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theme/theme5.xml" ContentType="application/vnd.openxmlformats-officedocument.theme+xml"/>
  <Override PartName="/ppt/slideLayouts/slideLayout16.xml" ContentType="application/vnd.openxmlformats-officedocument.presentationml.slideLayout+xml"/>
  <Override PartName="/ppt/theme/theme6.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7.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7" r:id="rId1"/>
    <p:sldMasterId id="2147483690" r:id="rId2"/>
    <p:sldMasterId id="2147483694" r:id="rId3"/>
    <p:sldMasterId id="2147483696" r:id="rId4"/>
    <p:sldMasterId id="2147483698" r:id="rId5"/>
    <p:sldMasterId id="2147483700" r:id="rId6"/>
    <p:sldMasterId id="2147483686" r:id="rId7"/>
    <p:sldMasterId id="2147483714" r:id="rId8"/>
  </p:sldMasterIdLst>
  <p:notesMasterIdLst>
    <p:notesMasterId r:id="rId33"/>
  </p:notesMasterIdLst>
  <p:handoutMasterIdLst>
    <p:handoutMasterId r:id="rId34"/>
  </p:handoutMasterIdLst>
  <p:sldIdLst>
    <p:sldId id="4307" r:id="rId9"/>
    <p:sldId id="4261" r:id="rId10"/>
    <p:sldId id="4306" r:id="rId11"/>
    <p:sldId id="4226" r:id="rId12"/>
    <p:sldId id="4227" r:id="rId13"/>
    <p:sldId id="4230" r:id="rId14"/>
    <p:sldId id="4151" r:id="rId15"/>
    <p:sldId id="4305" r:id="rId16"/>
    <p:sldId id="4295" r:id="rId17"/>
    <p:sldId id="4208" r:id="rId18"/>
    <p:sldId id="4210" r:id="rId19"/>
    <p:sldId id="4211" r:id="rId20"/>
    <p:sldId id="4296" r:id="rId21"/>
    <p:sldId id="4233" r:id="rId22"/>
    <p:sldId id="4214" r:id="rId23"/>
    <p:sldId id="4213" r:id="rId24"/>
    <p:sldId id="4299" r:id="rId25"/>
    <p:sldId id="4300" r:id="rId26"/>
    <p:sldId id="4123" r:id="rId27"/>
    <p:sldId id="4302" r:id="rId28"/>
    <p:sldId id="4301" r:id="rId29"/>
    <p:sldId id="4303" r:id="rId30"/>
    <p:sldId id="4304" r:id="rId31"/>
    <p:sldId id="44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3A49E4B1-BD27-4DCB-82A2-24B151D8C82F}">
          <p14:sldIdLst>
            <p14:sldId id="4307"/>
            <p14:sldId id="4261"/>
          </p14:sldIdLst>
        </p14:section>
        <p14:section name="What Do We Offer?" id="{F05F8433-574B-43FE-BCDC-BA3DA7638817}">
          <p14:sldIdLst>
            <p14:sldId id="4306"/>
            <p14:sldId id="4226"/>
            <p14:sldId id="4227"/>
            <p14:sldId id="4230"/>
            <p14:sldId id="4151"/>
            <p14:sldId id="4305"/>
          </p14:sldIdLst>
        </p14:section>
        <p14:section name="Technical Overview (MT)" id="{F1AC82CE-F8A2-45A1-B1F9-57D3E4AA61BE}">
          <p14:sldIdLst>
            <p14:sldId id="4295"/>
            <p14:sldId id="4208"/>
          </p14:sldIdLst>
        </p14:section>
        <p14:section name="Project References" id="{9702271F-3859-4429-B7C4-D7A6885505CC}">
          <p14:sldIdLst>
            <p14:sldId id="4210"/>
            <p14:sldId id="4211"/>
            <p14:sldId id="4296"/>
            <p14:sldId id="4233"/>
            <p14:sldId id="4214"/>
            <p14:sldId id="4213"/>
            <p14:sldId id="4299"/>
            <p14:sldId id="4300"/>
            <p14:sldId id="4123"/>
            <p14:sldId id="4302"/>
            <p14:sldId id="4301"/>
            <p14:sldId id="4303"/>
            <p14:sldId id="4304"/>
          </p14:sldIdLst>
        </p14:section>
        <p14:section name="Thank You" id="{8BD7D145-E863-4F86-BDD9-737288706AB5}">
          <p14:sldIdLst>
            <p14:sldId id="440"/>
          </p14:sldIdLst>
        </p14:section>
      </p14:sectionLst>
    </p:ext>
    <p:ext uri="{EFAFB233-063F-42B5-8137-9DF3F51BA10A}">
      <p15:sldGuideLst xmlns:p15="http://schemas.microsoft.com/office/powerpoint/2012/main">
        <p15:guide id="1" orient="horz" pos="572" userDrawn="1">
          <p15:clr>
            <a:srgbClr val="A4A3A4"/>
          </p15:clr>
        </p15:guide>
        <p15:guide id="2" orient="horz" pos="3725" userDrawn="1">
          <p15:clr>
            <a:srgbClr val="A4A3A4"/>
          </p15:clr>
        </p15:guide>
        <p15:guide id="3" pos="551" userDrawn="1">
          <p15:clr>
            <a:srgbClr val="A4A3A4"/>
          </p15:clr>
        </p15:guide>
        <p15:guide id="4" pos="7151" userDrawn="1">
          <p15:clr>
            <a:srgbClr val="A4A3A4"/>
          </p15:clr>
        </p15:guide>
        <p15:guide id="5" pos="3840" userDrawn="1">
          <p15:clr>
            <a:srgbClr val="A4A3A4"/>
          </p15:clr>
        </p15:guide>
        <p15:guide id="6" orient="horz" pos="216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n Picak" initials="CP" lastIdx="1" clrIdx="0">
    <p:extLst>
      <p:ext uri="{19B8F6BF-5375-455C-9EA6-DF929625EA0E}">
        <p15:presenceInfo xmlns:p15="http://schemas.microsoft.com/office/powerpoint/2012/main" userId="Can Picak"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11B22"/>
    <a:srgbClr val="F58220"/>
    <a:srgbClr val="0071A2"/>
    <a:srgbClr val="0DB14B"/>
    <a:srgbClr val="962843"/>
    <a:srgbClr val="1A82C2"/>
    <a:srgbClr val="90D207"/>
    <a:srgbClr val="EB7600"/>
    <a:srgbClr val="DEC4C6"/>
    <a:srgbClr val="66A92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8BADD9B-37DB-9090-EF84-59E9B161626A}" v="15" dt="2026-02-23T13:37:41.0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9016" autoAdjust="0"/>
    <p:restoredTop sz="76216" autoAdjust="0"/>
  </p:normalViewPr>
  <p:slideViewPr>
    <p:cSldViewPr snapToGrid="0">
      <p:cViewPr varScale="1">
        <p:scale>
          <a:sx n="63" d="100"/>
          <a:sy n="63" d="100"/>
        </p:scale>
        <p:origin x="1728" y="53"/>
      </p:cViewPr>
      <p:guideLst>
        <p:guide orient="horz" pos="572"/>
        <p:guide orient="horz" pos="3725"/>
        <p:guide pos="551"/>
        <p:guide pos="7151"/>
        <p:guide pos="3840"/>
        <p:guide orient="horz" pos="2160"/>
      </p:guideLst>
    </p:cSldViewPr>
  </p:slideViewPr>
  <p:notesTextViewPr>
    <p:cViewPr>
      <p:scale>
        <a:sx n="3" d="2"/>
        <a:sy n="3" d="2"/>
      </p:scale>
      <p:origin x="0" y="0"/>
    </p:cViewPr>
  </p:notesTextViewPr>
  <p:notesViewPr>
    <p:cSldViewPr snapToGrid="0" showGuides="1">
      <p:cViewPr varScale="1">
        <p:scale>
          <a:sx n="131" d="100"/>
          <a:sy n="131" d="100"/>
        </p:scale>
        <p:origin x="3576"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handoutMaster" Target="handoutMasters/handoutMaster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41"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commentAuthors" Target="commentAuthors.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notesMaster" Target="notesMasters/notesMaster1.xml"/><Relationship Id="rId38"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anni Kubin" userId="S::gianni.kubin@protasoftware.com::b848a879-a042-47e2-8aaa-840892b861fb" providerId="AD" clId="Web-{E8BADD9B-37DB-9090-EF84-59E9B161626A}"/>
    <pc:docChg chg="modSld">
      <pc:chgData name="Gianni Kubin" userId="S::gianni.kubin@protasoftware.com::b848a879-a042-47e2-8aaa-840892b861fb" providerId="AD" clId="Web-{E8BADD9B-37DB-9090-EF84-59E9B161626A}" dt="2026-02-23T13:37:25.900" v="14"/>
      <pc:docMkLst>
        <pc:docMk/>
      </pc:docMkLst>
      <pc:sldChg chg="modSp modNotes">
        <pc:chgData name="Gianni Kubin" userId="S::gianni.kubin@protasoftware.com::b848a879-a042-47e2-8aaa-840892b861fb" providerId="AD" clId="Web-{E8BADD9B-37DB-9090-EF84-59E9B161626A}" dt="2026-02-23T13:36:27.290" v="8"/>
        <pc:sldMkLst>
          <pc:docMk/>
          <pc:sldMk cId="1282794522" sldId="4227"/>
        </pc:sldMkLst>
        <pc:spChg chg="mod">
          <ac:chgData name="Gianni Kubin" userId="S::gianni.kubin@protasoftware.com::b848a879-a042-47e2-8aaa-840892b861fb" providerId="AD" clId="Web-{E8BADD9B-37DB-9090-EF84-59E9B161626A}" dt="2026-02-23T13:35:42.882" v="4" actId="20577"/>
          <ac:spMkLst>
            <pc:docMk/>
            <pc:sldMk cId="1282794522" sldId="4227"/>
            <ac:spMk id="34" creationId="{96F3537E-F8DC-A359-A067-9D85F63B8684}"/>
          </ac:spMkLst>
        </pc:spChg>
        <pc:spChg chg="mod">
          <ac:chgData name="Gianni Kubin" userId="S::gianni.kubin@protasoftware.com::b848a879-a042-47e2-8aaa-840892b861fb" providerId="AD" clId="Web-{E8BADD9B-37DB-9090-EF84-59E9B161626A}" dt="2026-02-23T13:35:15.741" v="1" actId="20577"/>
          <ac:spMkLst>
            <pc:docMk/>
            <pc:sldMk cId="1282794522" sldId="4227"/>
            <ac:spMk id="35" creationId="{B4D212F7-DAFD-83A1-644C-E9A33F1F063B}"/>
          </ac:spMkLst>
        </pc:spChg>
      </pc:sldChg>
      <pc:sldChg chg="modSp modNotes">
        <pc:chgData name="Gianni Kubin" userId="S::gianni.kubin@protasoftware.com::b848a879-a042-47e2-8aaa-840892b861fb" providerId="AD" clId="Web-{E8BADD9B-37DB-9090-EF84-59E9B161626A}" dt="2026-02-23T13:37:25.900" v="14"/>
        <pc:sldMkLst>
          <pc:docMk/>
          <pc:sldMk cId="1273114579" sldId="4305"/>
        </pc:sldMkLst>
        <pc:spChg chg="mod">
          <ac:chgData name="Gianni Kubin" userId="S::gianni.kubin@protasoftware.com::b848a879-a042-47e2-8aaa-840892b861fb" providerId="AD" clId="Web-{E8BADD9B-37DB-9090-EF84-59E9B161626A}" dt="2026-02-23T13:36:52.072" v="12" actId="20577"/>
          <ac:spMkLst>
            <pc:docMk/>
            <pc:sldMk cId="1273114579" sldId="4305"/>
            <ac:spMk id="16" creationId="{981EEB8A-13BB-2240-2A47-8E085BB242A4}"/>
          </ac:spMkLst>
        </pc:spChg>
        <pc:spChg chg="mod">
          <ac:chgData name="Gianni Kubin" userId="S::gianni.kubin@protasoftware.com::b848a879-a042-47e2-8aaa-840892b861fb" providerId="AD" clId="Web-{E8BADD9B-37DB-9090-EF84-59E9B161626A}" dt="2026-02-23T13:36:52.025" v="11" actId="20577"/>
          <ac:spMkLst>
            <pc:docMk/>
            <pc:sldMk cId="1273114579" sldId="4305"/>
            <ac:spMk id="17" creationId="{8BDDAC07-D8DC-3B86-E4C4-D4752B445A8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B0EE95D-CFDD-46B8-21BF-40BEDD81695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TR"/>
          </a:p>
        </p:txBody>
      </p:sp>
      <p:sp>
        <p:nvSpPr>
          <p:cNvPr id="3" name="Date Placeholder 2">
            <a:extLst>
              <a:ext uri="{FF2B5EF4-FFF2-40B4-BE49-F238E27FC236}">
                <a16:creationId xmlns:a16="http://schemas.microsoft.com/office/drawing/2014/main" id="{FCA5597A-9858-9524-F860-1C17ABB1C81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291F95E-E312-CC47-A4BD-542B90AEDF86}" type="datetimeFigureOut">
              <a:rPr lang="en-TR" smtClean="0"/>
              <a:t>02/23/2026</a:t>
            </a:fld>
            <a:endParaRPr lang="en-TR"/>
          </a:p>
        </p:txBody>
      </p:sp>
      <p:sp>
        <p:nvSpPr>
          <p:cNvPr id="4" name="Footer Placeholder 3">
            <a:extLst>
              <a:ext uri="{FF2B5EF4-FFF2-40B4-BE49-F238E27FC236}">
                <a16:creationId xmlns:a16="http://schemas.microsoft.com/office/drawing/2014/main" id="{5AE8E7FC-6DE3-A6DE-C661-FF4A56CDFB1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TR"/>
          </a:p>
        </p:txBody>
      </p:sp>
      <p:sp>
        <p:nvSpPr>
          <p:cNvPr id="5" name="Slide Number Placeholder 4">
            <a:extLst>
              <a:ext uri="{FF2B5EF4-FFF2-40B4-BE49-F238E27FC236}">
                <a16:creationId xmlns:a16="http://schemas.microsoft.com/office/drawing/2014/main" id="{B5A60456-509E-C665-6DA5-955B1D9573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2B6C9CB-D687-184A-90A4-9310DEC8BEAA}" type="slidenum">
              <a:rPr lang="en-TR" smtClean="0"/>
              <a:t>‹#›</a:t>
            </a:fld>
            <a:endParaRPr lang="en-TR"/>
          </a:p>
        </p:txBody>
      </p:sp>
    </p:spTree>
    <p:extLst>
      <p:ext uri="{BB962C8B-B14F-4D97-AF65-F5344CB8AC3E}">
        <p14:creationId xmlns:p14="http://schemas.microsoft.com/office/powerpoint/2010/main" val="160146553"/>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4D56836-E226-4D5C-AEC2-2709CEBDE27D}" type="datetimeFigureOut">
              <a:rPr lang="en-GB" smtClean="0"/>
              <a:t>23/02/2026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AE33D4-8D26-4573-9DCB-A8E66FD01EC1}" type="slidenum">
              <a:rPr lang="en-GB" smtClean="0"/>
              <a:t>‹#›</a:t>
            </a:fld>
            <a:endParaRPr lang="en-GB"/>
          </a:p>
        </p:txBody>
      </p:sp>
    </p:spTree>
    <p:extLst>
      <p:ext uri="{BB962C8B-B14F-4D97-AF65-F5344CB8AC3E}">
        <p14:creationId xmlns:p14="http://schemas.microsoft.com/office/powerpoint/2010/main" val="1712673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Hello everyone, this is … from the business development team at </a:t>
            </a:r>
            <a:r>
              <a:rPr lang="en-GB" sz="1200" dirty="0" err="1"/>
              <a:t>Prota</a:t>
            </a:r>
            <a:r>
              <a:rPr lang="en-GB" sz="1200" dirty="0"/>
              <a:t> Software. I would like to thank … for starting the webinar and introducing their team. We are very excited to have … </a:t>
            </a:r>
            <a:r>
              <a:rPr lang="en-GB" sz="1800" b="0" dirty="0"/>
              <a:t>as our partner and look forward to great days ahead! Also, I am aware that we have … attending, I welcome you all as well as all of our other attendees. Thank you for joining us today.</a:t>
            </a:r>
            <a:endParaRPr lang="en-GB" sz="120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53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2600" dirty="0" err="1">
                <a:latin typeface="Calibri (Body)"/>
              </a:rPr>
              <a:t>ProtaStructure</a:t>
            </a:r>
            <a:r>
              <a:rPr lang="en-GB" sz="2600" dirty="0">
                <a:latin typeface="Calibri (Body)"/>
              </a:rPr>
              <a:t> Suite is developed with BIM in mind. Here on this slide, you can see the entire BIM flow of our software solutions. </a:t>
            </a:r>
            <a:r>
              <a:rPr lang="en-GB" sz="2600" kern="1200" dirty="0">
                <a:solidFill>
                  <a:schemeClr val="tx1"/>
                </a:solidFill>
                <a:latin typeface="Calibri (Body)"/>
                <a:ea typeface="+mn-ea"/>
                <a:cs typeface="+mn-cs"/>
              </a:rPr>
              <a:t>Remember that all these solutions are offered in a single economical suite called </a:t>
            </a:r>
            <a:r>
              <a:rPr lang="en-GB" sz="2600" kern="1200" dirty="0" err="1">
                <a:solidFill>
                  <a:schemeClr val="tx1"/>
                </a:solidFill>
                <a:latin typeface="Calibri (Body)"/>
                <a:ea typeface="+mn-ea"/>
                <a:cs typeface="+mn-cs"/>
              </a:rPr>
              <a:t>ProtaStructure</a:t>
            </a:r>
            <a:r>
              <a:rPr lang="en-GB" sz="2600" kern="1200" dirty="0">
                <a:solidFill>
                  <a:schemeClr val="tx1"/>
                </a:solidFill>
                <a:latin typeface="Calibri (Body)"/>
                <a:ea typeface="+mn-ea"/>
                <a:cs typeface="+mn-cs"/>
              </a:rPr>
              <a:t> Enterprise. </a:t>
            </a:r>
          </a:p>
          <a:p>
            <a:endParaRPr lang="en-GB" sz="2600" kern="1200" dirty="0">
              <a:solidFill>
                <a:schemeClr val="tx1"/>
              </a:solidFill>
              <a:latin typeface="Calibri (Body)"/>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tx1"/>
                </a:solidFill>
                <a:latin typeface="Calibri (Body)"/>
                <a:ea typeface="+mn-ea"/>
                <a:cs typeface="+mn-cs"/>
              </a:rPr>
              <a:t>1) You can use ProtaDetails, the</a:t>
            </a:r>
            <a:r>
              <a:rPr lang="en-US" sz="2600" b="0" i="0" dirty="0">
                <a:solidFill>
                  <a:srgbClr val="000000"/>
                </a:solidFill>
                <a:effectLst/>
                <a:latin typeface="Calibri (Body)"/>
              </a:rPr>
              <a:t> revolutionary structural drawing and detailing software for automatically creating and organizing all your </a:t>
            </a:r>
            <a:r>
              <a:rPr lang="en-US" sz="2600" b="1" i="0" dirty="0">
                <a:solidFill>
                  <a:srgbClr val="000000"/>
                </a:solidFill>
                <a:effectLst/>
                <a:latin typeface="Calibri (Body)"/>
              </a:rPr>
              <a:t>RC detail drawings</a:t>
            </a:r>
            <a:r>
              <a:rPr lang="en-US" sz="2600" b="0" i="0" dirty="0">
                <a:solidFill>
                  <a:srgbClr val="000000"/>
                </a:solidFill>
                <a:effectLst/>
                <a:latin typeface="Calibri (Body)"/>
              </a:rPr>
              <a:t> only with a single click.</a:t>
            </a:r>
            <a:endParaRPr lang="en-GB" sz="2600" b="0" i="0" kern="1200" dirty="0">
              <a:solidFill>
                <a:schemeClr val="tx1"/>
              </a:solidFill>
              <a:effectLst/>
              <a:latin typeface="Calibri (Body)"/>
              <a:ea typeface="+mn-ea"/>
              <a:cs typeface="+mn-cs"/>
            </a:endParaRPr>
          </a:p>
          <a:p>
            <a:endParaRPr lang="en-GB" sz="2600" b="0" i="0" kern="1200" dirty="0">
              <a:solidFill>
                <a:schemeClr val="tx1"/>
              </a:solidFill>
              <a:effectLst/>
              <a:latin typeface="Calibri (Body)"/>
              <a:ea typeface="+mn-ea"/>
              <a:cs typeface="+mn-cs"/>
            </a:endParaRPr>
          </a:p>
          <a:p>
            <a:r>
              <a:rPr lang="en-US" sz="2600" b="0" i="0" dirty="0">
                <a:solidFill>
                  <a:srgbClr val="000000"/>
                </a:solidFill>
                <a:effectLst/>
                <a:latin typeface="Calibri (Body)"/>
              </a:rPr>
              <a:t>2) You can then take models designed in </a:t>
            </a:r>
            <a:r>
              <a:rPr lang="en-US" sz="2600" b="1" i="0" dirty="0">
                <a:solidFill>
                  <a:srgbClr val="000000"/>
                </a:solidFill>
                <a:effectLst/>
                <a:latin typeface="Calibri (Body)"/>
              </a:rPr>
              <a:t>Prota</a:t>
            </a:r>
            <a:r>
              <a:rPr lang="en-US" sz="2600" b="0" i="0" dirty="0">
                <a:solidFill>
                  <a:srgbClr val="000000"/>
                </a:solidFill>
                <a:effectLst/>
                <a:latin typeface="Calibri (Body)"/>
              </a:rPr>
              <a:t>Structure directly into </a:t>
            </a:r>
            <a:r>
              <a:rPr lang="en-US" sz="2600" b="1" i="0" dirty="0">
                <a:solidFill>
                  <a:srgbClr val="000000"/>
                </a:solidFill>
                <a:effectLst/>
                <a:latin typeface="Calibri (Body)"/>
              </a:rPr>
              <a:t>Prota</a:t>
            </a:r>
            <a:r>
              <a:rPr lang="en-US" sz="2600" b="0" i="0" dirty="0">
                <a:solidFill>
                  <a:srgbClr val="000000"/>
                </a:solidFill>
                <a:effectLst/>
                <a:latin typeface="Calibri (Body)"/>
              </a:rPr>
              <a:t>Steel and save hours with automated design of a comprehensive range of bolted and welded steel connections of your choice.</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kern="1200" dirty="0">
                <a:solidFill>
                  <a:schemeClr val="tx1"/>
                </a:solidFill>
                <a:latin typeface="Calibri (Body)"/>
                <a:ea typeface="+mn-ea"/>
                <a:cs typeface="+mn-cs"/>
              </a:rPr>
              <a:t>3) You can bi-directionally link your models to other BIM platforms and software solutions like Autodesk Revit, </a:t>
            </a:r>
            <a:r>
              <a:rPr lang="en-GB" sz="2600" kern="1200" dirty="0" err="1">
                <a:solidFill>
                  <a:schemeClr val="tx1"/>
                </a:solidFill>
                <a:latin typeface="Calibri (Body)"/>
                <a:ea typeface="+mn-ea"/>
                <a:cs typeface="+mn-cs"/>
              </a:rPr>
              <a:t>ALLPlan</a:t>
            </a:r>
            <a:r>
              <a:rPr lang="en-GB" sz="2600" kern="1200" dirty="0">
                <a:solidFill>
                  <a:schemeClr val="tx1"/>
                </a:solidFill>
                <a:latin typeface="Calibri (Body)"/>
                <a:ea typeface="+mn-ea"/>
                <a:cs typeface="+mn-cs"/>
              </a:rPr>
              <a:t> and </a:t>
            </a:r>
            <a:r>
              <a:rPr lang="en-GB" sz="2600" kern="1200" dirty="0" err="1">
                <a:solidFill>
                  <a:schemeClr val="tx1"/>
                </a:solidFill>
                <a:latin typeface="Calibri (Body)"/>
                <a:ea typeface="+mn-ea"/>
                <a:cs typeface="+mn-cs"/>
              </a:rPr>
              <a:t>Arkiked</a:t>
            </a:r>
            <a:r>
              <a:rPr lang="en-GB" sz="2600" kern="1200" dirty="0">
                <a:solidFill>
                  <a:schemeClr val="tx1"/>
                </a:solidFill>
                <a:latin typeface="Calibri (Body)"/>
                <a:ea typeface="+mn-ea"/>
                <a:cs typeface="+mn-cs"/>
              </a:rPr>
              <a:t> with </a:t>
            </a:r>
            <a:r>
              <a:rPr lang="en-US" sz="2600" kern="1200" dirty="0">
                <a:solidFill>
                  <a:schemeClr val="tx1"/>
                </a:solidFill>
                <a:latin typeface="Calibri (Body)"/>
                <a:ea typeface="+mn-ea"/>
                <a:cs typeface="+mn-cs"/>
              </a:rPr>
              <a:t>latest data formats including IFC, 2D/3D DXF and SAF.</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2600" b="0" i="0" kern="1200" dirty="0">
                <a:solidFill>
                  <a:schemeClr val="tx1"/>
                </a:solidFill>
                <a:effectLst/>
                <a:latin typeface="Calibri (Body)"/>
                <a:ea typeface="+mn-ea"/>
                <a:cs typeface="+mn-cs"/>
              </a:rPr>
              <a:t>4) You can transfer and compare your analytical model with other general purpose analysis software such as ETABS, SAP 2000. </a:t>
            </a:r>
          </a:p>
          <a:p>
            <a:endParaRPr lang="en-US" sz="2600" b="0" i="0" dirty="0">
              <a:solidFill>
                <a:srgbClr val="000000"/>
              </a:solidFill>
              <a:effectLst/>
              <a:latin typeface="Calibri (Body)"/>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latin typeface="Calibri (Body)"/>
              </a:rPr>
              <a:t>5) You can also create and share highly visual calculation reports featuring Microsoft Office and PDF export abilities.</a:t>
            </a:r>
          </a:p>
          <a:p>
            <a:endParaRPr lang="en-US" sz="2600" b="0" i="0" kern="1200" dirty="0">
              <a:solidFill>
                <a:schemeClr val="tx1"/>
              </a:solidFill>
              <a:effectLst/>
              <a:latin typeface="Calibri (Body)"/>
              <a:ea typeface="+mn-ea"/>
              <a:cs typeface="+mn-cs"/>
            </a:endParaRPr>
          </a:p>
          <a:p>
            <a:endParaRPr lang="en-GB" sz="2600" b="0" i="0" kern="1200" dirty="0">
              <a:solidFill>
                <a:schemeClr val="tx1"/>
              </a:solidFill>
              <a:effectLst/>
              <a:latin typeface="Calibri (Body)"/>
              <a:ea typeface="+mn-ea"/>
              <a:cs typeface="+mn-cs"/>
            </a:endParaRPr>
          </a:p>
          <a:p>
            <a:endParaRPr lang="en-GB" sz="2600" kern="1200" dirty="0">
              <a:solidFill>
                <a:schemeClr val="tx1"/>
              </a:solidFill>
              <a:latin typeface="Calibri (Body)"/>
              <a:ea typeface="+mn-ea"/>
              <a:cs typeface="+mn-cs"/>
            </a:endParaRPr>
          </a:p>
          <a:p>
            <a:endParaRPr lang="en-GB" sz="2600" kern="1200" dirty="0">
              <a:solidFill>
                <a:schemeClr val="tx1"/>
              </a:solidFill>
              <a:latin typeface="Calibri (Body)"/>
              <a:ea typeface="+mn-ea"/>
              <a:cs typeface="+mn-cs"/>
            </a:endParaRPr>
          </a:p>
        </p:txBody>
      </p:sp>
      <p:sp>
        <p:nvSpPr>
          <p:cNvPr id="4" name="Slide Number Placeholder 3"/>
          <p:cNvSpPr>
            <a:spLocks noGrp="1"/>
          </p:cNvSpPr>
          <p:nvPr>
            <p:ph type="sldNum" sz="quarter" idx="5"/>
          </p:nvPr>
        </p:nvSpPr>
        <p:spPr/>
        <p:txBody>
          <a:bodyPr/>
          <a:lstStyle/>
          <a:p>
            <a:fld id="{41AE33D4-8D26-4573-9DCB-A8E66FD01EC1}" type="slidenum">
              <a:rPr lang="en-GB" smtClean="0"/>
              <a:t>10</a:t>
            </a:fld>
            <a:endParaRPr lang="en-GB"/>
          </a:p>
        </p:txBody>
      </p:sp>
    </p:spTree>
    <p:extLst>
      <p:ext uri="{BB962C8B-B14F-4D97-AF65-F5344CB8AC3E}">
        <p14:creationId xmlns:p14="http://schemas.microsoft.com/office/powerpoint/2010/main" val="555575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Product excellence is a necessity in our sector! And it is also the key to our success. </a:t>
            </a:r>
          </a:p>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ProtaStructure is being used by thousands of large enterprises all around the world. </a:t>
            </a:r>
          </a:p>
          <a:p>
            <a:pPr marL="0" marR="0" lvl="0" indent="0" algn="l" defTabSz="1300091" rtl="0" eaLnBrk="1" fontAlgn="base" latinLnBrk="0" hangingPunct="1">
              <a:lnSpc>
                <a:spcPct val="100000"/>
              </a:lnSpc>
              <a:spcBef>
                <a:spcPct val="30000"/>
              </a:spcBef>
              <a:spcAft>
                <a:spcPct val="0"/>
              </a:spcAft>
              <a:buClrTx/>
              <a:buSzTx/>
              <a:buFontTx/>
              <a:buNone/>
              <a:tabLst/>
              <a:defRPr/>
            </a:pPr>
            <a:r>
              <a:rPr lang="en-GB" sz="2600" dirty="0"/>
              <a:t>If you may have heard them, some worth mentioning are AECOM, Sunway, ARUP, WSP and Jacobs. These organisations have been using our products to deliver their engineering projects. </a:t>
            </a:r>
            <a:endParaRPr lang="en-US" sz="26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11</a:t>
            </a:fld>
            <a:endParaRPr lang="en-US" dirty="0"/>
          </a:p>
        </p:txBody>
      </p:sp>
    </p:spTree>
    <p:extLst>
      <p:ext uri="{BB962C8B-B14F-4D97-AF65-F5344CB8AC3E}">
        <p14:creationId xmlns:p14="http://schemas.microsoft.com/office/powerpoint/2010/main" val="22685731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sz="1200" dirty="0">
                <a:solidFill>
                  <a:schemeClr val="bg1"/>
                </a:solidFill>
              </a:rPr>
              <a:t>As I have mentioned earlier, </a:t>
            </a:r>
            <a:r>
              <a:rPr lang="en-US" sz="1200" dirty="0" err="1">
                <a:solidFill>
                  <a:schemeClr val="bg1"/>
                </a:solidFill>
              </a:rPr>
              <a:t>ProtaStructure</a:t>
            </a:r>
            <a:r>
              <a:rPr lang="en-US" sz="1200" dirty="0">
                <a:solidFill>
                  <a:schemeClr val="bg1"/>
                </a:solidFill>
              </a:rPr>
              <a:t> was used in modeling and designing of the biggest Passenger Terminal Building of the World located in Istanbul covering 1.5 million square meters. And General Manager Mr. </a:t>
            </a:r>
            <a:r>
              <a:rPr lang="en-US" sz="1200" dirty="0" err="1">
                <a:solidFill>
                  <a:schemeClr val="bg1"/>
                </a:solidFill>
              </a:rPr>
              <a:t>Umit</a:t>
            </a:r>
            <a:r>
              <a:rPr lang="en-US" sz="1200" dirty="0">
                <a:solidFill>
                  <a:schemeClr val="bg1"/>
                </a:solidFill>
              </a:rPr>
              <a:t> has made a statement attributing the added success to </a:t>
            </a:r>
            <a:r>
              <a:rPr lang="en-US" sz="1200" dirty="0" err="1">
                <a:solidFill>
                  <a:schemeClr val="bg1"/>
                </a:solidFill>
              </a:rPr>
              <a:t>ProtaStructure’s</a:t>
            </a:r>
            <a:r>
              <a:rPr lang="en-US" sz="1200" dirty="0">
                <a:solidFill>
                  <a:schemeClr val="bg1"/>
                </a:solidFill>
              </a:rPr>
              <a:t> ability to perform project variations quickly, economically and accurately. </a:t>
            </a:r>
            <a:endParaRPr lang="en-US" sz="12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12</a:t>
            </a:fld>
            <a:endParaRPr lang="en-US" dirty="0"/>
          </a:p>
        </p:txBody>
      </p:sp>
    </p:spTree>
    <p:extLst>
      <p:ext uri="{BB962C8B-B14F-4D97-AF65-F5344CB8AC3E}">
        <p14:creationId xmlns:p14="http://schemas.microsoft.com/office/powerpoint/2010/main" val="3647878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If I may continue with a few other real life project examples completed using </a:t>
            </a:r>
            <a:r>
              <a:rPr lang="en-GB" sz="1200" dirty="0" err="1"/>
              <a:t>ProtaStructure</a:t>
            </a:r>
            <a:r>
              <a:rPr lang="en-GB" sz="1200" dirty="0"/>
              <a:t>, this is the largest university campus project in Istanbul, that was also delivered with </a:t>
            </a:r>
            <a:r>
              <a:rPr lang="en-GB" sz="1200" dirty="0" err="1"/>
              <a:t>ProtaStructure</a:t>
            </a:r>
            <a:r>
              <a:rPr lang="en-GB" sz="1200" dirty="0"/>
              <a:t> Suite. </a:t>
            </a:r>
          </a:p>
          <a:p>
            <a:r>
              <a:rPr lang="en-GB" sz="1200" dirty="0"/>
              <a:t>There were over 50 buildings within the campus project covering 1 million square meters of construction area. </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13</a:t>
            </a:fld>
            <a:endParaRPr lang="en-GB"/>
          </a:p>
        </p:txBody>
      </p:sp>
    </p:spTree>
    <p:extLst>
      <p:ext uri="{BB962C8B-B14F-4D97-AF65-F5344CB8AC3E}">
        <p14:creationId xmlns:p14="http://schemas.microsoft.com/office/powerpoint/2010/main" val="41388149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dirty="0"/>
              <a:t>The Kings Palace, situated in Kuala Lumpur, Malaysia, stands as the government's most significant investment. The project was delivered by </a:t>
            </a:r>
            <a:r>
              <a:rPr lang="en-US" sz="2600" dirty="0" err="1"/>
              <a:t>Kemasepakat</a:t>
            </a:r>
            <a:r>
              <a:rPr lang="en-US" sz="2600" dirty="0"/>
              <a:t>, one of our esteemed clients in Asia. As per the Executive Director, </a:t>
            </a:r>
            <a:r>
              <a:rPr lang="en-US" sz="2600" dirty="0" err="1"/>
              <a:t>ProtaStructure</a:t>
            </a:r>
            <a:r>
              <a:rPr lang="en-US" sz="2600" dirty="0"/>
              <a:t> has revolutionized their productivity, leading to a remarkable 300% increase compared to traditional methods. Thanks to </a:t>
            </a:r>
            <a:r>
              <a:rPr lang="en-US" sz="2600" dirty="0" err="1"/>
              <a:t>ProtaStructure</a:t>
            </a:r>
            <a:r>
              <a:rPr lang="en-US" sz="2600" dirty="0"/>
              <a:t>, they have expanded their workload and become more financially profitable and competitive.</a:t>
            </a:r>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14</a:t>
            </a:fld>
            <a:endParaRPr lang="en-US" dirty="0"/>
          </a:p>
        </p:txBody>
      </p:sp>
    </p:spTree>
    <p:extLst>
      <p:ext uri="{BB962C8B-B14F-4D97-AF65-F5344CB8AC3E}">
        <p14:creationId xmlns:p14="http://schemas.microsoft.com/office/powerpoint/2010/main" val="4834776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dirty="0"/>
              <a:t>Again, our client TWT Design Consultants have delivered very prestigious structures </a:t>
            </a:r>
            <a:r>
              <a:rPr lang="tr-TR" dirty="0"/>
              <a:t>using ProtaStructure Suite</a:t>
            </a:r>
            <a:r>
              <a:rPr lang="en-GB" dirty="0"/>
              <a:t> across Asia.</a:t>
            </a:r>
            <a:endParaRPr lang="en-US"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15</a:t>
            </a:fld>
            <a:endParaRPr lang="en-US" dirty="0"/>
          </a:p>
        </p:txBody>
      </p:sp>
    </p:spTree>
    <p:extLst>
      <p:ext uri="{BB962C8B-B14F-4D97-AF65-F5344CB8AC3E}">
        <p14:creationId xmlns:p14="http://schemas.microsoft.com/office/powerpoint/2010/main" val="203102714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1200" dirty="0"/>
              <a:t>There are also some prestigious projects delivered with </a:t>
            </a:r>
            <a:r>
              <a:rPr lang="en-GB" sz="1200" dirty="0" err="1"/>
              <a:t>ProtaStructure</a:t>
            </a:r>
            <a:r>
              <a:rPr lang="en-GB" sz="1200" dirty="0"/>
              <a:t> Suite from our clients across Southeast Asia and Europe such as The Stage Building and Camel Street in London. </a:t>
            </a:r>
          </a:p>
          <a:p>
            <a:r>
              <a:rPr lang="en-GB" sz="1200" dirty="0"/>
              <a:t>As well as the stoner, Ipoh hospital and Oasis tower in Kuala Lumpur.</a:t>
            </a:r>
            <a:endParaRPr lang="en-US" sz="12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16</a:t>
            </a:fld>
            <a:endParaRPr lang="en-US" dirty="0"/>
          </a:p>
        </p:txBody>
      </p:sp>
    </p:spTree>
    <p:extLst>
      <p:ext uri="{BB962C8B-B14F-4D97-AF65-F5344CB8AC3E}">
        <p14:creationId xmlns:p14="http://schemas.microsoft.com/office/powerpoint/2010/main" val="42043126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Several hospitals were also designed with </a:t>
            </a:r>
            <a:r>
              <a:rPr lang="en-GB" sz="1200" dirty="0" err="1"/>
              <a:t>ProtaStructure</a:t>
            </a:r>
            <a:r>
              <a:rPr lang="en-GB" sz="1200" dirty="0"/>
              <a:t> Suite. One worthy note is that these hospitals are also seismically retrofitted buildings. </a:t>
            </a:r>
          </a:p>
          <a:p>
            <a:r>
              <a:rPr lang="en-US" sz="1200" dirty="0"/>
              <a:t>With </a:t>
            </a:r>
            <a:r>
              <a:rPr lang="en-US" sz="1200" dirty="0" err="1"/>
              <a:t>ProtaStructure’s</a:t>
            </a:r>
            <a:r>
              <a:rPr lang="en-US" sz="1200" dirty="0"/>
              <a:t> unique seismic capabilities, you can insert seismic isolators into your buildings too. </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17</a:t>
            </a:fld>
            <a:endParaRPr lang="en-GB"/>
          </a:p>
        </p:txBody>
      </p:sp>
    </p:spTree>
    <p:extLst>
      <p:ext uri="{BB962C8B-B14F-4D97-AF65-F5344CB8AC3E}">
        <p14:creationId xmlns:p14="http://schemas.microsoft.com/office/powerpoint/2010/main" val="15600761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Important international airports and train terminals across Russia, Kosovo, Egypt and Turkey were delivered with </a:t>
            </a:r>
            <a:r>
              <a:rPr lang="en-GB" sz="1200" dirty="0" err="1"/>
              <a:t>ProtaStructure</a:t>
            </a:r>
            <a:r>
              <a:rPr lang="en-GB" sz="1200" dirty="0"/>
              <a:t> Suite.</a:t>
            </a:r>
            <a:endParaRPr lang="tr-TR"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18</a:t>
            </a:fld>
            <a:endParaRPr lang="en-GB"/>
          </a:p>
        </p:txBody>
      </p:sp>
    </p:spTree>
    <p:extLst>
      <p:ext uri="{BB962C8B-B14F-4D97-AF65-F5344CB8AC3E}">
        <p14:creationId xmlns:p14="http://schemas.microsoft.com/office/powerpoint/2010/main" val="3274528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2600" dirty="0"/>
              <a:t>As a summary, you can see that our strength lies in buildings and building like structures. You can pretty much design any type of buildings with ProtaStructure Suite. </a:t>
            </a:r>
          </a:p>
          <a:p>
            <a:r>
              <a:rPr lang="en-GB" sz="2600" dirty="0"/>
              <a:t>Here you can see a variety of other buildings such as stadiums, auditorium, playground roof, hangar building, modelled and designed by our users around the world. </a:t>
            </a:r>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19</a:t>
            </a:fld>
            <a:endParaRPr lang="en-US" dirty="0"/>
          </a:p>
        </p:txBody>
      </p:sp>
    </p:spTree>
    <p:extLst>
      <p:ext uri="{BB962C8B-B14F-4D97-AF65-F5344CB8AC3E}">
        <p14:creationId xmlns:p14="http://schemas.microsoft.com/office/powerpoint/2010/main" val="26995185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Alright! Here is our agenda for today. I will quickly talk about the journey of </a:t>
            </a:r>
            <a:r>
              <a:rPr lang="en-GB" dirty="0" err="1"/>
              <a:t>Prota</a:t>
            </a:r>
            <a:r>
              <a:rPr lang="en-GB" dirty="0"/>
              <a:t>, provide a very brief background about us, what we offer and the core advantages of our software technologies and references. </a:t>
            </a:r>
          </a:p>
          <a:p>
            <a:r>
              <a:rPr lang="en-GB" dirty="0"/>
              <a:t>I will then hand over to Volkan for the detailed demonstration of our solutions.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19504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dirty="0"/>
              <a:t>So, what do we offer to our clients that have become customers?</a:t>
            </a:r>
          </a:p>
          <a:p>
            <a:pPr lvl="0"/>
            <a:endParaRPr lang="en-GB" sz="1200" dirty="0"/>
          </a:p>
          <a:p>
            <a:pPr lvl="0"/>
            <a:r>
              <a:rPr lang="en-GB" sz="1200" dirty="0"/>
              <a:t>Our licensed users of </a:t>
            </a:r>
            <a:r>
              <a:rPr lang="en-GB" sz="1200" dirty="0" err="1"/>
              <a:t>ProtaStructure</a:t>
            </a:r>
            <a:r>
              <a:rPr lang="en-GB" sz="1200" dirty="0"/>
              <a:t> Suite do not just benefit from their licenced software technology alone. We gift every new licence owner with 1 year of Maintenance Plan to ensure a smooth onboarding period for newcomers. Hence, within this framework, our customers are given access to our comprehensive and dynamic</a:t>
            </a:r>
            <a:r>
              <a:rPr lang="en-US" sz="1200" b="1" kern="1200" dirty="0">
                <a:solidFill>
                  <a:schemeClr val="tx1"/>
                </a:solidFill>
                <a:effectLst/>
                <a:latin typeface="+mn-lt"/>
                <a:ea typeface="+mn-ea"/>
                <a:cs typeface="+mn-cs"/>
              </a:rPr>
              <a:t> </a:t>
            </a:r>
            <a:r>
              <a:rPr lang="en-US" sz="1200" b="1" kern="1200" dirty="0" err="1">
                <a:solidFill>
                  <a:schemeClr val="tx1"/>
                </a:solidFill>
                <a:effectLst/>
                <a:latin typeface="+mn-lt"/>
                <a:ea typeface="+mn-ea"/>
                <a:cs typeface="+mn-cs"/>
              </a:rPr>
              <a:t>Prota</a:t>
            </a:r>
            <a:r>
              <a:rPr lang="en-US" sz="1200" b="1" kern="1200" dirty="0">
                <a:solidFill>
                  <a:schemeClr val="tx1"/>
                </a:solidFill>
                <a:effectLst/>
                <a:latin typeface="+mn-lt"/>
                <a:ea typeface="+mn-ea"/>
                <a:cs typeface="+mn-cs"/>
              </a:rPr>
              <a:t> Help Center </a:t>
            </a:r>
            <a:r>
              <a:rPr lang="en-US" sz="1200" kern="1200" dirty="0">
                <a:solidFill>
                  <a:schemeClr val="tx1"/>
                </a:solidFill>
                <a:effectLst/>
                <a:latin typeface="+mn-lt"/>
                <a:ea typeface="+mn-ea"/>
                <a:cs typeface="+mn-cs"/>
              </a:rPr>
              <a:t>where they will be able to; </a:t>
            </a:r>
          </a:p>
          <a:p>
            <a:pPr marL="285750" marR="0" lvl="0" indent="-285750" algn="l" defTabSz="914400" rtl="0" eaLnBrk="1" fontAlgn="auto" latinLnBrk="0" hangingPunct="1">
              <a:lnSpc>
                <a:spcPct val="100000"/>
              </a:lnSpc>
              <a:spcBef>
                <a:spcPts val="0"/>
              </a:spcBef>
              <a:spcAft>
                <a:spcPts val="0"/>
              </a:spcAft>
              <a:buClrTx/>
              <a:buSzTx/>
              <a:buFontTx/>
              <a:buChar char="-"/>
              <a:tabLst/>
              <a:defRPr/>
            </a:pPr>
            <a:r>
              <a:rPr lang="en-US" sz="1200" kern="1200" dirty="0">
                <a:solidFill>
                  <a:schemeClr val="tx1"/>
                </a:solidFill>
                <a:effectLst/>
                <a:latin typeface="+mn-lt"/>
                <a:ea typeface="+mn-ea"/>
                <a:cs typeface="+mn-cs"/>
              </a:rPr>
              <a:t>Browse through our collection of </a:t>
            </a:r>
            <a:r>
              <a:rPr lang="en-US" sz="1200" b="1" kern="1200" dirty="0">
                <a:solidFill>
                  <a:schemeClr val="tx1"/>
                </a:solidFill>
                <a:effectLst/>
                <a:latin typeface="+mn-lt"/>
                <a:ea typeface="+mn-ea"/>
                <a:cs typeface="+mn-cs"/>
              </a:rPr>
              <a:t>Knowledgebase</a:t>
            </a:r>
            <a:r>
              <a:rPr lang="en-US" sz="1200" kern="1200" dirty="0">
                <a:solidFill>
                  <a:schemeClr val="tx1"/>
                </a:solidFill>
                <a:effectLst/>
                <a:latin typeface="+mn-lt"/>
                <a:ea typeface="+mn-ea"/>
                <a:cs typeface="+mn-cs"/>
              </a:rPr>
              <a:t> articles.</a:t>
            </a:r>
          </a:p>
          <a:p>
            <a:pPr marL="285750" lvl="0" indent="-285750">
              <a:buFontTx/>
              <a:buChar char="-"/>
            </a:pPr>
            <a:r>
              <a:rPr lang="en-US" sz="1200" kern="1200" dirty="0">
                <a:solidFill>
                  <a:schemeClr val="tx1"/>
                </a:solidFill>
                <a:effectLst/>
                <a:latin typeface="+mn-lt"/>
                <a:ea typeface="+mn-ea"/>
                <a:cs typeface="+mn-cs"/>
              </a:rPr>
              <a:t>Create unlimited </a:t>
            </a:r>
            <a:r>
              <a:rPr lang="en-US" sz="1200" b="1" kern="1200" dirty="0">
                <a:solidFill>
                  <a:schemeClr val="tx1"/>
                </a:solidFill>
                <a:effectLst/>
                <a:latin typeface="+mn-lt"/>
                <a:ea typeface="+mn-ea"/>
                <a:cs typeface="+mn-cs"/>
              </a:rPr>
              <a:t>Support Tickets</a:t>
            </a:r>
            <a:r>
              <a:rPr lang="en-US" sz="1200" kern="1200" dirty="0">
                <a:solidFill>
                  <a:schemeClr val="tx1"/>
                </a:solidFill>
                <a:effectLst/>
                <a:latin typeface="+mn-lt"/>
                <a:ea typeface="+mn-ea"/>
                <a:cs typeface="+mn-cs"/>
              </a:rPr>
              <a:t> to get help from </a:t>
            </a:r>
            <a:r>
              <a:rPr lang="en-US" sz="1200" kern="1200" dirty="0" err="1">
                <a:solidFill>
                  <a:schemeClr val="tx1"/>
                </a:solidFill>
                <a:effectLst/>
                <a:latin typeface="+mn-lt"/>
                <a:ea typeface="+mn-ea"/>
                <a:cs typeface="+mn-cs"/>
              </a:rPr>
              <a:t>Prota</a:t>
            </a:r>
            <a:r>
              <a:rPr lang="en-US" sz="1200" kern="1200" dirty="0">
                <a:solidFill>
                  <a:schemeClr val="tx1"/>
                </a:solidFill>
                <a:effectLst/>
                <a:latin typeface="+mn-lt"/>
                <a:ea typeface="+mn-ea"/>
                <a:cs typeface="+mn-cs"/>
              </a:rPr>
              <a:t> Support Team 24/7.</a:t>
            </a:r>
          </a:p>
          <a:p>
            <a:pPr marL="285750" lvl="0" indent="-285750">
              <a:buFontTx/>
              <a:buChar char="-"/>
            </a:pPr>
            <a:r>
              <a:rPr lang="en-US" sz="1200" kern="1200" dirty="0">
                <a:solidFill>
                  <a:schemeClr val="tx1"/>
                </a:solidFill>
                <a:effectLst/>
                <a:latin typeface="+mn-lt"/>
                <a:ea typeface="+mn-ea"/>
                <a:cs typeface="+mn-cs"/>
              </a:rPr>
              <a:t>View previous tickets and follow-up their status.</a:t>
            </a:r>
          </a:p>
          <a:p>
            <a:pPr marL="285750" lvl="0" indent="-285750">
              <a:buFontTx/>
              <a:buChar char="-"/>
            </a:pPr>
            <a:r>
              <a:rPr lang="en-US" sz="1200" kern="1200" dirty="0">
                <a:solidFill>
                  <a:schemeClr val="tx1"/>
                </a:solidFill>
                <a:effectLst/>
                <a:latin typeface="+mn-lt"/>
                <a:ea typeface="+mn-ea"/>
                <a:cs typeface="+mn-cs"/>
              </a:rPr>
              <a:t>Ask questions in </a:t>
            </a:r>
            <a:r>
              <a:rPr lang="en-US" sz="1200" b="1" kern="1200" dirty="0">
                <a:solidFill>
                  <a:schemeClr val="tx1"/>
                </a:solidFill>
                <a:effectLst/>
                <a:latin typeface="+mn-lt"/>
                <a:ea typeface="+mn-ea"/>
                <a:cs typeface="+mn-cs"/>
              </a:rPr>
              <a:t>Community Forums</a:t>
            </a:r>
            <a:r>
              <a:rPr lang="en-US" sz="1200" kern="1200" dirty="0">
                <a:solidFill>
                  <a:schemeClr val="tx1"/>
                </a:solidFill>
                <a:effectLst/>
                <a:latin typeface="+mn-lt"/>
                <a:ea typeface="+mn-ea"/>
                <a:cs typeface="+mn-cs"/>
              </a:rPr>
              <a:t> and easily share information with other engineers.</a:t>
            </a:r>
          </a:p>
          <a:p>
            <a:pPr marL="285750" lvl="0" indent="-285750">
              <a:buFontTx/>
              <a:buChar char="-"/>
            </a:pPr>
            <a:endParaRPr lang="en-US" sz="1200" kern="1200" dirty="0">
              <a:solidFill>
                <a:schemeClr val="tx1"/>
              </a:solidFill>
              <a:effectLst/>
              <a:latin typeface="+mn-lt"/>
              <a:ea typeface="+mn-ea"/>
              <a:cs typeface="+mn-cs"/>
            </a:endParaRPr>
          </a:p>
          <a:p>
            <a:pPr marL="0" lvl="0" indent="0">
              <a:buFontTx/>
              <a:buNone/>
            </a:pPr>
            <a:r>
              <a:rPr lang="en-US" sz="1200" kern="1200" dirty="0">
                <a:solidFill>
                  <a:schemeClr val="tx1"/>
                </a:solidFill>
                <a:effectLst/>
                <a:latin typeface="+mn-lt"/>
                <a:ea typeface="+mn-ea"/>
                <a:cs typeface="+mn-cs"/>
              </a:rPr>
              <a:t>On top of that, customers are able to receive updates and new releases during their maintenance plan. For more details you can reach out to our global sales team separately on this.</a:t>
            </a:r>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20</a:t>
            </a:fld>
            <a:endParaRPr lang="en-GB"/>
          </a:p>
        </p:txBody>
      </p:sp>
    </p:spTree>
    <p:extLst>
      <p:ext uri="{BB962C8B-B14F-4D97-AF65-F5344CB8AC3E}">
        <p14:creationId xmlns:p14="http://schemas.microsoft.com/office/powerpoint/2010/main" val="2950519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As I have mentioned earlier we have been writing a lot of whitepapers, which are technical documents highlighting newly added features. So feel free to visit protasoftware.com to have a read, I am sure you will be interested to learn about the technical details surrounding these features.  Of course, more material is made available to paid users through </a:t>
            </a:r>
            <a:r>
              <a:rPr lang="en-GB" sz="1200" dirty="0" err="1"/>
              <a:t>Prota</a:t>
            </a:r>
            <a:r>
              <a:rPr lang="en-GB" sz="1200" dirty="0"/>
              <a:t> Help </a:t>
            </a:r>
            <a:r>
              <a:rPr lang="en-GB" sz="1200" dirty="0" err="1"/>
              <a:t>Center</a:t>
            </a:r>
            <a:r>
              <a:rPr lang="en-GB" sz="1200" dirty="0"/>
              <a:t>, but the free content gives you an idea. We emphasize big importance on transparency and put much effort on being transparent with our users and believe in a healthy two-way communication from our community to ensure </a:t>
            </a:r>
            <a:r>
              <a:rPr lang="en-GB" sz="1200" dirty="0" err="1"/>
              <a:t>ProtaStructure</a:t>
            </a:r>
            <a:r>
              <a:rPr lang="en-GB" sz="1200" dirty="0"/>
              <a:t> Suite continues to benefit engineers around the world on a daily basis.</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21</a:t>
            </a:fld>
            <a:endParaRPr lang="en-GB"/>
          </a:p>
        </p:txBody>
      </p:sp>
    </p:spTree>
    <p:extLst>
      <p:ext uri="{BB962C8B-B14F-4D97-AF65-F5344CB8AC3E}">
        <p14:creationId xmlns:p14="http://schemas.microsoft.com/office/powerpoint/2010/main" val="273808348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Talking about the free content, please check out our YouTube channel which is called </a:t>
            </a:r>
            <a:r>
              <a:rPr lang="en-GB" sz="1200" dirty="0" err="1"/>
              <a:t>ProtaStructure</a:t>
            </a:r>
            <a:r>
              <a:rPr lang="en-GB" sz="1200" dirty="0"/>
              <a:t>. Feel free to subscribe and explore our cleanly organised playlists. We periodically introduce new videos, playlists here and webinars that are presented. </a:t>
            </a:r>
            <a:endParaRPr lang="en-US" sz="1200" dirty="0"/>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22</a:t>
            </a:fld>
            <a:endParaRPr lang="en-GB"/>
          </a:p>
        </p:txBody>
      </p:sp>
    </p:spTree>
    <p:extLst>
      <p:ext uri="{BB962C8B-B14F-4D97-AF65-F5344CB8AC3E}">
        <p14:creationId xmlns:p14="http://schemas.microsoft.com/office/powerpoint/2010/main" val="1272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dirty="0"/>
              <a:t>We are available on all platforms of social media. Whether you are using </a:t>
            </a:r>
            <a:r>
              <a:rPr lang="en-GB" sz="1200" dirty="0" err="1"/>
              <a:t>Linkedin</a:t>
            </a:r>
            <a:r>
              <a:rPr lang="en-GB" sz="1200" dirty="0"/>
              <a:t>, </a:t>
            </a:r>
            <a:r>
              <a:rPr lang="en-GB" sz="1200" dirty="0" err="1"/>
              <a:t>Youtube</a:t>
            </a:r>
            <a:r>
              <a:rPr lang="en-GB" sz="1200" dirty="0"/>
              <a:t>, Facebook, Instagram and Twitter. We are there. You can keep up to date with all </a:t>
            </a:r>
            <a:r>
              <a:rPr lang="en-GB" sz="1200" dirty="0" err="1"/>
              <a:t>Prota</a:t>
            </a:r>
            <a:r>
              <a:rPr lang="en-GB" sz="1200" dirty="0"/>
              <a:t> related updates there. </a:t>
            </a:r>
          </a:p>
          <a:p>
            <a:endParaRPr lang="en-GB" sz="1200" dirty="0"/>
          </a:p>
          <a:p>
            <a:r>
              <a:rPr lang="en-GB" sz="1200" dirty="0"/>
              <a:t>If you are interested in our offerings, you can contact us through the contact us page on protasoftware.com or you can e-mail </a:t>
            </a:r>
            <a:r>
              <a:rPr lang="en-MY" sz="1200" b="1" dirty="0">
                <a:ln cmpd="sng">
                  <a:noFill/>
                </a:ln>
                <a:ea typeface="Open Sans" panose="020B0606030504020204" pitchFamily="34" charset="0"/>
                <a:cs typeface="Open Sans" panose="020B0606030504020204" pitchFamily="34" charset="0"/>
              </a:rPr>
              <a:t>globalsales@protasoftware.com.</a:t>
            </a:r>
          </a:p>
          <a:p>
            <a:endParaRPr lang="en-US" sz="1200" dirty="0"/>
          </a:p>
          <a:p>
            <a:r>
              <a:rPr lang="en-US" sz="1200" dirty="0"/>
              <a:t>We would love to get to know you and hear your feedback! 		</a:t>
            </a:r>
          </a:p>
          <a:p>
            <a:endParaRPr lang="en-US" dirty="0"/>
          </a:p>
        </p:txBody>
      </p:sp>
      <p:sp>
        <p:nvSpPr>
          <p:cNvPr id="4" name="Slide Number Placeholder 3"/>
          <p:cNvSpPr>
            <a:spLocks noGrp="1"/>
          </p:cNvSpPr>
          <p:nvPr>
            <p:ph type="sldNum" sz="quarter" idx="5"/>
          </p:nvPr>
        </p:nvSpPr>
        <p:spPr/>
        <p:txBody>
          <a:bodyPr/>
          <a:lstStyle/>
          <a:p>
            <a:fld id="{41AE33D4-8D26-4573-9DCB-A8E66FD01EC1}" type="slidenum">
              <a:rPr lang="en-GB" smtClean="0"/>
              <a:t>23</a:t>
            </a:fld>
            <a:endParaRPr lang="en-GB"/>
          </a:p>
        </p:txBody>
      </p:sp>
    </p:spTree>
    <p:extLst>
      <p:ext uri="{BB962C8B-B14F-4D97-AF65-F5344CB8AC3E}">
        <p14:creationId xmlns:p14="http://schemas.microsoft.com/office/powerpoint/2010/main" val="258349069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Thank you for bearing with me this long, I know you’re excited to see the software live. I will pause here and let Volkan take over for a demonstration. Volkan feel free to share your screen when you are ready. </a:t>
            </a:r>
          </a:p>
          <a:p>
            <a:endParaRPr lang="tr-TR"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AE33D4-8D26-4573-9DCB-A8E66FD01EC1}"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98173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kern="1200" dirty="0" err="1">
                <a:solidFill>
                  <a:schemeClr val="tx1"/>
                </a:solidFill>
                <a:effectLst/>
                <a:latin typeface="+mn-lt"/>
                <a:ea typeface="+mn-ea"/>
                <a:cs typeface="+mn-cs"/>
              </a:rPr>
              <a:t>ProtaStructure</a:t>
            </a:r>
            <a:r>
              <a:rPr lang="en-US" sz="1600" kern="1200" dirty="0">
                <a:solidFill>
                  <a:schemeClr val="tx1"/>
                </a:solidFill>
                <a:effectLst/>
                <a:latin typeface="+mn-lt"/>
                <a:ea typeface="+mn-ea"/>
                <a:cs typeface="+mn-cs"/>
              </a:rPr>
              <a:t> is a unique platform for building design and the sole offering that we provide for customers worldwide. </a:t>
            </a:r>
          </a:p>
          <a:p>
            <a:endParaRPr lang="en-GB" sz="1600" dirty="0"/>
          </a:p>
          <a:p>
            <a:r>
              <a:rPr lang="en-GB" sz="1600" dirty="0"/>
              <a:t>You might ask, what makes ProtaStructure unique? We differentiate ourselves by integrating </a:t>
            </a:r>
            <a:r>
              <a:rPr lang="en-GB" sz="1600" dirty="0" err="1"/>
              <a:t>Modeling</a:t>
            </a:r>
            <a:r>
              <a:rPr lang="en-GB" sz="1600" dirty="0"/>
              <a:t> – Analysis – Design – Detailing – Fabrication and BIM processes, seamlessly allowing you to integrate the whole process in a single solution. This allows our users to rapidly deliver their projects using a single software. Hence, the reason we refer to ProtaStructure as an All-In-One software!</a:t>
            </a:r>
          </a:p>
        </p:txBody>
      </p:sp>
      <p:sp>
        <p:nvSpPr>
          <p:cNvPr id="4" name="Slide Number Placeholder 3"/>
          <p:cNvSpPr>
            <a:spLocks noGrp="1"/>
          </p:cNvSpPr>
          <p:nvPr>
            <p:ph type="sldNum" sz="quarter" idx="5"/>
          </p:nvPr>
        </p:nvSpPr>
        <p:spPr/>
        <p:txBody>
          <a:bodyPr/>
          <a:lstStyle/>
          <a:p>
            <a:fld id="{41AE33D4-8D26-4573-9DCB-A8E66FD01EC1}" type="slidenum">
              <a:rPr lang="en-GB" smtClean="0"/>
              <a:t>3</a:t>
            </a:fld>
            <a:endParaRPr lang="en-GB"/>
          </a:p>
        </p:txBody>
      </p:sp>
    </p:spTree>
    <p:extLst>
      <p:ext uri="{BB962C8B-B14F-4D97-AF65-F5344CB8AC3E}">
        <p14:creationId xmlns:p14="http://schemas.microsoft.com/office/powerpoint/2010/main" val="4603434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GB" sz="1200" dirty="0" err="1"/>
              <a:t>ProtaStructure</a:t>
            </a:r>
            <a:r>
              <a:rPr lang="en-GB" sz="1200" dirty="0"/>
              <a:t> Suite consists of 4 different modules and can be provided as a single package. </a:t>
            </a:r>
          </a:p>
          <a:p>
            <a:r>
              <a:rPr lang="en-GB" sz="1200" b="0" dirty="0"/>
              <a:t>We have </a:t>
            </a:r>
            <a:r>
              <a:rPr lang="en-GB" sz="1200" b="1" dirty="0" err="1"/>
              <a:t>ProtaStructure</a:t>
            </a:r>
            <a:r>
              <a:rPr lang="en-GB" sz="1200" dirty="0"/>
              <a:t> which is the core system for modelling, analysis and design of your structures. </a:t>
            </a:r>
          </a:p>
          <a:p>
            <a:r>
              <a:rPr lang="en-GB" sz="1200" b="0" dirty="0"/>
              <a:t>It is complemented with other tools - </a:t>
            </a:r>
            <a:r>
              <a:rPr lang="en-GB" sz="1200" b="1" dirty="0" err="1"/>
              <a:t>ProtaDetails</a:t>
            </a:r>
            <a:r>
              <a:rPr lang="en-GB" sz="1200" dirty="0"/>
              <a:t> a complete CAD system for automated detailing and drawings. It focuses on concrete detailing and includes a unique design library of calculations for designing things like retaining walls and piles.</a:t>
            </a:r>
          </a:p>
          <a:p>
            <a:r>
              <a:rPr lang="en-GB" sz="1200" b="1" dirty="0" err="1"/>
              <a:t>ProtaSteel</a:t>
            </a:r>
            <a:r>
              <a:rPr lang="en-GB" sz="1200" dirty="0"/>
              <a:t> complements steel design by automating all the steelwork connection design, providing comprehensive steel detailing and automated connection design of your structures. Important to note, we provide drawings and calculation reports within </a:t>
            </a:r>
            <a:r>
              <a:rPr lang="en-GB" sz="1200" dirty="0" err="1"/>
              <a:t>ProtaSteel</a:t>
            </a:r>
            <a:r>
              <a:rPr lang="en-GB" sz="1200" dirty="0"/>
              <a:t> as well.</a:t>
            </a:r>
          </a:p>
          <a:p>
            <a:r>
              <a:rPr lang="en-GB" sz="1200" b="0" dirty="0"/>
              <a:t>And finally, </a:t>
            </a:r>
            <a:r>
              <a:rPr lang="en-GB" sz="1200" b="1" dirty="0" err="1"/>
              <a:t>ProtaBIM</a:t>
            </a:r>
            <a:r>
              <a:rPr lang="en-GB" sz="1200" dirty="0"/>
              <a:t> allows you to connect with other tools and systems that you may be using allowing you to collaborate better with team members. </a:t>
            </a:r>
            <a:r>
              <a:rPr lang="en-GB" sz="1200" dirty="0" err="1"/>
              <a:t>ProtaBIM</a:t>
            </a:r>
            <a:r>
              <a:rPr lang="en-GB" sz="1200" dirty="0"/>
              <a:t> allows you to communicate with other BIM platforms and software solutions like </a:t>
            </a:r>
            <a:r>
              <a:rPr lang="en-GB" sz="1200" dirty="0" err="1"/>
              <a:t>ALLPlan</a:t>
            </a:r>
            <a:r>
              <a:rPr lang="en-GB" sz="1200" dirty="0"/>
              <a:t> through IFCs or </a:t>
            </a:r>
            <a:r>
              <a:rPr lang="en-GB" sz="1200" dirty="0" err="1"/>
              <a:t>Arkiked</a:t>
            </a:r>
            <a:r>
              <a:rPr lang="en-GB" sz="1200" dirty="0"/>
              <a:t> through SAF. Or even share an analytical data with SAP and ETABS. </a:t>
            </a:r>
            <a:endParaRPr lang="en-GB"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9EC167E1-C60E-45A7-B40D-9629AC64C38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7622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pPr>
              <a:lnSpc>
                <a:spcPct val="107000"/>
              </a:lnSpc>
              <a:spcAft>
                <a:spcPts val="800"/>
              </a:spcAft>
            </a:pPr>
            <a:r>
              <a:rPr lang="en-US" sz="2800" dirty="0">
                <a:effectLst/>
                <a:latin typeface="Calibri"/>
                <a:ea typeface="Calibri"/>
                <a:cs typeface="Calibri"/>
              </a:rPr>
              <a:t>For more than 40 years, we have been expanding our reach around the world covering 25 international design codes, 10 languages such as Polish, Spanish, Portuguese, Thai and English.</a:t>
            </a:r>
          </a:p>
          <a:p>
            <a:pPr>
              <a:lnSpc>
                <a:spcPct val="107000"/>
              </a:lnSpc>
              <a:spcAft>
                <a:spcPts val="8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800" dirty="0">
                <a:effectLst/>
                <a:latin typeface="Calibri"/>
                <a:ea typeface="Calibri"/>
                <a:cs typeface="Calibri"/>
              </a:rPr>
              <a:t>We have also been busy creating design guides and insights into how the software. For example, many of our users benefit from technical guides that cover guidance to punching shear checks, foundation design, seismic design, retrofitting and many other topics.</a:t>
            </a:r>
          </a:p>
          <a:p>
            <a:pPr>
              <a:lnSpc>
                <a:spcPct val="107000"/>
              </a:lnSpc>
              <a:spcAft>
                <a:spcPts val="800"/>
              </a:spcAft>
            </a:pPr>
            <a:endParaRPr lang="en-MY" sz="2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pPr>
            <a:r>
              <a:rPr lang="en-US" sz="2800">
                <a:effectLst/>
                <a:latin typeface="Calibri"/>
                <a:ea typeface="Calibri"/>
                <a:cs typeface="Calibri"/>
              </a:rPr>
              <a:t>At this point, we have licensed users in over </a:t>
            </a:r>
            <a:r>
              <a:rPr lang="en-US" sz="2800">
                <a:latin typeface="Calibri"/>
                <a:ea typeface="Calibri"/>
                <a:cs typeface="Calibri"/>
              </a:rPr>
              <a:t>100 countries</a:t>
            </a:r>
            <a:r>
              <a:rPr lang="en-US" sz="2800">
                <a:effectLst/>
                <a:latin typeface="Calibri"/>
                <a:ea typeface="Calibri"/>
                <a:cs typeface="Calibri"/>
              </a:rPr>
              <a:t> around the world.</a:t>
            </a:r>
          </a:p>
          <a:p>
            <a:endParaRPr lang="en-GB" sz="2600" dirty="0"/>
          </a:p>
        </p:txBody>
      </p:sp>
      <p:sp>
        <p:nvSpPr>
          <p:cNvPr id="4" name="Slayt Numarası Yer Tutucusu 3"/>
          <p:cNvSpPr>
            <a:spLocks noGrp="1"/>
          </p:cNvSpPr>
          <p:nvPr>
            <p:ph type="sldNum" sz="quarter" idx="10"/>
          </p:nvPr>
        </p:nvSpPr>
        <p:spPr/>
        <p:txBody>
          <a:bodyPr/>
          <a:lstStyle/>
          <a:p>
            <a:fld id="{05CE0346-9DEB-45A1-B3E5-52B28EB0E5F5}" type="slidenum">
              <a:rPr lang="tr-TR" smtClean="0"/>
              <a:t>5</a:t>
            </a:fld>
            <a:endParaRPr lang="tr-TR"/>
          </a:p>
        </p:txBody>
      </p:sp>
    </p:spTree>
    <p:extLst>
      <p:ext uri="{BB962C8B-B14F-4D97-AF65-F5344CB8AC3E}">
        <p14:creationId xmlns:p14="http://schemas.microsoft.com/office/powerpoint/2010/main" val="17937865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Görüntüsü Yer Tutucusu 1"/>
          <p:cNvSpPr>
            <a:spLocks noGrp="1" noRot="1" noChangeAspect="1"/>
          </p:cNvSpPr>
          <p:nvPr>
            <p:ph type="sldImg"/>
          </p:nvPr>
        </p:nvSpPr>
        <p:spPr/>
      </p:sp>
      <p:sp>
        <p:nvSpPr>
          <p:cNvPr id="3" name="Not Yer Tutucusu 2"/>
          <p:cNvSpPr>
            <a:spLocks noGrp="1"/>
          </p:cNvSpPr>
          <p:nvPr>
            <p:ph type="body" idx="1"/>
          </p:nvPr>
        </p:nvSpPr>
        <p:spPr/>
        <p:txBody>
          <a:bodyPr/>
          <a:lstStyle/>
          <a:p>
            <a:r>
              <a:rPr lang="en-GB" sz="2600" dirty="0"/>
              <a:t>Through this map, you can see an overview of our footprint as Prota Software. We are present all the way from South America, to Africa, up into Europe down to India and Southeast Asia. Our partners are represented by the yellow dots and the hexagons represent direct presence in those nations. We are determined to continue increasing our partner network along with our user base; only a matter of time until we cover most of the countries all around the world. </a:t>
            </a:r>
          </a:p>
          <a:p>
            <a:endParaRPr lang="en-GB" sz="2600" dirty="0"/>
          </a:p>
        </p:txBody>
      </p:sp>
      <p:sp>
        <p:nvSpPr>
          <p:cNvPr id="4" name="Slayt Numarası Yer Tutucusu 3"/>
          <p:cNvSpPr>
            <a:spLocks noGrp="1"/>
          </p:cNvSpPr>
          <p:nvPr>
            <p:ph type="sldNum" sz="quarter" idx="10"/>
          </p:nvPr>
        </p:nvSpPr>
        <p:spPr/>
        <p:txBody>
          <a:bodyPr/>
          <a:lstStyle/>
          <a:p>
            <a:fld id="{05CE0346-9DEB-45A1-B3E5-52B28EB0E5F5}" type="slidenum">
              <a:rPr lang="tr-TR" smtClean="0"/>
              <a:t>6</a:t>
            </a:fld>
            <a:endParaRPr lang="tr-TR"/>
          </a:p>
        </p:txBody>
      </p:sp>
    </p:spTree>
    <p:extLst>
      <p:ext uri="{BB962C8B-B14F-4D97-AF65-F5344CB8AC3E}">
        <p14:creationId xmlns:p14="http://schemas.microsoft.com/office/powerpoint/2010/main" val="11618981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Here, I want to briefly summarize some of the milestones of Prota Software’s journey throughout the years. </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Some of you might actually know us from back in 1992 as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launched </a:t>
            </a:r>
            <a:r>
              <a:rPr lang="tr-TR" sz="1200" kern="1200" dirty="0">
                <a:solidFill>
                  <a:schemeClr val="tx1"/>
                </a:solidFill>
                <a:latin typeface="+mn-lt"/>
                <a:ea typeface="+mn-ea"/>
                <a:cs typeface="+mn-cs"/>
              </a:rPr>
              <a:t>Probina Orion </a:t>
            </a:r>
            <a:r>
              <a:rPr lang="en-GB" sz="1200" kern="1200" dirty="0">
                <a:solidFill>
                  <a:schemeClr val="tx1"/>
                </a:solidFill>
                <a:latin typeface="+mn-lt"/>
                <a:ea typeface="+mn-ea"/>
                <a:cs typeface="+mn-cs"/>
              </a:rPr>
              <a:t>which is the</a:t>
            </a:r>
            <a:r>
              <a:rPr lang="tr-TR" sz="1200" kern="1200" dirty="0">
                <a:solidFill>
                  <a:schemeClr val="tx1"/>
                </a:solidFill>
                <a:latin typeface="+mn-lt"/>
                <a:ea typeface="+mn-ea"/>
                <a:cs typeface="+mn-cs"/>
              </a:rPr>
              <a:t> </a:t>
            </a:r>
            <a:r>
              <a:rPr lang="en-GB" sz="1200" kern="1200" dirty="0">
                <a:solidFill>
                  <a:schemeClr val="tx1"/>
                </a:solidFill>
                <a:latin typeface="+mn-lt"/>
                <a:ea typeface="+mn-ea"/>
                <a:cs typeface="+mn-cs"/>
              </a:rPr>
              <a:t>w</a:t>
            </a:r>
            <a:r>
              <a:rPr lang="tr-TR" sz="1200" kern="1200" dirty="0">
                <a:solidFill>
                  <a:schemeClr val="tx1"/>
                </a:solidFill>
                <a:latin typeface="+mn-lt"/>
                <a:ea typeface="+mn-ea"/>
                <a:cs typeface="+mn-cs"/>
              </a:rPr>
              <a:t>orlds first concrete building design and detailing system</a:t>
            </a:r>
            <a:r>
              <a:rPr lang="en-GB" sz="1200" kern="1200" dirty="0">
                <a:solidFill>
                  <a:schemeClr val="tx1"/>
                </a:solidFill>
                <a:latin typeface="+mn-lt"/>
                <a:ea typeface="+mn-ea"/>
                <a:cs typeface="+mn-cs"/>
              </a:rPr>
              <a:t>.</a:t>
            </a:r>
          </a:p>
          <a:p>
            <a:endParaRPr lang="en-GB" sz="1200" kern="1200" dirty="0">
              <a:solidFill>
                <a:schemeClr val="tx1"/>
              </a:solidFill>
              <a:latin typeface="+mn-lt"/>
              <a:ea typeface="+mn-ea"/>
              <a:cs typeface="+mn-cs"/>
            </a:endParaRPr>
          </a:p>
          <a:p>
            <a:r>
              <a:rPr lang="en-GB" sz="1200" kern="1200" dirty="0">
                <a:solidFill>
                  <a:schemeClr val="tx1"/>
                </a:solidFill>
                <a:latin typeface="+mn-lt"/>
                <a:ea typeface="+mn-ea"/>
                <a:cs typeface="+mn-cs"/>
              </a:rPr>
              <a:t>In 2005, </a:t>
            </a:r>
            <a:r>
              <a:rPr lang="tr-TR" sz="1200" kern="1200" dirty="0">
                <a:solidFill>
                  <a:schemeClr val="tx1"/>
                </a:solidFill>
                <a:latin typeface="+mn-lt"/>
                <a:ea typeface="+mn-ea"/>
                <a:cs typeface="+mn-cs"/>
              </a:rPr>
              <a:t>Probina Orion </a:t>
            </a:r>
            <a:r>
              <a:rPr lang="en-GB" sz="1200" kern="1200" dirty="0">
                <a:solidFill>
                  <a:schemeClr val="tx1"/>
                </a:solidFill>
                <a:latin typeface="+mn-lt"/>
                <a:ea typeface="+mn-ea"/>
                <a:cs typeface="+mn-cs"/>
              </a:rPr>
              <a:t>had </a:t>
            </a:r>
            <a:r>
              <a:rPr lang="tr-TR" sz="1200" kern="1200" dirty="0" err="1">
                <a:solidFill>
                  <a:schemeClr val="tx1"/>
                </a:solidFill>
                <a:latin typeface="+mn-lt"/>
                <a:ea typeface="+mn-ea"/>
                <a:cs typeface="+mn-cs"/>
              </a:rPr>
              <a:t>provide</a:t>
            </a:r>
            <a:r>
              <a:rPr lang="en-GB" sz="1200" kern="1200" dirty="0">
                <a:solidFill>
                  <a:schemeClr val="tx1"/>
                </a:solidFill>
                <a:latin typeface="+mn-lt"/>
                <a:ea typeface="+mn-ea"/>
                <a:cs typeface="+mn-cs"/>
              </a:rPr>
              <a:t>d the</a:t>
            </a:r>
            <a:r>
              <a:rPr lang="tr-TR" sz="1200" kern="1200" dirty="0">
                <a:solidFill>
                  <a:schemeClr val="tx1"/>
                </a:solidFill>
                <a:latin typeface="+mn-lt"/>
                <a:ea typeface="+mn-ea"/>
                <a:cs typeface="+mn-cs"/>
              </a:rPr>
              <a:t> </a:t>
            </a:r>
            <a:r>
              <a:rPr lang="tr-TR" sz="1200" kern="1200" dirty="0" err="1">
                <a:solidFill>
                  <a:schemeClr val="tx1"/>
                </a:solidFill>
                <a:latin typeface="+mn-lt"/>
                <a:ea typeface="+mn-ea"/>
                <a:cs typeface="+mn-cs"/>
              </a:rPr>
              <a:t>first</a:t>
            </a:r>
            <a:r>
              <a:rPr lang="en-GB" sz="1200" kern="1200" dirty="0">
                <a:solidFill>
                  <a:schemeClr val="tx1"/>
                </a:solidFill>
                <a:latin typeface="+mn-lt"/>
                <a:ea typeface="+mn-ea"/>
                <a:cs typeface="+mn-cs"/>
              </a:rPr>
              <a:t> ever</a:t>
            </a:r>
            <a:r>
              <a:rPr lang="tr-TR" sz="1200" kern="1200" dirty="0">
                <a:solidFill>
                  <a:schemeClr val="tx1"/>
                </a:solidFill>
                <a:latin typeface="+mn-lt"/>
                <a:ea typeface="+mn-ea"/>
                <a:cs typeface="+mn-cs"/>
              </a:rPr>
              <a:t> building solution for</a:t>
            </a:r>
            <a:r>
              <a:rPr lang="en-GB" sz="1200" kern="1200" dirty="0">
                <a:solidFill>
                  <a:schemeClr val="tx1"/>
                </a:solidFill>
                <a:latin typeface="+mn-lt"/>
                <a:ea typeface="+mn-ea"/>
                <a:cs typeface="+mn-cs"/>
              </a:rPr>
              <a:t> </a:t>
            </a:r>
            <a:r>
              <a:rPr lang="tr-TR" sz="1200" kern="1200" dirty="0">
                <a:solidFill>
                  <a:schemeClr val="tx1"/>
                </a:solidFill>
                <a:latin typeface="+mn-lt"/>
                <a:ea typeface="+mn-ea"/>
                <a:cs typeface="+mn-cs"/>
              </a:rPr>
              <a:t>Retrofit and Rehabilitation</a:t>
            </a:r>
            <a:r>
              <a:rPr lang="en-GB" sz="1200" kern="1200" dirty="0">
                <a:solidFill>
                  <a:schemeClr val="tx1"/>
                </a:solidFill>
                <a:latin typeface="+mn-lt"/>
                <a:ea typeface="+mn-ea"/>
                <a:cs typeface="+mn-cs"/>
              </a:rPr>
              <a:t>.</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2007, Prota invested in BIM technology and launched </a:t>
            </a:r>
            <a:r>
              <a:rPr lang="en-GB" sz="1200" kern="1200" dirty="0" err="1">
                <a:solidFill>
                  <a:schemeClr val="tx1"/>
                </a:solidFill>
                <a:latin typeface="+mn-lt"/>
                <a:ea typeface="+mn-ea"/>
                <a:cs typeface="+mn-cs"/>
              </a:rPr>
              <a:t>ProtaBIM</a:t>
            </a:r>
            <a:r>
              <a:rPr lang="en-GB" sz="1200" kern="1200" dirty="0">
                <a:solidFill>
                  <a:schemeClr val="tx1"/>
                </a:solidFill>
                <a:latin typeface="+mn-lt"/>
                <a:ea typeface="+mn-ea"/>
                <a:cs typeface="+mn-cs"/>
              </a:rPr>
              <a:t> which, as mentioned before, provides </a:t>
            </a:r>
            <a:r>
              <a:rPr lang="tr-TR" sz="1200" kern="1200" dirty="0">
                <a:solidFill>
                  <a:schemeClr val="tx1"/>
                </a:solidFill>
                <a:latin typeface="+mn-lt"/>
                <a:ea typeface="+mn-ea"/>
                <a:cs typeface="+mn-cs"/>
              </a:rPr>
              <a:t>Bi-direction</a:t>
            </a:r>
            <a:r>
              <a:rPr lang="en-US" sz="1200" kern="1200" dirty="0">
                <a:solidFill>
                  <a:schemeClr val="tx1"/>
                </a:solidFill>
                <a:latin typeface="+mn-lt"/>
                <a:ea typeface="+mn-ea"/>
                <a:cs typeface="+mn-cs"/>
              </a:rPr>
              <a:t>al</a:t>
            </a:r>
            <a:r>
              <a:rPr lang="tr-TR" sz="1200" kern="1200" dirty="0">
                <a:solidFill>
                  <a:schemeClr val="tx1"/>
                </a:solidFill>
                <a:latin typeface="+mn-lt"/>
                <a:ea typeface="+mn-ea"/>
                <a:cs typeface="+mn-cs"/>
              </a:rPr>
              <a:t> physical model integration</a:t>
            </a:r>
            <a:r>
              <a:rPr lang="en-GB" sz="1200" kern="1200" dirty="0">
                <a:solidFill>
                  <a:schemeClr val="tx1"/>
                </a:solidFill>
                <a:latin typeface="+mn-lt"/>
                <a:ea typeface="+mn-ea"/>
                <a:cs typeface="+mn-cs"/>
              </a:rPr>
              <a:t>.</a:t>
            </a:r>
            <a:endParaRPr lang="en-US"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05CE0346-9DEB-45A1-B3E5-52B28EB0E5F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7</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281737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latin typeface="+mn-lt"/>
                <a:ea typeface="+mn-ea"/>
                <a:cs typeface="+mn-cs"/>
              </a:rPr>
              <a:t>In 2014,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Software introduced our unique </a:t>
            </a:r>
            <a:r>
              <a:rPr lang="en-GB" sz="1200" kern="1200" dirty="0" err="1">
                <a:solidFill>
                  <a:schemeClr val="tx1"/>
                </a:solidFill>
                <a:latin typeface="+mn-lt"/>
                <a:ea typeface="+mn-ea"/>
                <a:cs typeface="+mn-cs"/>
              </a:rPr>
              <a:t>ProtaStructure</a:t>
            </a:r>
            <a:r>
              <a:rPr lang="en-GB" sz="1200" kern="1200" dirty="0">
                <a:solidFill>
                  <a:schemeClr val="tx1"/>
                </a:solidFill>
                <a:latin typeface="+mn-lt"/>
                <a:ea typeface="+mn-ea"/>
                <a:cs typeface="+mn-cs"/>
              </a:rPr>
              <a:t> Suite. </a:t>
            </a:r>
          </a:p>
          <a:p>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latin typeface="+mn-lt"/>
                <a:ea typeface="+mn-ea"/>
                <a:cs typeface="+mn-cs"/>
              </a:rPr>
              <a:t>In 2018, the </a:t>
            </a:r>
            <a:r>
              <a:rPr lang="en-GB" sz="1200" kern="1200" dirty="0" err="1">
                <a:solidFill>
                  <a:schemeClr val="tx1"/>
                </a:solidFill>
                <a:latin typeface="+mn-lt"/>
                <a:ea typeface="+mn-ea"/>
                <a:cs typeface="+mn-cs"/>
              </a:rPr>
              <a:t>Prota</a:t>
            </a:r>
            <a:r>
              <a:rPr lang="en-GB" sz="1200" kern="1200" dirty="0">
                <a:solidFill>
                  <a:schemeClr val="tx1"/>
                </a:solidFill>
                <a:latin typeface="+mn-lt"/>
                <a:ea typeface="+mn-ea"/>
                <a:cs typeface="+mn-cs"/>
              </a:rPr>
              <a:t> team delivered the world’s largest passenger terminal building. The Structural design of this project was delivered with </a:t>
            </a:r>
            <a:r>
              <a:rPr lang="en-GB" sz="1200" kern="1200" dirty="0" err="1">
                <a:solidFill>
                  <a:schemeClr val="tx1"/>
                </a:solidFill>
                <a:latin typeface="+mn-lt"/>
                <a:ea typeface="+mn-ea"/>
                <a:cs typeface="+mn-cs"/>
              </a:rPr>
              <a:t>ProtaStructure</a:t>
            </a:r>
            <a:r>
              <a:rPr lang="en-GB" sz="1200" kern="1200" dirty="0">
                <a:solidFill>
                  <a:schemeClr val="tx1"/>
                </a:solidFill>
                <a:latin typeface="+mn-lt"/>
                <a:ea typeface="+mn-ea"/>
                <a:cs typeface="+mn-cs"/>
              </a:rPr>
              <a:t> Suite. If you would like to read more on this, feel free to visit our webpage, and check out some of the success stories we’ve published.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a:solidFill>
                  <a:schemeClr val="tx1"/>
                </a:solidFill>
                <a:latin typeface="+mn-lt"/>
                <a:ea typeface="+mn-ea"/>
                <a:cs typeface="+mn-cs"/>
              </a:rPr>
              <a:t>In </a:t>
            </a:r>
            <a:r>
              <a:rPr lang="en-GB"/>
              <a:t>2026</a:t>
            </a:r>
            <a:r>
              <a:rPr lang="en-GB" sz="1200" kern="1200">
                <a:solidFill>
                  <a:schemeClr val="tx1"/>
                </a:solidFill>
                <a:latin typeface="+mn-lt"/>
                <a:ea typeface="+mn-ea"/>
                <a:cs typeface="+mn-cs"/>
              </a:rPr>
              <a:t>, </a:t>
            </a:r>
            <a:r>
              <a:rPr lang="en-US" sz="1200" kern="1200">
                <a:solidFill>
                  <a:schemeClr val="tx1"/>
                </a:solidFill>
                <a:latin typeface="+mn-lt"/>
                <a:ea typeface="+mn-ea"/>
                <a:cs typeface="+mn-cs"/>
              </a:rPr>
              <a:t>we stand having spread the software in </a:t>
            </a:r>
            <a:r>
              <a:rPr lang="en-US"/>
              <a:t>100</a:t>
            </a:r>
            <a:r>
              <a:rPr lang="en-US" sz="1200" kern="1200">
                <a:solidFill>
                  <a:schemeClr val="tx1"/>
                </a:solidFill>
                <a:latin typeface="+mn-lt"/>
                <a:ea typeface="+mn-ea"/>
                <a:cs typeface="+mn-cs"/>
              </a:rPr>
              <a:t> countries and continue to grow our userbase.</a:t>
            </a:r>
            <a:endParaRPr lang="en-GB" sz="1200" kern="120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28021" rtl="0" eaLnBrk="1" fontAlgn="auto" latinLnBrk="0" hangingPunct="1">
              <a:lnSpc>
                <a:spcPct val="100000"/>
              </a:lnSpc>
              <a:spcBef>
                <a:spcPts val="0"/>
              </a:spcBef>
              <a:spcAft>
                <a:spcPts val="0"/>
              </a:spcAft>
              <a:buClrTx/>
              <a:buSzTx/>
              <a:buFontTx/>
              <a:buNone/>
              <a:tabLst/>
              <a:defRPr/>
            </a:pPr>
            <a:fld id="{05CE0346-9DEB-45A1-B3E5-52B28EB0E5F5}" type="slidenum">
              <a:rPr kumimoji="0" lang="tr-T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28021" rtl="0" eaLnBrk="1" fontAlgn="auto" latinLnBrk="0" hangingPunct="1">
                <a:lnSpc>
                  <a:spcPct val="100000"/>
                </a:lnSpc>
                <a:spcBef>
                  <a:spcPts val="0"/>
                </a:spcBef>
                <a:spcAft>
                  <a:spcPts val="0"/>
                </a:spcAft>
                <a:buClrTx/>
                <a:buSzTx/>
                <a:buFontTx/>
                <a:buNone/>
                <a:tabLst/>
                <a:defRPr/>
              </a:pPr>
              <a:t>8</a:t>
            </a:fld>
            <a:endParaRPr kumimoji="0" lang="tr-TR"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669551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774700"/>
            <a:ext cx="4648200" cy="2614613"/>
          </a:xfrm>
        </p:spPr>
      </p:sp>
      <p:sp>
        <p:nvSpPr>
          <p:cNvPr id="3" name="Notes Placeholder 2"/>
          <p:cNvSpPr>
            <a:spLocks noGrp="1"/>
          </p:cNvSpPr>
          <p:nvPr>
            <p:ph type="body" idx="1"/>
          </p:nvPr>
        </p:nvSpPr>
        <p:spPr/>
        <p:txBody>
          <a:bodyPr/>
          <a:lstStyle/>
          <a:p>
            <a:r>
              <a:rPr lang="en-US" sz="2800" kern="1200" dirty="0">
                <a:solidFill>
                  <a:schemeClr val="tx1"/>
                </a:solidFill>
                <a:effectLst/>
                <a:latin typeface="+mn-lt"/>
                <a:ea typeface="+mn-ea"/>
                <a:cs typeface="+mn-cs"/>
              </a:rPr>
              <a:t>As you know there are several software solutions that offer various services. </a:t>
            </a:r>
          </a:p>
          <a:p>
            <a:endParaRPr lang="en-US" sz="2800" kern="1200" dirty="0">
              <a:solidFill>
                <a:schemeClr val="tx1"/>
              </a:solidFill>
              <a:effectLst/>
              <a:latin typeface="+mn-lt"/>
              <a:ea typeface="+mn-ea"/>
              <a:cs typeface="+mn-cs"/>
            </a:endParaRPr>
          </a:p>
          <a:p>
            <a:r>
              <a:rPr lang="en-US" sz="2800" kern="1200" dirty="0">
                <a:solidFill>
                  <a:schemeClr val="tx1"/>
                </a:solidFill>
                <a:effectLst/>
                <a:latin typeface="+mn-lt"/>
                <a:ea typeface="+mn-ea"/>
                <a:cs typeface="+mn-cs"/>
              </a:rPr>
              <a:t>Our core advantage is that </a:t>
            </a:r>
            <a:r>
              <a:rPr lang="en-US" sz="2800" kern="1200" dirty="0" err="1">
                <a:solidFill>
                  <a:schemeClr val="tx1"/>
                </a:solidFill>
                <a:effectLst/>
                <a:latin typeface="+mn-lt"/>
                <a:ea typeface="+mn-ea"/>
                <a:cs typeface="+mn-cs"/>
              </a:rPr>
              <a:t>ProtaStructure</a:t>
            </a:r>
            <a:r>
              <a:rPr lang="en-US" sz="2800" kern="1200" dirty="0">
                <a:solidFill>
                  <a:schemeClr val="tx1"/>
                </a:solidFill>
                <a:effectLst/>
                <a:latin typeface="+mn-lt"/>
                <a:ea typeface="+mn-ea"/>
                <a:cs typeface="+mn-cs"/>
              </a:rPr>
              <a:t> Suite offers these important features in a single suite. </a:t>
            </a:r>
          </a:p>
          <a:p>
            <a:r>
              <a:rPr lang="en-US" sz="2800" kern="1200" dirty="0">
                <a:solidFill>
                  <a:schemeClr val="tx1"/>
                </a:solidFill>
                <a:effectLst/>
                <a:latin typeface="+mn-lt"/>
                <a:ea typeface="+mn-ea"/>
                <a:cs typeface="+mn-cs"/>
              </a:rPr>
              <a:t>So we can confidently say that </a:t>
            </a:r>
            <a:r>
              <a:rPr lang="en-US" sz="2800" kern="1200" dirty="0" err="1">
                <a:solidFill>
                  <a:schemeClr val="tx1"/>
                </a:solidFill>
                <a:effectLst/>
                <a:latin typeface="+mn-lt"/>
                <a:ea typeface="+mn-ea"/>
                <a:cs typeface="+mn-cs"/>
              </a:rPr>
              <a:t>ProtaStructure</a:t>
            </a:r>
            <a:r>
              <a:rPr lang="en-US" sz="2800" kern="1200" dirty="0">
                <a:solidFill>
                  <a:schemeClr val="tx1"/>
                </a:solidFill>
                <a:effectLst/>
                <a:latin typeface="+mn-lt"/>
                <a:ea typeface="+mn-ea"/>
                <a:cs typeface="+mn-cs"/>
              </a:rPr>
              <a:t> is a; </a:t>
            </a:r>
          </a:p>
          <a:p>
            <a:r>
              <a:rPr lang="en-US" sz="2800" kern="1200" dirty="0">
                <a:solidFill>
                  <a:schemeClr val="tx1"/>
                </a:solidFill>
                <a:effectLst/>
                <a:latin typeface="+mn-lt"/>
                <a:ea typeface="+mn-ea"/>
                <a:cs typeface="+mn-cs"/>
              </a:rPr>
              <a:t>A software for streamline modelling and analysis.</a:t>
            </a:r>
          </a:p>
          <a:p>
            <a:r>
              <a:rPr lang="en-US" sz="2800" dirty="0">
                <a:solidFill>
                  <a:schemeClr val="bg1"/>
                </a:solidFill>
                <a:latin typeface="Helvetica Neue" panose="02000403000000020004" pitchFamily="2" charset="0"/>
              </a:rPr>
              <a:t>a software for designing your steel connections, concrete beams, core walls, foundations and more.</a:t>
            </a:r>
          </a:p>
          <a:p>
            <a:r>
              <a:rPr lang="en-US" sz="2800" dirty="0">
                <a:solidFill>
                  <a:schemeClr val="bg1"/>
                </a:solidFill>
                <a:latin typeface="Helvetica Neue" panose="02000403000000020004" pitchFamily="2" charset="0"/>
              </a:rPr>
              <a:t>a CAD software for dedicated structural drafting and producing all your engineering drawings, with component design for other project elements like retaining walls.</a:t>
            </a:r>
          </a:p>
          <a:p>
            <a:r>
              <a:rPr lang="en-US" sz="2800" dirty="0">
                <a:solidFill>
                  <a:schemeClr val="bg1"/>
                </a:solidFill>
                <a:latin typeface="Helvetica Neue" panose="02000403000000020004" pitchFamily="2" charset="0"/>
              </a:rPr>
              <a:t>a Fabrication software for producing all your construction and shop details</a:t>
            </a:r>
          </a:p>
          <a:p>
            <a:r>
              <a:rPr lang="en-US" sz="2800" dirty="0">
                <a:solidFill>
                  <a:schemeClr val="bg1"/>
                </a:solidFill>
                <a:latin typeface="Helvetica Neue" panose="02000403000000020004" pitchFamily="2" charset="0"/>
              </a:rPr>
              <a:t>a BIM software for communicating all of this to other project team members.</a:t>
            </a:r>
          </a:p>
          <a:p>
            <a:endParaRPr lang="en-US" sz="2800" dirty="0"/>
          </a:p>
          <a:p>
            <a:endParaRPr lang="en-US" sz="2800" dirty="0"/>
          </a:p>
          <a:p>
            <a:endParaRPr lang="en-US" sz="2800" dirty="0"/>
          </a:p>
        </p:txBody>
      </p:sp>
      <p:sp>
        <p:nvSpPr>
          <p:cNvPr id="4" name="Slide Number Placeholder 3"/>
          <p:cNvSpPr>
            <a:spLocks noGrp="1"/>
          </p:cNvSpPr>
          <p:nvPr>
            <p:ph type="sldNum" sz="quarter" idx="5"/>
          </p:nvPr>
        </p:nvSpPr>
        <p:spPr/>
        <p:txBody>
          <a:bodyPr/>
          <a:lstStyle/>
          <a:p>
            <a:pPr>
              <a:defRPr/>
            </a:pPr>
            <a:fld id="{9EC167E1-C60E-45A7-B40D-9629AC64C384}" type="slidenum">
              <a:rPr lang="en-US" smtClean="0"/>
              <a:pPr>
                <a:defRPr/>
              </a:pPr>
              <a:t>9</a:t>
            </a:fld>
            <a:endParaRPr lang="en-US" dirty="0"/>
          </a:p>
        </p:txBody>
      </p:sp>
    </p:spTree>
    <p:extLst>
      <p:ext uri="{BB962C8B-B14F-4D97-AF65-F5344CB8AC3E}">
        <p14:creationId xmlns:p14="http://schemas.microsoft.com/office/powerpoint/2010/main" val="15085606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8.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ight Centered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4793239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ight Centered Video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76250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440407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19437867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Mockup Device 11">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6C74C886-C5BB-4596-8AAD-F4724C740E09}"/>
              </a:ext>
            </a:extLst>
          </p:cNvPr>
          <p:cNvSpPr>
            <a:spLocks noGrp="1"/>
          </p:cNvSpPr>
          <p:nvPr>
            <p:ph type="pic" sz="quarter" idx="10"/>
          </p:nvPr>
        </p:nvSpPr>
        <p:spPr>
          <a:xfrm>
            <a:off x="4093263" y="1767357"/>
            <a:ext cx="3977379" cy="2627799"/>
          </a:xfrm>
          <a:custGeom>
            <a:avLst/>
            <a:gdLst>
              <a:gd name="connsiteX0" fmla="*/ 0 w 7952686"/>
              <a:gd name="connsiteY0" fmla="*/ 0 h 5255597"/>
              <a:gd name="connsiteX1" fmla="*/ 7952686 w 7952686"/>
              <a:gd name="connsiteY1" fmla="*/ 0 h 5255597"/>
              <a:gd name="connsiteX2" fmla="*/ 7952686 w 7952686"/>
              <a:gd name="connsiteY2" fmla="*/ 5255597 h 5255597"/>
              <a:gd name="connsiteX3" fmla="*/ 0 w 7952686"/>
              <a:gd name="connsiteY3" fmla="*/ 5255597 h 5255597"/>
            </a:gdLst>
            <a:ahLst/>
            <a:cxnLst>
              <a:cxn ang="0">
                <a:pos x="connsiteX0" y="connsiteY0"/>
              </a:cxn>
              <a:cxn ang="0">
                <a:pos x="connsiteX1" y="connsiteY1"/>
              </a:cxn>
              <a:cxn ang="0">
                <a:pos x="connsiteX2" y="connsiteY2"/>
              </a:cxn>
              <a:cxn ang="0">
                <a:pos x="connsiteX3" y="connsiteY3"/>
              </a:cxn>
            </a:cxnLst>
            <a:rect l="l" t="t" r="r" b="b"/>
            <a:pathLst>
              <a:path w="7952686" h="5255597">
                <a:moveTo>
                  <a:pt x="0" y="0"/>
                </a:moveTo>
                <a:lnTo>
                  <a:pt x="7952686" y="0"/>
                </a:lnTo>
                <a:lnTo>
                  <a:pt x="7952686" y="5255597"/>
                </a:lnTo>
                <a:lnTo>
                  <a:pt x="0" y="5255597"/>
                </a:lnTo>
                <a:close/>
              </a:path>
            </a:pathLst>
          </a:custGeom>
          <a:solidFill>
            <a:schemeClr val="bg2">
              <a:lumMod val="95000"/>
            </a:schemeClr>
          </a:solidFill>
        </p:spPr>
        <p:txBody>
          <a:bodyPr vert="horz" wrap="square" lIns="182843" tIns="91422" rIns="182843" bIns="91422" rtlCol="0" anchor="ctr">
            <a:noAutofit/>
          </a:bodyPr>
          <a:lstStyle>
            <a:lvl1pPr>
              <a:defRPr lang="en-US" sz="1200" dirty="0"/>
            </a:lvl1pPr>
          </a:lstStyle>
          <a:p>
            <a:pPr marL="0" lvl="0" indent="0" algn="ctr">
              <a:buNone/>
            </a:pPr>
            <a:endParaRPr lang="en-US" dirty="0"/>
          </a:p>
        </p:txBody>
      </p:sp>
    </p:spTree>
    <p:extLst>
      <p:ext uri="{BB962C8B-B14F-4D97-AF65-F5344CB8AC3E}">
        <p14:creationId xmlns:p14="http://schemas.microsoft.com/office/powerpoint/2010/main" val="16366680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0399349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768389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33099021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1"/>
                </a:solidFill>
              </a:defRPr>
            </a:lvl1pPr>
          </a:lstStyle>
          <a:p>
            <a:pPr lvl="0"/>
            <a:r>
              <a:rPr lang="en-US" dirty="0"/>
              <a:t>Click to edit Master text styles</a:t>
            </a:r>
          </a:p>
        </p:txBody>
      </p:sp>
    </p:spTree>
    <p:extLst>
      <p:ext uri="{BB962C8B-B14F-4D97-AF65-F5344CB8AC3E}">
        <p14:creationId xmlns:p14="http://schemas.microsoft.com/office/powerpoint/2010/main" val="251820110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ark Centered Video">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1"/>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333696112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ark Centered Video 2">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1"/>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20058242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ight Centered Video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18369948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0344176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333042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41801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705252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2/23/2026</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5246953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2/23/2026</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28416936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2/23/2026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5480538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6948697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2/23/2026</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110701657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3912448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ight Centered Video 2 With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994478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2/23/2026</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spTree>
    <p:extLst>
      <p:ext uri="{BB962C8B-B14F-4D97-AF65-F5344CB8AC3E}">
        <p14:creationId xmlns:p14="http://schemas.microsoft.com/office/powerpoint/2010/main" val="373158175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Light Centered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47895044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WorldMap_Political">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83D535-F3E3-4FE0-B1DE-A5C69034999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167" r="2857"/>
          <a:stretch/>
        </p:blipFill>
        <p:spPr>
          <a:xfrm>
            <a:off x="-1" y="642694"/>
            <a:ext cx="12192001" cy="5938280"/>
          </a:xfrm>
          <a:prstGeom prst="rect">
            <a:avLst/>
          </a:prstGeom>
        </p:spPr>
      </p:pic>
      <p:sp>
        <p:nvSpPr>
          <p:cNvPr id="2" name="Title 7">
            <a:extLst>
              <a:ext uri="{FF2B5EF4-FFF2-40B4-BE49-F238E27FC236}">
                <a16:creationId xmlns:a16="http://schemas.microsoft.com/office/drawing/2014/main" id="{9DF27719-7B65-B296-13BE-B248AFFE0BF3}"/>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Tree>
    <p:extLst>
      <p:ext uri="{BB962C8B-B14F-4D97-AF65-F5344CB8AC3E}">
        <p14:creationId xmlns:p14="http://schemas.microsoft.com/office/powerpoint/2010/main" val="357414725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Prota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3976481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White 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44856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ight Centered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95718757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ight Centered Video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grpSp>
        <p:nvGrpSpPr>
          <p:cNvPr id="6" name="Group 5">
            <a:extLst>
              <a:ext uri="{FF2B5EF4-FFF2-40B4-BE49-F238E27FC236}">
                <a16:creationId xmlns:a16="http://schemas.microsoft.com/office/drawing/2014/main" id="{46885FCC-FF3E-4632-8A7A-BDA8BC26E59E}"/>
              </a:ext>
            </a:extLst>
          </p:cNvPr>
          <p:cNvGrpSpPr/>
          <p:nvPr userDrawn="1"/>
        </p:nvGrpSpPr>
        <p:grpSpPr>
          <a:xfrm>
            <a:off x="2341200" y="1915427"/>
            <a:ext cx="7509600" cy="4942573"/>
            <a:chOff x="2258385" y="1915427"/>
            <a:chExt cx="7509600" cy="4942573"/>
          </a:xfrm>
        </p:grpSpPr>
        <p:pic>
          <p:nvPicPr>
            <p:cNvPr id="24" name="Picture 23">
              <a:extLst>
                <a:ext uri="{FF2B5EF4-FFF2-40B4-BE49-F238E27FC236}">
                  <a16:creationId xmlns:a16="http://schemas.microsoft.com/office/drawing/2014/main" id="{611BCE91-F472-4B9E-B025-90586BDB327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89074" y="6036960"/>
              <a:ext cx="5448223" cy="821040"/>
            </a:xfrm>
            <a:prstGeom prst="rect">
              <a:avLst/>
            </a:prstGeom>
          </p:spPr>
        </p:pic>
        <p:sp>
          <p:nvSpPr>
            <p:cNvPr id="25" name="Rectangle 24">
              <a:extLst>
                <a:ext uri="{FF2B5EF4-FFF2-40B4-BE49-F238E27FC236}">
                  <a16:creationId xmlns:a16="http://schemas.microsoft.com/office/drawing/2014/main" id="{6E4C2FE0-9C42-4387-B44D-D756767061AA}"/>
                </a:ext>
              </a:extLst>
            </p:cNvPr>
            <p:cNvSpPr>
              <a:spLocks/>
            </p:cNvSpPr>
            <p:nvPr userDrawn="1"/>
          </p:nvSpPr>
          <p:spPr>
            <a:xfrm>
              <a:off x="2258385" y="1915427"/>
              <a:ext cx="7509600" cy="431881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6" name="Rectangle 25">
              <a:extLst>
                <a:ext uri="{FF2B5EF4-FFF2-40B4-BE49-F238E27FC236}">
                  <a16:creationId xmlns:a16="http://schemas.microsoft.com/office/drawing/2014/main" id="{FB26AC90-0DBF-468E-970F-A39D3715BB49}"/>
                </a:ext>
              </a:extLst>
            </p:cNvPr>
            <p:cNvSpPr/>
            <p:nvPr userDrawn="1"/>
          </p:nvSpPr>
          <p:spPr>
            <a:xfrm>
              <a:off x="2366385" y="2022835"/>
              <a:ext cx="7293600" cy="4104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3" name="Content Placeholder 2">
            <a:extLst>
              <a:ext uri="{FF2B5EF4-FFF2-40B4-BE49-F238E27FC236}">
                <a16:creationId xmlns:a16="http://schemas.microsoft.com/office/drawing/2014/main" id="{486F793B-606F-4A79-B294-434D32239657}"/>
              </a:ext>
            </a:extLst>
          </p:cNvPr>
          <p:cNvSpPr>
            <a:spLocks noGrp="1"/>
          </p:cNvSpPr>
          <p:nvPr>
            <p:ph sz="quarter" idx="12"/>
          </p:nvPr>
        </p:nvSpPr>
        <p:spPr>
          <a:xfrm>
            <a:off x="2462400" y="2026800"/>
            <a:ext cx="7272000" cy="4089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r-TR"/>
          </a:p>
        </p:txBody>
      </p:sp>
    </p:spTree>
    <p:extLst>
      <p:ext uri="{BB962C8B-B14F-4D97-AF65-F5344CB8AC3E}">
        <p14:creationId xmlns:p14="http://schemas.microsoft.com/office/powerpoint/2010/main" val="42086220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ht Centered Video 2 Without Footer">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userDrawn="1">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userDrawn="1">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grpSp>
        <p:nvGrpSpPr>
          <p:cNvPr id="4" name="Group 3">
            <a:extLst>
              <a:ext uri="{FF2B5EF4-FFF2-40B4-BE49-F238E27FC236}">
                <a16:creationId xmlns:a16="http://schemas.microsoft.com/office/drawing/2014/main" id="{940FEE9B-7C2D-4557-BC1A-D642240C8238}"/>
              </a:ext>
            </a:extLst>
          </p:cNvPr>
          <p:cNvGrpSpPr/>
          <p:nvPr userDrawn="1"/>
        </p:nvGrpSpPr>
        <p:grpSpPr>
          <a:xfrm>
            <a:off x="1968600" y="1436159"/>
            <a:ext cx="8254800" cy="5421841"/>
            <a:chOff x="2034715" y="1436159"/>
            <a:chExt cx="8254800" cy="5421841"/>
          </a:xfrm>
        </p:grpSpPr>
        <p:pic>
          <p:nvPicPr>
            <p:cNvPr id="10" name="Picture 9">
              <a:extLst>
                <a:ext uri="{FF2B5EF4-FFF2-40B4-BE49-F238E27FC236}">
                  <a16:creationId xmlns:a16="http://schemas.microsoft.com/office/drawing/2014/main" id="{9B3ED8C0-B031-4A48-AEBA-6F0E65D0E62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79882"/>
            <a:stretch/>
          </p:blipFill>
          <p:spPr>
            <a:xfrm>
              <a:off x="3232301" y="5957346"/>
              <a:ext cx="5859629" cy="900654"/>
            </a:xfrm>
            <a:prstGeom prst="rect">
              <a:avLst/>
            </a:prstGeom>
          </p:spPr>
        </p:pic>
        <p:sp>
          <p:nvSpPr>
            <p:cNvPr id="11" name="Rectangle 10">
              <a:extLst>
                <a:ext uri="{FF2B5EF4-FFF2-40B4-BE49-F238E27FC236}">
                  <a16:creationId xmlns:a16="http://schemas.microsoft.com/office/drawing/2014/main" id="{B338E40B-9AD2-4EE3-8513-AAC68F117E29}"/>
                </a:ext>
              </a:extLst>
            </p:cNvPr>
            <p:cNvSpPr>
              <a:spLocks/>
            </p:cNvSpPr>
            <p:nvPr userDrawn="1"/>
          </p:nvSpPr>
          <p:spPr>
            <a:xfrm>
              <a:off x="2034715" y="1436159"/>
              <a:ext cx="8254800" cy="47376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Rectangle 16">
              <a:extLst>
                <a:ext uri="{FF2B5EF4-FFF2-40B4-BE49-F238E27FC236}">
                  <a16:creationId xmlns:a16="http://schemas.microsoft.com/office/drawing/2014/main" id="{5D8852AB-A7DD-4954-8A54-40993F6C2698}"/>
                </a:ext>
              </a:extLst>
            </p:cNvPr>
            <p:cNvSpPr/>
            <p:nvPr userDrawn="1"/>
          </p:nvSpPr>
          <p:spPr>
            <a:xfrm>
              <a:off x="2142487" y="1543919"/>
              <a:ext cx="8039257" cy="4522081"/>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grpSp>
      <p:sp>
        <p:nvSpPr>
          <p:cNvPr id="6" name="Content Placeholder 5">
            <a:extLst>
              <a:ext uri="{FF2B5EF4-FFF2-40B4-BE49-F238E27FC236}">
                <a16:creationId xmlns:a16="http://schemas.microsoft.com/office/drawing/2014/main" id="{A513F307-4E5A-47EE-AC59-1D8B326A52BD}"/>
              </a:ext>
            </a:extLst>
          </p:cNvPr>
          <p:cNvSpPr>
            <a:spLocks noGrp="1" noChangeAspect="1"/>
          </p:cNvSpPr>
          <p:nvPr>
            <p:ph sz="quarter" idx="11"/>
          </p:nvPr>
        </p:nvSpPr>
        <p:spPr>
          <a:xfrm>
            <a:off x="2077200" y="1544400"/>
            <a:ext cx="8038800" cy="45216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9356613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WorldMap_Political">
    <p:bg>
      <p:bgPr>
        <a:solidFill>
          <a:schemeClr val="tx2">
            <a:lumMod val="20000"/>
            <a:lumOff val="80000"/>
          </a:schemeClr>
        </a:solidFill>
        <a:effectLst/>
      </p:bgPr>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9083D535-F3E3-4FE0-B1DE-A5C690349997}"/>
              </a:ext>
            </a:extLst>
          </p:cNvPr>
          <p:cNvPicPr>
            <a:picLocks noChangeAspect="1"/>
          </p:cNvPicPr>
          <p:nvPr userDrawn="1"/>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9167" r="2857"/>
          <a:stretch/>
        </p:blipFill>
        <p:spPr>
          <a:xfrm>
            <a:off x="-1" y="642694"/>
            <a:ext cx="12192001" cy="5938280"/>
          </a:xfrm>
          <a:prstGeom prst="rect">
            <a:avLst/>
          </a:prstGeom>
        </p:spPr>
      </p:pic>
      <p:sp>
        <p:nvSpPr>
          <p:cNvPr id="2" name="Title 7">
            <a:extLst>
              <a:ext uri="{FF2B5EF4-FFF2-40B4-BE49-F238E27FC236}">
                <a16:creationId xmlns:a16="http://schemas.microsoft.com/office/drawing/2014/main" id="{9DF27719-7B65-B296-13BE-B248AFFE0BF3}"/>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Tree>
    <p:extLst>
      <p:ext uri="{BB962C8B-B14F-4D97-AF65-F5344CB8AC3E}">
        <p14:creationId xmlns:p14="http://schemas.microsoft.com/office/powerpoint/2010/main" val="37172670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Prota No Foot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17042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Light Cente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35B87A3-F59A-4F0B-9471-0152C570EBAC}"/>
              </a:ext>
            </a:extLst>
          </p:cNvPr>
          <p:cNvSpPr>
            <a:spLocks noGrp="1"/>
          </p:cNvSpPr>
          <p:nvPr>
            <p:ph type="title"/>
          </p:nvPr>
        </p:nvSpPr>
        <p:spPr>
          <a:xfrm>
            <a:off x="0" y="216000"/>
            <a:ext cx="12192000" cy="540000"/>
          </a:xfrm>
        </p:spPr>
        <p:txBody>
          <a:bodyPr>
            <a:normAutofit/>
          </a:bodyPr>
          <a:lstStyle>
            <a:lvl1pPr algn="ctr">
              <a:lnSpc>
                <a:spcPct val="100000"/>
              </a:lnSpc>
              <a:defRPr sz="2800">
                <a:solidFill>
                  <a:schemeClr val="bg2">
                    <a:lumMod val="25000"/>
                  </a:schemeClr>
                </a:solidFill>
              </a:defRPr>
            </a:lvl1pPr>
          </a:lstStyle>
          <a:p>
            <a:r>
              <a:rPr lang="en-US" dirty="0"/>
              <a:t>Click to edit Master title style</a:t>
            </a:r>
            <a:endParaRPr lang="tr-TR" dirty="0"/>
          </a:p>
        </p:txBody>
      </p:sp>
      <p:sp>
        <p:nvSpPr>
          <p:cNvPr id="12" name="Text Placeholder 11">
            <a:extLst>
              <a:ext uri="{FF2B5EF4-FFF2-40B4-BE49-F238E27FC236}">
                <a16:creationId xmlns:a16="http://schemas.microsoft.com/office/drawing/2014/main" id="{53BDB9F7-C9F4-4E3D-818D-8C1DACAAF85D}"/>
              </a:ext>
            </a:extLst>
          </p:cNvPr>
          <p:cNvSpPr>
            <a:spLocks noGrp="1"/>
          </p:cNvSpPr>
          <p:nvPr>
            <p:ph type="body" sz="quarter" idx="10"/>
          </p:nvPr>
        </p:nvSpPr>
        <p:spPr>
          <a:xfrm>
            <a:off x="0" y="792000"/>
            <a:ext cx="12192000" cy="432000"/>
          </a:xfrm>
        </p:spPr>
        <p:txBody>
          <a:bodyPr>
            <a:noAutofit/>
          </a:bodyPr>
          <a:lstStyle>
            <a:lvl1pPr algn="ctr">
              <a:lnSpc>
                <a:spcPct val="100000"/>
              </a:lnSpc>
              <a:spcBef>
                <a:spcPts val="0"/>
              </a:spcBef>
              <a:defRPr sz="2200"/>
            </a:lvl1pPr>
          </a:lstStyle>
          <a:p>
            <a:pPr lvl="0"/>
            <a:r>
              <a:rPr lang="en-US" dirty="0"/>
              <a:t>Click to edit Master text styles</a:t>
            </a:r>
          </a:p>
        </p:txBody>
      </p:sp>
      <p:sp>
        <p:nvSpPr>
          <p:cNvPr id="14" name="Text Placeholder 13">
            <a:extLst>
              <a:ext uri="{FF2B5EF4-FFF2-40B4-BE49-F238E27FC236}">
                <a16:creationId xmlns:a16="http://schemas.microsoft.com/office/drawing/2014/main" id="{4F411BE8-8C33-4D0F-A650-30EF8E3515BF}"/>
              </a:ext>
            </a:extLst>
          </p:cNvPr>
          <p:cNvSpPr>
            <a:spLocks noGrp="1"/>
          </p:cNvSpPr>
          <p:nvPr>
            <p:ph type="body" sz="quarter" idx="11"/>
          </p:nvPr>
        </p:nvSpPr>
        <p:spPr>
          <a:xfrm>
            <a:off x="0" y="1260000"/>
            <a:ext cx="12192000" cy="431800"/>
          </a:xfrm>
        </p:spPr>
        <p:txBody>
          <a:bodyPr>
            <a:normAutofit/>
          </a:bodyPr>
          <a:lstStyle>
            <a:lvl1pPr algn="ctr">
              <a:lnSpc>
                <a:spcPct val="100000"/>
              </a:lnSpc>
              <a:spcBef>
                <a:spcPts val="0"/>
              </a:spcBef>
              <a:defRPr sz="1800" b="0">
                <a:solidFill>
                  <a:schemeClr val="bg2">
                    <a:lumMod val="25000"/>
                  </a:schemeClr>
                </a:solidFill>
              </a:defRPr>
            </a:lvl1pPr>
          </a:lstStyle>
          <a:p>
            <a:pPr lvl="0"/>
            <a:r>
              <a:rPr lang="en-US" dirty="0"/>
              <a:t>Click to edit Master text styles</a:t>
            </a:r>
          </a:p>
        </p:txBody>
      </p:sp>
    </p:spTree>
    <p:extLst>
      <p:ext uri="{BB962C8B-B14F-4D97-AF65-F5344CB8AC3E}">
        <p14:creationId xmlns:p14="http://schemas.microsoft.com/office/powerpoint/2010/main" val="266212386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5" Type="http://schemas.openxmlformats.org/officeDocument/2006/relationships/slideLayout" Target="../slideLayouts/slideLayout8.xml"/><Relationship Id="rId10" Type="http://schemas.openxmlformats.org/officeDocument/2006/relationships/image" Target="../media/image3.jpg"/><Relationship Id="rId4" Type="http://schemas.openxmlformats.org/officeDocument/2006/relationships/slideLayout" Target="../slideLayouts/slideLayout7.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5.xml"/><Relationship Id="rId1" Type="http://schemas.openxmlformats.org/officeDocument/2006/relationships/slideLayout" Target="../slideLayouts/slideLayout1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6.xml"/><Relationship Id="rId1" Type="http://schemas.openxmlformats.org/officeDocument/2006/relationships/slideLayout" Target="../slideLayouts/slideLayout16.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19.xml"/><Relationship Id="rId2" Type="http://schemas.openxmlformats.org/officeDocument/2006/relationships/slideLayout" Target="../slideLayouts/slideLayout18.xml"/><Relationship Id="rId1" Type="http://schemas.openxmlformats.org/officeDocument/2006/relationships/slideLayout" Target="../slideLayouts/slideLayout17.xml"/><Relationship Id="rId5" Type="http://schemas.openxmlformats.org/officeDocument/2006/relationships/image" Target="../media/image10.jp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image" Target="../media/image3.jpg"/><Relationship Id="rId2" Type="http://schemas.openxmlformats.org/officeDocument/2006/relationships/slideLayout" Target="../slideLayouts/slideLayout21.xml"/><Relationship Id="rId16" Type="http://schemas.openxmlformats.org/officeDocument/2006/relationships/theme" Target="../theme/theme8.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white background with blue and pink triangles&#10;&#10;Description automatically generated">
            <a:extLst>
              <a:ext uri="{FF2B5EF4-FFF2-40B4-BE49-F238E27FC236}">
                <a16:creationId xmlns:a16="http://schemas.microsoft.com/office/drawing/2014/main" id="{669DACF1-6983-9FA7-A3CB-2EB549FC9FE0}"/>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334898416"/>
      </p:ext>
    </p:extLst>
  </p:cSld>
  <p:clrMap bg1="lt1" tx1="dk1" bg2="lt2" tx2="dk2" accent1="accent1" accent2="accent2" accent3="accent3" accent4="accent4" accent5="accent5" accent6="accent6" hlink="hlink" folHlink="folHlink"/>
  <p:sldLayoutIdLst>
    <p:sldLayoutId id="2147483679" r:id="rId1"/>
    <p:sldLayoutId id="2147483685" r:id="rId2"/>
    <p:sldLayoutId id="2147483684" r:id="rId3"/>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background with blue and pink triangles&#10;&#10;Description automatically generated">
            <a:extLst>
              <a:ext uri="{FF2B5EF4-FFF2-40B4-BE49-F238E27FC236}">
                <a16:creationId xmlns:a16="http://schemas.microsoft.com/office/drawing/2014/main" id="{AEEAC256-C468-EFCD-7492-2DD6BECC46F2}"/>
              </a:ext>
            </a:extLst>
          </p:cNvPr>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3921942541"/>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707" r:id="rId4"/>
    <p:sldLayoutId id="2147483708" r:id="rId5"/>
    <p:sldLayoutId id="2147483710" r:id="rId6"/>
    <p:sldLayoutId id="2147483712" r:id="rId7"/>
    <p:sldLayoutId id="2147483713" r:id="rId8"/>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red and white triangle pattern&#10;&#10;Description automatically generated">
            <a:extLst>
              <a:ext uri="{FF2B5EF4-FFF2-40B4-BE49-F238E27FC236}">
                <a16:creationId xmlns:a16="http://schemas.microsoft.com/office/drawing/2014/main" id="{BF3FA327-D62D-CED4-2D32-F297C9EB58C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942732196"/>
      </p:ext>
    </p:extLst>
  </p:cSld>
  <p:clrMap bg1="lt1" tx1="dk1" bg2="lt2" tx2="dk2" accent1="accent1" accent2="accent2" accent3="accent3" accent4="accent4" accent5="accent5" accent6="accent6" hlink="hlink" folHlink="folHlink"/>
  <p:sldLayoutIdLst>
    <p:sldLayoutId id="2147483695" r:id="rId1"/>
    <p:sldLayoutId id="2147483711" r:id="rId2"/>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DB323F"/>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white and orange triangle pattern&#10;&#10;Description automatically generated">
            <a:extLst>
              <a:ext uri="{FF2B5EF4-FFF2-40B4-BE49-F238E27FC236}">
                <a16:creationId xmlns:a16="http://schemas.microsoft.com/office/drawing/2014/main" id="{EA52908B-1FC2-F4E3-2D2F-5E0463891659}"/>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347300321"/>
      </p:ext>
    </p:extLst>
  </p:cSld>
  <p:clrMap bg1="lt1" tx1="dk1" bg2="lt2" tx2="dk2" accent1="accent1" accent2="accent2" accent3="accent3" accent4="accent4" accent5="accent5" accent6="accent6" hlink="hlink" folHlink="folHlink"/>
  <p:sldLayoutIdLst>
    <p:sldLayoutId id="2147483697"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5872C"/>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5" descr="A green and white triangle pattern&#10;&#10;Description automatically generated">
            <a:extLst>
              <a:ext uri="{FF2B5EF4-FFF2-40B4-BE49-F238E27FC236}">
                <a16:creationId xmlns:a16="http://schemas.microsoft.com/office/drawing/2014/main" id="{064B91EA-2BFE-493A-4561-A61C747C1B4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4089681020"/>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66A92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descr="A blue and white triangle pattern&#10;&#10;Description automatically generated">
            <a:extLst>
              <a:ext uri="{FF2B5EF4-FFF2-40B4-BE49-F238E27FC236}">
                <a16:creationId xmlns:a16="http://schemas.microsoft.com/office/drawing/2014/main" id="{A8B0570C-DE28-9ACB-B061-F8F575D5FEE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4008690831"/>
      </p:ext>
    </p:extLst>
  </p:cSld>
  <p:clrMap bg1="lt1" tx1="dk1" bg2="lt2" tx2="dk2" accent1="accent1" accent2="accent2" accent3="accent3" accent4="accent4" accent5="accent5" accent6="accent6" hlink="hlink" folHlink="folHlink"/>
  <p:sldLayoutIdLst>
    <p:sldLayoutId id="2147483701" r:id="rId1"/>
  </p:sldLayoutIdLst>
  <p:txStyles>
    <p:title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0A4FB7"/>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screenshot of a phone&#10;&#10;Description automatically generated">
            <a:extLst>
              <a:ext uri="{FF2B5EF4-FFF2-40B4-BE49-F238E27FC236}">
                <a16:creationId xmlns:a16="http://schemas.microsoft.com/office/drawing/2014/main" id="{700E0F15-B6B4-CD7E-9124-AA1A7C1974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a:extLst>
              <a:ext uri="{FF2B5EF4-FFF2-40B4-BE49-F238E27FC236}">
                <a16:creationId xmlns:a16="http://schemas.microsoft.com/office/drawing/2014/main" id="{75C4105C-E66C-4CFB-B933-F31282CAE7DA}"/>
              </a:ext>
            </a:extLst>
          </p:cNvPr>
          <p:cNvSpPr>
            <a:spLocks noGrp="1"/>
          </p:cNvSpPr>
          <p:nvPr>
            <p:ph type="title"/>
          </p:nvPr>
        </p:nvSpPr>
        <p:spPr>
          <a:xfrm>
            <a:off x="432000" y="432000"/>
            <a:ext cx="10883781" cy="677462"/>
          </a:xfrm>
          <a:prstGeom prst="rect">
            <a:avLst/>
          </a:prstGeom>
        </p:spPr>
        <p:txBody>
          <a:bodyPr vert="horz" lIns="91440" tIns="45720" rIns="91440" bIns="45720" rtlCol="0" anchor="ctr">
            <a:normAutofit/>
          </a:bodyPr>
          <a:lstStyle/>
          <a:p>
            <a:r>
              <a:rPr lang="en-US" dirty="0"/>
              <a:t>Click to edit Master title style</a:t>
            </a:r>
            <a:endParaRPr lang="tr-TR" dirty="0"/>
          </a:p>
        </p:txBody>
      </p:sp>
      <p:sp>
        <p:nvSpPr>
          <p:cNvPr id="3" name="Text Placeholder 2">
            <a:extLst>
              <a:ext uri="{FF2B5EF4-FFF2-40B4-BE49-F238E27FC236}">
                <a16:creationId xmlns:a16="http://schemas.microsoft.com/office/drawing/2014/main" id="{3102107E-8B4A-4406-B622-6CDF233A9508}"/>
              </a:ext>
            </a:extLst>
          </p:cNvPr>
          <p:cNvSpPr>
            <a:spLocks noGrp="1"/>
          </p:cNvSpPr>
          <p:nvPr>
            <p:ph type="body" idx="1"/>
          </p:nvPr>
        </p:nvSpPr>
        <p:spPr>
          <a:xfrm>
            <a:off x="432000" y="1234362"/>
            <a:ext cx="10883781" cy="492904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tr-TR" dirty="0"/>
          </a:p>
        </p:txBody>
      </p:sp>
    </p:spTree>
    <p:extLst>
      <p:ext uri="{BB962C8B-B14F-4D97-AF65-F5344CB8AC3E}">
        <p14:creationId xmlns:p14="http://schemas.microsoft.com/office/powerpoint/2010/main" val="1033975421"/>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Lst>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1" kern="1200">
          <a:solidFill>
            <a:srgbClr val="FFC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2/23/2026</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dirty="0"/>
              <a:t>‹#›</a:t>
            </a:fld>
            <a:endParaRPr lang="en-US" dirty="0"/>
          </a:p>
        </p:txBody>
      </p:sp>
      <p:pic>
        <p:nvPicPr>
          <p:cNvPr id="7" name="Picture 6" descr="A white background with blue and pink triangles&#10;&#10;Description automatically generated">
            <a:extLst>
              <a:ext uri="{FF2B5EF4-FFF2-40B4-BE49-F238E27FC236}">
                <a16:creationId xmlns:a16="http://schemas.microsoft.com/office/drawing/2014/main" id="{39B087F1-053E-2FD2-5DBB-4DCE3F1FDD35}"/>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6137194"/>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31.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10.xml"/><Relationship Id="rId1" Type="http://schemas.openxmlformats.org/officeDocument/2006/relationships/slideLayout" Target="../slideLayouts/slideLayout31.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image" Target="../media/image40.png"/><Relationship Id="rId9"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1.xml"/><Relationship Id="rId1" Type="http://schemas.openxmlformats.org/officeDocument/2006/relationships/slideLayout" Target="../slideLayouts/slideLayout33.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12.xml"/><Relationship Id="rId1" Type="http://schemas.openxmlformats.org/officeDocument/2006/relationships/slideLayout" Target="../slideLayouts/slideLayout34.xml"/></Relationships>
</file>

<file path=ppt/slides/_rels/slide13.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3.xml"/><Relationship Id="rId1" Type="http://schemas.openxmlformats.org/officeDocument/2006/relationships/slideLayout" Target="../slideLayouts/slideLayout34.xml"/></Relationships>
</file>

<file path=ppt/slides/_rels/slide1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4.xml"/><Relationship Id="rId1" Type="http://schemas.openxmlformats.org/officeDocument/2006/relationships/slideLayout" Target="../slideLayouts/slideLayout33.xml"/></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5.xml"/><Relationship Id="rId1" Type="http://schemas.openxmlformats.org/officeDocument/2006/relationships/slideLayout" Target="../slideLayouts/slideLayout33.xml"/><Relationship Id="rId4" Type="http://schemas.openxmlformats.org/officeDocument/2006/relationships/image" Target="../media/image52.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6.xml"/><Relationship Id="rId1" Type="http://schemas.openxmlformats.org/officeDocument/2006/relationships/slideLayout" Target="../slideLayouts/slideLayout3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7.xml"/><Relationship Id="rId1" Type="http://schemas.openxmlformats.org/officeDocument/2006/relationships/slideLayout" Target="../slideLayouts/slideLayout33.xml"/><Relationship Id="rId4" Type="http://schemas.openxmlformats.org/officeDocument/2006/relationships/image" Target="../media/image59.png"/></Relationships>
</file>

<file path=ppt/slides/_rels/slide1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8.xml"/><Relationship Id="rId1" Type="http://schemas.openxmlformats.org/officeDocument/2006/relationships/slideLayout" Target="../slideLayouts/slideLayout33.xml"/><Relationship Id="rId6" Type="http://schemas.openxmlformats.org/officeDocument/2006/relationships/image" Target="../media/image63.jpg"/><Relationship Id="rId5" Type="http://schemas.openxmlformats.org/officeDocument/2006/relationships/image" Target="../media/image62.jpg"/><Relationship Id="rId4" Type="http://schemas.openxmlformats.org/officeDocument/2006/relationships/image" Target="../media/image61.jpg"/></Relationships>
</file>

<file path=ppt/slides/_rels/slide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9.xml"/><Relationship Id="rId1" Type="http://schemas.openxmlformats.org/officeDocument/2006/relationships/slideLayout" Target="../slideLayouts/slideLayout33.xml"/><Relationship Id="rId5" Type="http://schemas.openxmlformats.org/officeDocument/2006/relationships/image" Target="../media/image66.png"/><Relationship Id="rId4" Type="http://schemas.openxmlformats.org/officeDocument/2006/relationships/image" Target="../media/image6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0.xml"/><Relationship Id="rId1" Type="http://schemas.openxmlformats.org/officeDocument/2006/relationships/slideLayout" Target="../slideLayouts/slideLayout33.xml"/><Relationship Id="rId5" Type="http://schemas.openxmlformats.org/officeDocument/2006/relationships/image" Target="../media/image69.png"/><Relationship Id="rId4" Type="http://schemas.openxmlformats.org/officeDocument/2006/relationships/image" Target="../media/image68.png"/></Relationships>
</file>

<file path=ppt/slides/_rels/slide2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1.xml"/><Relationship Id="rId1" Type="http://schemas.openxmlformats.org/officeDocument/2006/relationships/slideLayout" Target="../slideLayouts/slideLayout33.xml"/><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3.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4.xml"/><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3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32.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sv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7.xml"/><Relationship Id="rId1" Type="http://schemas.openxmlformats.org/officeDocument/2006/relationships/slideLayout" Target="../slideLayouts/slideLayout31.xml"/><Relationship Id="rId6" Type="http://schemas.openxmlformats.org/officeDocument/2006/relationships/image" Target="../media/image33.png"/><Relationship Id="rId5" Type="http://schemas.openxmlformats.org/officeDocument/2006/relationships/image" Target="../media/image24.png"/><Relationship Id="rId4" Type="http://schemas.openxmlformats.org/officeDocument/2006/relationships/image" Target="../media/image32.tif"/></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31.xml"/><Relationship Id="rId6" Type="http://schemas.openxmlformats.org/officeDocument/2006/relationships/image" Target="../media/image20.png"/><Relationship Id="rId5" Type="http://schemas.openxmlformats.org/officeDocument/2006/relationships/image" Target="../media/image24.png"/><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3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8638FD71-84A2-E6D8-9F4D-025776D4FFEF}"/>
              </a:ext>
            </a:extLst>
          </p:cNvPr>
          <p:cNvSpPr/>
          <p:nvPr/>
        </p:nvSpPr>
        <p:spPr>
          <a:xfrm>
            <a:off x="2895645" y="3960000"/>
            <a:ext cx="2880000" cy="720000"/>
          </a:xfrm>
          <a:prstGeom prst="roundRect">
            <a:avLst/>
          </a:prstGeom>
          <a:solidFill>
            <a:schemeClr val="bg1">
              <a:alpha val="50000"/>
            </a:schemeClr>
          </a:solidFill>
          <a:ln w="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R" dirty="0"/>
          </a:p>
        </p:txBody>
      </p:sp>
      <p:pic>
        <p:nvPicPr>
          <p:cNvPr id="3" name="Picture 2" descr="A white and red text with black letters&#10;&#10;AI-generated content may be incorrect.">
            <a:extLst>
              <a:ext uri="{FF2B5EF4-FFF2-40B4-BE49-F238E27FC236}">
                <a16:creationId xmlns:a16="http://schemas.microsoft.com/office/drawing/2014/main" id="{EC3ECD26-AC12-63F2-6658-5B0411781E49}"/>
              </a:ext>
            </a:extLst>
          </p:cNvPr>
          <p:cNvPicPr>
            <a:picLocks noChangeAspect="1"/>
          </p:cNvPicPr>
          <p:nvPr/>
        </p:nvPicPr>
        <p:blipFill>
          <a:blip r:embed="rId3"/>
          <a:stretch>
            <a:fillRect/>
          </a:stretch>
        </p:blipFill>
        <p:spPr>
          <a:xfrm>
            <a:off x="-171621" y="0"/>
            <a:ext cx="12363621" cy="6974702"/>
          </a:xfrm>
          <a:prstGeom prst="rect">
            <a:avLst/>
          </a:prstGeom>
        </p:spPr>
      </p:pic>
      <p:pic>
        <p:nvPicPr>
          <p:cNvPr id="8" name="Picture 7" descr="A black and grey logo&#10;&#10;Description automatically generated">
            <a:extLst>
              <a:ext uri="{FF2B5EF4-FFF2-40B4-BE49-F238E27FC236}">
                <a16:creationId xmlns:a16="http://schemas.microsoft.com/office/drawing/2014/main" id="{F2F8FE09-4710-C539-E800-F5D4DCF75A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35372" y="6356860"/>
            <a:ext cx="2880000" cy="389720"/>
          </a:xfrm>
          <a:prstGeom prst="rect">
            <a:avLst/>
          </a:prstGeom>
        </p:spPr>
      </p:pic>
      <p:grpSp>
        <p:nvGrpSpPr>
          <p:cNvPr id="6" name="Group 5">
            <a:extLst>
              <a:ext uri="{FF2B5EF4-FFF2-40B4-BE49-F238E27FC236}">
                <a16:creationId xmlns:a16="http://schemas.microsoft.com/office/drawing/2014/main" id="{25E5B2A2-13FB-0D60-4121-9F2C80ACDD8A}"/>
              </a:ext>
            </a:extLst>
          </p:cNvPr>
          <p:cNvGrpSpPr/>
          <p:nvPr/>
        </p:nvGrpSpPr>
        <p:grpSpPr>
          <a:xfrm>
            <a:off x="2826995" y="5511459"/>
            <a:ext cx="2880001" cy="720000"/>
            <a:chOff x="2997248" y="3960000"/>
            <a:chExt cx="2880001" cy="720000"/>
          </a:xfrm>
        </p:grpSpPr>
        <p:sp>
          <p:nvSpPr>
            <p:cNvPr id="4" name="Rounded Rectangle 9">
              <a:extLst>
                <a:ext uri="{FF2B5EF4-FFF2-40B4-BE49-F238E27FC236}">
                  <a16:creationId xmlns:a16="http://schemas.microsoft.com/office/drawing/2014/main" id="{D55D5DCF-7FF9-B279-4F3C-E167C4A68DC6}"/>
                </a:ext>
              </a:extLst>
            </p:cNvPr>
            <p:cNvSpPr/>
            <p:nvPr/>
          </p:nvSpPr>
          <p:spPr>
            <a:xfrm>
              <a:off x="2997249" y="3960000"/>
              <a:ext cx="2880000" cy="720000"/>
            </a:xfrm>
            <a:prstGeom prst="roundRect">
              <a:avLst/>
            </a:prstGeom>
            <a:solidFill>
              <a:schemeClr val="bg1">
                <a:alpha val="50000"/>
              </a:schemeClr>
            </a:solidFill>
            <a:ln w="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R" dirty="0"/>
            </a:p>
          </p:txBody>
        </p:sp>
        <p:sp>
          <p:nvSpPr>
            <p:cNvPr id="5" name="TextBox 4">
              <a:extLst>
                <a:ext uri="{FF2B5EF4-FFF2-40B4-BE49-F238E27FC236}">
                  <a16:creationId xmlns:a16="http://schemas.microsoft.com/office/drawing/2014/main" id="{F09739B9-7F60-0EAC-9262-1C965E262529}"/>
                </a:ext>
              </a:extLst>
            </p:cNvPr>
            <p:cNvSpPr txBox="1"/>
            <p:nvPr/>
          </p:nvSpPr>
          <p:spPr>
            <a:xfrm>
              <a:off x="2997248" y="4068495"/>
              <a:ext cx="2880001" cy="553998"/>
            </a:xfrm>
            <a:prstGeom prst="rect">
              <a:avLst/>
            </a:prstGeom>
            <a:noFill/>
          </p:spPr>
          <p:txBody>
            <a:bodyPr wrap="square" rtlCol="0" anchor="t" anchorCtr="1">
              <a:spAutoFit/>
            </a:bodyPr>
            <a:lstStyle/>
            <a:p>
              <a:pPr algn="ctr"/>
              <a:r>
                <a:rPr lang="en-GB"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Volkan ÖĞÜT</a:t>
              </a:r>
              <a:endParaRPr lang="tr-TR"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Civil Engineer, MSc.</a:t>
              </a:r>
            </a:p>
          </p:txBody>
        </p:sp>
      </p:grpSp>
      <p:grpSp>
        <p:nvGrpSpPr>
          <p:cNvPr id="12" name="Group 11">
            <a:extLst>
              <a:ext uri="{FF2B5EF4-FFF2-40B4-BE49-F238E27FC236}">
                <a16:creationId xmlns:a16="http://schemas.microsoft.com/office/drawing/2014/main" id="{0CB231D2-A4F4-BDBB-5E26-A78863BD79BF}"/>
              </a:ext>
            </a:extLst>
          </p:cNvPr>
          <p:cNvGrpSpPr/>
          <p:nvPr/>
        </p:nvGrpSpPr>
        <p:grpSpPr>
          <a:xfrm>
            <a:off x="6347705" y="5511459"/>
            <a:ext cx="2880000" cy="720000"/>
            <a:chOff x="6674748" y="3960000"/>
            <a:chExt cx="2880000" cy="720000"/>
          </a:xfrm>
        </p:grpSpPr>
        <p:sp>
          <p:nvSpPr>
            <p:cNvPr id="9" name="Rounded Rectangle 5">
              <a:extLst>
                <a:ext uri="{FF2B5EF4-FFF2-40B4-BE49-F238E27FC236}">
                  <a16:creationId xmlns:a16="http://schemas.microsoft.com/office/drawing/2014/main" id="{F3F1C82E-7CE3-32AA-C487-8A866D72C188}"/>
                </a:ext>
              </a:extLst>
            </p:cNvPr>
            <p:cNvSpPr/>
            <p:nvPr/>
          </p:nvSpPr>
          <p:spPr>
            <a:xfrm>
              <a:off x="6674748" y="3960000"/>
              <a:ext cx="2880000" cy="720000"/>
            </a:xfrm>
            <a:prstGeom prst="roundRect">
              <a:avLst/>
            </a:prstGeom>
            <a:solidFill>
              <a:schemeClr val="bg1">
                <a:alpha val="49824"/>
              </a:schemeClr>
            </a:solidFill>
            <a:ln w="0">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TR" dirty="0"/>
            </a:p>
          </p:txBody>
        </p:sp>
        <p:sp>
          <p:nvSpPr>
            <p:cNvPr id="11" name="TextBox 10">
              <a:extLst>
                <a:ext uri="{FF2B5EF4-FFF2-40B4-BE49-F238E27FC236}">
                  <a16:creationId xmlns:a16="http://schemas.microsoft.com/office/drawing/2014/main" id="{9432546F-A9B2-8F94-8BBD-B86A192A4B38}"/>
                </a:ext>
              </a:extLst>
            </p:cNvPr>
            <p:cNvSpPr txBox="1"/>
            <p:nvPr/>
          </p:nvSpPr>
          <p:spPr>
            <a:xfrm>
              <a:off x="6674748" y="4068000"/>
              <a:ext cx="2879999" cy="553998"/>
            </a:xfrm>
            <a:prstGeom prst="rect">
              <a:avLst/>
            </a:prstGeom>
            <a:noFill/>
          </p:spPr>
          <p:txBody>
            <a:bodyPr wrap="square" rtlCol="0" anchor="t" anchorCtr="1">
              <a:spAutoFit/>
            </a:bodyPr>
            <a:lstStyle/>
            <a:p>
              <a:pPr algn="ctr"/>
              <a:r>
                <a:rPr lang="en-GB"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Jaime Sempere</a:t>
              </a:r>
              <a:endParaRPr lang="tr-TR" b="1"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GB" sz="12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Global Sales Team</a:t>
              </a:r>
            </a:p>
          </p:txBody>
        </p:sp>
      </p:grpSp>
    </p:spTree>
    <p:extLst>
      <p:ext uri="{BB962C8B-B14F-4D97-AF65-F5344CB8AC3E}">
        <p14:creationId xmlns:p14="http://schemas.microsoft.com/office/powerpoint/2010/main" val="11940737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ounded Rectangle 13">
            <a:extLst>
              <a:ext uri="{FF2B5EF4-FFF2-40B4-BE49-F238E27FC236}">
                <a16:creationId xmlns:a16="http://schemas.microsoft.com/office/drawing/2014/main" id="{9AC1CF0C-02DA-8317-BD6E-0E0B6C15FEBC}"/>
              </a:ext>
            </a:extLst>
          </p:cNvPr>
          <p:cNvSpPr/>
          <p:nvPr/>
        </p:nvSpPr>
        <p:spPr>
          <a:xfrm>
            <a:off x="4335126" y="1806039"/>
            <a:ext cx="3521747" cy="1625943"/>
          </a:xfrm>
          <a:prstGeom prst="roundRect">
            <a:avLst/>
          </a:prstGeom>
          <a:solidFill>
            <a:srgbClr val="E11B22">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5" name="Rounded Rectangle 14">
            <a:extLst>
              <a:ext uri="{FF2B5EF4-FFF2-40B4-BE49-F238E27FC236}">
                <a16:creationId xmlns:a16="http://schemas.microsoft.com/office/drawing/2014/main" id="{AF885FD0-A363-F7A7-0286-5E86CF0C90D8}"/>
              </a:ext>
            </a:extLst>
          </p:cNvPr>
          <p:cNvSpPr/>
          <p:nvPr/>
        </p:nvSpPr>
        <p:spPr>
          <a:xfrm>
            <a:off x="8056541" y="908050"/>
            <a:ext cx="3295671" cy="1625942"/>
          </a:xfrm>
          <a:prstGeom prst="roundRect">
            <a:avLst/>
          </a:prstGeom>
          <a:solidFill>
            <a:srgbClr val="F58220">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7" name="Rounded Rectangle 16">
            <a:extLst>
              <a:ext uri="{FF2B5EF4-FFF2-40B4-BE49-F238E27FC236}">
                <a16:creationId xmlns:a16="http://schemas.microsoft.com/office/drawing/2014/main" id="{256711DE-E5F2-2296-2A12-ED9EA4FCADC3}"/>
              </a:ext>
            </a:extLst>
          </p:cNvPr>
          <p:cNvSpPr/>
          <p:nvPr/>
        </p:nvSpPr>
        <p:spPr>
          <a:xfrm>
            <a:off x="886289" y="3627977"/>
            <a:ext cx="10465924" cy="2285461"/>
          </a:xfrm>
          <a:prstGeom prst="roundRect">
            <a:avLst/>
          </a:prstGeom>
          <a:solidFill>
            <a:srgbClr val="0071A2">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16" name="Rounded Rectangle 15">
            <a:extLst>
              <a:ext uri="{FF2B5EF4-FFF2-40B4-BE49-F238E27FC236}">
                <a16:creationId xmlns:a16="http://schemas.microsoft.com/office/drawing/2014/main" id="{F012C405-3A06-C2DC-6351-755DF43123E7}"/>
              </a:ext>
            </a:extLst>
          </p:cNvPr>
          <p:cNvSpPr/>
          <p:nvPr/>
        </p:nvSpPr>
        <p:spPr>
          <a:xfrm>
            <a:off x="886289" y="908049"/>
            <a:ext cx="3249168" cy="1896099"/>
          </a:xfrm>
          <a:prstGeom prst="roundRect">
            <a:avLst/>
          </a:prstGeom>
          <a:solidFill>
            <a:srgbClr val="0DB14B">
              <a:alpha val="2486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89" name="Content Placeholder 1">
            <a:extLst>
              <a:ext uri="{FF2B5EF4-FFF2-40B4-BE49-F238E27FC236}">
                <a16:creationId xmlns:a16="http://schemas.microsoft.com/office/drawing/2014/main" id="{11F0C49E-3BBC-4E63-BCA7-25CA9842FB19}"/>
              </a:ext>
            </a:extLst>
          </p:cNvPr>
          <p:cNvSpPr txBox="1">
            <a:spLocks/>
          </p:cNvSpPr>
          <p:nvPr/>
        </p:nvSpPr>
        <p:spPr>
          <a:xfrm>
            <a:off x="7801638" y="3854681"/>
            <a:ext cx="3096000" cy="848783"/>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Analysis Data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Communication</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eaLnBrk="1" hangingPunct="1">
              <a:lnSpc>
                <a:spcPct val="150000"/>
              </a:lnSpc>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OpenSees</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&amp;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Other</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Analysis </a:t>
            </a:r>
          </a:p>
          <a:p>
            <a:pPr eaLnBrk="1" hangingPunct="1">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Software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Results</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to</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Excel CSV</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Content Placeholder 1">
            <a:extLst>
              <a:ext uri="{FF2B5EF4-FFF2-40B4-BE49-F238E27FC236}">
                <a16:creationId xmlns:a16="http://schemas.microsoft.com/office/drawing/2014/main" id="{0AECBB48-35F4-4B15-9E9D-8D6FAA32DC2B}"/>
              </a:ext>
            </a:extLst>
          </p:cNvPr>
          <p:cNvSpPr txBox="1">
            <a:spLocks/>
          </p:cNvSpPr>
          <p:nvPr/>
        </p:nvSpPr>
        <p:spPr>
          <a:xfrm>
            <a:off x="7801638" y="5114674"/>
            <a:ext cx="3096000" cy="571620"/>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Bi-directional Bespoke BIM Link </a:t>
            </a:r>
          </a:p>
          <a:p>
            <a:pPr eaLnBrk="1" hangingPunct="1">
              <a:buFontTx/>
              <a:buNone/>
            </a:pP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with Revit</a:t>
            </a:r>
          </a:p>
        </p:txBody>
      </p:sp>
      <p:sp>
        <p:nvSpPr>
          <p:cNvPr id="90" name="TextBox 89">
            <a:extLst>
              <a:ext uri="{FF2B5EF4-FFF2-40B4-BE49-F238E27FC236}">
                <a16:creationId xmlns:a16="http://schemas.microsoft.com/office/drawing/2014/main" id="{D549891B-B437-4AED-B194-ED830DD03A3B}"/>
              </a:ext>
            </a:extLst>
          </p:cNvPr>
          <p:cNvSpPr txBox="1"/>
          <p:nvPr/>
        </p:nvSpPr>
        <p:spPr>
          <a:xfrm>
            <a:off x="8405685" y="1609979"/>
            <a:ext cx="2655035" cy="811954"/>
          </a:xfrm>
          <a:prstGeom prst="rect">
            <a:avLst/>
          </a:prstGeom>
          <a:noFill/>
        </p:spPr>
        <p:txBody>
          <a:bodyPr wrap="square">
            <a:spAutoFit/>
          </a:bodyPr>
          <a:lstStyle/>
          <a:p>
            <a:pPr marL="0" indent="0"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Automated </a:t>
            </a:r>
            <a:r>
              <a:rPr lang="en-GB"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&amp;</a:t>
            </a: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Interactive </a:t>
            </a:r>
            <a:r>
              <a:rPr lang="en-US"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RC </a:t>
            </a:r>
            <a:r>
              <a:rPr lang="tr-TR" sz="1400"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Detail</a:t>
            </a: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tr-TR" sz="1400"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Drawings</a:t>
            </a:r>
            <a:endPar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nSpc>
                <a:spcPct val="150000"/>
              </a:lnSpc>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DWG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DXF</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7" name="Content Placeholder 1">
            <a:extLst>
              <a:ext uri="{FF2B5EF4-FFF2-40B4-BE49-F238E27FC236}">
                <a16:creationId xmlns:a16="http://schemas.microsoft.com/office/drawing/2014/main" id="{7636C72D-E21D-4094-9C07-2E1A0B30964F}"/>
              </a:ext>
            </a:extLst>
          </p:cNvPr>
          <p:cNvSpPr txBox="1">
            <a:spLocks/>
          </p:cNvSpPr>
          <p:nvPr/>
        </p:nvSpPr>
        <p:spPr>
          <a:xfrm>
            <a:off x="1211701" y="1609979"/>
            <a:ext cx="2699347" cy="923842"/>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marL="0" indent="0" eaLnBrk="1" hangingPunct="1">
              <a:spcBef>
                <a:spcPts val="0"/>
              </a:spcBef>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Steel Connections and Detail Drawings</a:t>
            </a:r>
            <a:r>
              <a:rPr lang="en-US"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GB"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for</a:t>
            </a: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en-GB"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abrication</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0" eaLnBrk="1" hangingPunct="1">
              <a:lnSpc>
                <a:spcPct val="150000"/>
              </a:lnSpc>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DXF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CNC Data</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eaLnBrk="1" hangingPunct="1">
              <a:lnSpc>
                <a:spcPct val="150000"/>
              </a:lnSpc>
              <a:spcBef>
                <a:spcPts val="0"/>
              </a:spcBef>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IdeaStatica</a:t>
            </a:r>
            <a:r>
              <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Export </a:t>
            </a:r>
            <a:endPar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9" name="Content Placeholder 1">
            <a:extLst>
              <a:ext uri="{FF2B5EF4-FFF2-40B4-BE49-F238E27FC236}">
                <a16:creationId xmlns:a16="http://schemas.microsoft.com/office/drawing/2014/main" id="{A8F4F286-5184-44C5-8BBF-618864795C52}"/>
              </a:ext>
            </a:extLst>
          </p:cNvPr>
          <p:cNvSpPr txBox="1">
            <a:spLocks/>
          </p:cNvSpPr>
          <p:nvPr/>
        </p:nvSpPr>
        <p:spPr>
          <a:xfrm>
            <a:off x="1537422" y="5114674"/>
            <a:ext cx="3096000" cy="596319"/>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Bi-directional IFC and SAF Links</a:t>
            </a:r>
          </a:p>
          <a:p>
            <a:pPr eaLnBrk="1" hangingPunct="1">
              <a:lnSpc>
                <a:spcPct val="110000"/>
              </a:lnSpc>
              <a:buFontTx/>
              <a:buNone/>
            </a:pPr>
            <a:r>
              <a:rPr lang="tr-TR"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2D and 3D DXF</a:t>
            </a:r>
            <a:endParaRPr lang="en-US" sz="13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12" name="Content Placeholder 1">
            <a:extLst>
              <a:ext uri="{FF2B5EF4-FFF2-40B4-BE49-F238E27FC236}">
                <a16:creationId xmlns:a16="http://schemas.microsoft.com/office/drawing/2014/main" id="{B2938181-298B-4483-AF1A-39FF003F0C46}"/>
              </a:ext>
            </a:extLst>
          </p:cNvPr>
          <p:cNvSpPr txBox="1">
            <a:spLocks/>
          </p:cNvSpPr>
          <p:nvPr/>
        </p:nvSpPr>
        <p:spPr>
          <a:xfrm>
            <a:off x="1527063" y="3854681"/>
            <a:ext cx="3096000" cy="599537"/>
          </a:xfrm>
          <a:prstGeom prst="rect">
            <a:avLst/>
          </a:prstGeom>
        </p:spPr>
        <p:txBody>
          <a:bodyPr lIns="91410" tIns="45705" rIns="91410" bIns="45705"/>
          <a:lstStyle>
            <a:lvl1pPr marL="487214" indent="-487214" algn="l" defTabSz="1299763" rtl="0" eaLnBrk="0" fontAlgn="base" hangingPunct="0">
              <a:spcBef>
                <a:spcPct val="20000"/>
              </a:spcBef>
              <a:spcAft>
                <a:spcPct val="0"/>
              </a:spcAft>
              <a:buBlip>
                <a:blip r:embed="rId3"/>
              </a:buBlip>
              <a:defRPr sz="2800">
                <a:solidFill>
                  <a:srgbClr val="303E49"/>
                </a:solidFill>
                <a:latin typeface="Calibri" pitchFamily="34" charset="0"/>
                <a:ea typeface="+mn-ea"/>
                <a:cs typeface="Calibri" pitchFamily="34" charset="0"/>
              </a:defRPr>
            </a:lvl1pPr>
            <a:lvl2pPr marL="1056951" indent="-406276" algn="l" defTabSz="1299763" rtl="0" eaLnBrk="0" fontAlgn="base" hangingPunct="0">
              <a:spcBef>
                <a:spcPct val="20000"/>
              </a:spcBef>
              <a:spcAft>
                <a:spcPct val="0"/>
              </a:spcAft>
              <a:buBlip>
                <a:blip r:embed="rId4"/>
              </a:buBlip>
              <a:defRPr sz="2400">
                <a:solidFill>
                  <a:srgbClr val="303E49"/>
                </a:solidFill>
                <a:latin typeface="Calibri" pitchFamily="34" charset="0"/>
                <a:cs typeface="Calibri" pitchFamily="34" charset="0"/>
              </a:defRPr>
            </a:lvl2pPr>
            <a:lvl3pPr marL="1625098"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3pPr>
            <a:lvl4pPr marL="2275776"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4pPr>
            <a:lvl5pPr marL="2924867" indent="-325337" algn="l" defTabSz="1299763" rtl="0" eaLnBrk="0" fontAlgn="base" hangingPunct="0">
              <a:spcBef>
                <a:spcPct val="20000"/>
              </a:spcBef>
              <a:spcAft>
                <a:spcPct val="0"/>
              </a:spcAft>
              <a:buBlip>
                <a:blip r:embed="rId5"/>
              </a:buBlip>
              <a:defRPr sz="2000">
                <a:solidFill>
                  <a:srgbClr val="303E49"/>
                </a:solidFill>
                <a:latin typeface="Calibri" pitchFamily="34" charset="0"/>
                <a:cs typeface="Calibri" pitchFamily="34" charset="0"/>
              </a:defRPr>
            </a:lvl5pPr>
            <a:lvl6pPr marL="3381922" indent="-325337" algn="l" defTabSz="1299763" rtl="0" fontAlgn="base">
              <a:spcBef>
                <a:spcPct val="20000"/>
              </a:spcBef>
              <a:spcAft>
                <a:spcPct val="0"/>
              </a:spcAft>
              <a:buBlip>
                <a:blip r:embed="rId6"/>
              </a:buBlip>
              <a:defRPr sz="3100">
                <a:solidFill>
                  <a:srgbClr val="303E49"/>
                </a:solidFill>
                <a:latin typeface="DaxlineTurkLF-Regular" pitchFamily="2" charset="-94"/>
              </a:defRPr>
            </a:lvl6pPr>
            <a:lvl7pPr marL="3838984" indent="-325337" algn="l" defTabSz="1299763" rtl="0" fontAlgn="base">
              <a:spcBef>
                <a:spcPct val="20000"/>
              </a:spcBef>
              <a:spcAft>
                <a:spcPct val="0"/>
              </a:spcAft>
              <a:buBlip>
                <a:blip r:embed="rId6"/>
              </a:buBlip>
              <a:defRPr sz="3100">
                <a:solidFill>
                  <a:srgbClr val="303E49"/>
                </a:solidFill>
                <a:latin typeface="DaxlineTurkLF-Regular" pitchFamily="2" charset="-94"/>
              </a:defRPr>
            </a:lvl7pPr>
            <a:lvl8pPr marL="4296047" indent="-325337" algn="l" defTabSz="1299763" rtl="0" fontAlgn="base">
              <a:spcBef>
                <a:spcPct val="20000"/>
              </a:spcBef>
              <a:spcAft>
                <a:spcPct val="0"/>
              </a:spcAft>
              <a:buBlip>
                <a:blip r:embed="rId6"/>
              </a:buBlip>
              <a:defRPr sz="3100">
                <a:solidFill>
                  <a:srgbClr val="303E49"/>
                </a:solidFill>
                <a:latin typeface="DaxlineTurkLF-Regular" pitchFamily="2" charset="-94"/>
              </a:defRPr>
            </a:lvl8pPr>
            <a:lvl9pPr marL="4753103" indent="-325337" algn="l" defTabSz="1299763" rtl="0" fontAlgn="base">
              <a:spcBef>
                <a:spcPct val="20000"/>
              </a:spcBef>
              <a:spcAft>
                <a:spcPct val="0"/>
              </a:spcAft>
              <a:buBlip>
                <a:blip r:embed="rId6"/>
              </a:buBlip>
              <a:defRPr sz="3100">
                <a:solidFill>
                  <a:srgbClr val="303E49"/>
                </a:solidFill>
                <a:latin typeface="DaxlineTurkLF-Regular" pitchFamily="2" charset="-94"/>
              </a:defRPr>
            </a:lvl9pPr>
          </a:lstStyle>
          <a:p>
            <a:pPr eaLnBrk="1" hangingPunct="1">
              <a:lnSpc>
                <a:spcPct val="110000"/>
              </a:lnSpc>
              <a:buFontTx/>
              <a:buNone/>
            </a:pP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Design Reports, Data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and</a:t>
            </a:r>
            <a:r>
              <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tr-TR" sz="1400" b="1" kern="0" dirty="0" err="1">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Images</a:t>
            </a:r>
            <a:endParaRPr lang="tr-TR" sz="1400" b="1"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eaLnBrk="1" hangingPunct="1">
              <a:lnSpc>
                <a:spcPct val="150000"/>
              </a:lnSpc>
              <a:buNone/>
            </a:pPr>
            <a:r>
              <a:rPr lang="tr-TR"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Office, 2D&amp;3D PDF, </a:t>
            </a:r>
            <a:r>
              <a:rPr lang="tr-TR" sz="1400" kern="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Print</a:t>
            </a:r>
            <a:endParaRPr lang="en-US" sz="1400" kern="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4" name="TextBox 113">
            <a:extLst>
              <a:ext uri="{FF2B5EF4-FFF2-40B4-BE49-F238E27FC236}">
                <a16:creationId xmlns:a16="http://schemas.microsoft.com/office/drawing/2014/main" id="{117AA897-2146-4107-9925-C57BE2709A3E}"/>
              </a:ext>
            </a:extLst>
          </p:cNvPr>
          <p:cNvSpPr txBox="1"/>
          <p:nvPr/>
        </p:nvSpPr>
        <p:spPr>
          <a:xfrm>
            <a:off x="4427992" y="2550580"/>
            <a:ext cx="3350296" cy="523220"/>
          </a:xfrm>
          <a:prstGeom prst="rect">
            <a:avLst/>
          </a:prstGeom>
          <a:noFill/>
        </p:spPr>
        <p:txBody>
          <a:bodyPr wrap="square">
            <a:spAutoFit/>
          </a:bodyPr>
          <a:lstStyle/>
          <a:p>
            <a:pPr marL="0" indent="0" algn="ctr"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Focused Solution for modeling, </a:t>
            </a:r>
          </a:p>
          <a:p>
            <a:pPr marL="0" indent="0" algn="ctr" eaLnBrk="1" hangingPunct="1">
              <a:spcBef>
                <a:spcPts val="0"/>
              </a:spcBef>
              <a:buNone/>
            </a:pPr>
            <a:r>
              <a:rPr lang="tr-TR"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FE Analysis and Code-based Design</a:t>
            </a:r>
            <a:endParaRPr lang="en-US" sz="1400" kern="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cxnSp>
        <p:nvCxnSpPr>
          <p:cNvPr id="29" name="Straight Connector 28">
            <a:extLst>
              <a:ext uri="{FF2B5EF4-FFF2-40B4-BE49-F238E27FC236}">
                <a16:creationId xmlns:a16="http://schemas.microsoft.com/office/drawing/2014/main" id="{15039BF8-3207-402E-5EF8-430991F56BE0}"/>
              </a:ext>
            </a:extLst>
          </p:cNvPr>
          <p:cNvCxnSpPr>
            <a:cxnSpLocks/>
          </p:cNvCxnSpPr>
          <p:nvPr/>
        </p:nvCxnSpPr>
        <p:spPr>
          <a:xfrm flipH="1">
            <a:off x="874713" y="4000500"/>
            <a:ext cx="576000" cy="0"/>
          </a:xfrm>
          <a:prstGeom prst="line">
            <a:avLst/>
          </a:prstGeom>
          <a:ln w="19050">
            <a:solidFill>
              <a:schemeClr val="bg1">
                <a:alpha val="50143"/>
              </a:schemeClr>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C657C9-2730-3161-6A8C-DB078C6EBF26}"/>
              </a:ext>
            </a:extLst>
          </p:cNvPr>
          <p:cNvCxnSpPr>
            <a:cxnSpLocks/>
          </p:cNvCxnSpPr>
          <p:nvPr/>
        </p:nvCxnSpPr>
        <p:spPr>
          <a:xfrm flipH="1">
            <a:off x="874713" y="52578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364504F6-9F05-882D-8FAD-CE84619C430A}"/>
              </a:ext>
            </a:extLst>
          </p:cNvPr>
          <p:cNvCxnSpPr>
            <a:cxnSpLocks/>
          </p:cNvCxnSpPr>
          <p:nvPr/>
        </p:nvCxnSpPr>
        <p:spPr>
          <a:xfrm flipH="1">
            <a:off x="7143629" y="40005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9005BDA-FC3E-AED3-B989-D685215DE3BB}"/>
              </a:ext>
            </a:extLst>
          </p:cNvPr>
          <p:cNvCxnSpPr>
            <a:cxnSpLocks/>
          </p:cNvCxnSpPr>
          <p:nvPr/>
        </p:nvCxnSpPr>
        <p:spPr>
          <a:xfrm flipH="1">
            <a:off x="7143629" y="5257800"/>
            <a:ext cx="576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8E213A01-EDB9-92ED-97F3-167F4E2701A5}"/>
              </a:ext>
            </a:extLst>
          </p:cNvPr>
          <p:cNvCxnSpPr>
            <a:cxnSpLocks/>
          </p:cNvCxnSpPr>
          <p:nvPr/>
        </p:nvCxnSpPr>
        <p:spPr>
          <a:xfrm flipH="1">
            <a:off x="874713" y="1758462"/>
            <a:ext cx="288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03936583-7F94-86BD-C829-B25E7D82455E}"/>
              </a:ext>
            </a:extLst>
          </p:cNvPr>
          <p:cNvCxnSpPr>
            <a:cxnSpLocks/>
          </p:cNvCxnSpPr>
          <p:nvPr/>
        </p:nvCxnSpPr>
        <p:spPr>
          <a:xfrm flipH="1">
            <a:off x="8051788" y="1758462"/>
            <a:ext cx="288000" cy="0"/>
          </a:xfrm>
          <a:prstGeom prst="line">
            <a:avLst/>
          </a:prstGeom>
          <a:ln w="19050">
            <a:solidFill>
              <a:schemeClr val="bg1">
                <a:alpha val="50143"/>
              </a:schemeClr>
            </a:solidFill>
            <a:headEnd type="oval"/>
          </a:ln>
        </p:spPr>
        <p:style>
          <a:lnRef idx="1">
            <a:schemeClr val="accent1"/>
          </a:lnRef>
          <a:fillRef idx="0">
            <a:schemeClr val="accent1"/>
          </a:fillRef>
          <a:effectRef idx="0">
            <a:schemeClr val="accent1"/>
          </a:effectRef>
          <a:fontRef idx="minor">
            <a:schemeClr val="tx1"/>
          </a:fontRef>
        </p:style>
      </p:cxnSp>
      <p:pic>
        <p:nvPicPr>
          <p:cNvPr id="10" name="Picture 9" descr="A red and black sign with white text&#10;&#10;Description automatically generated">
            <a:extLst>
              <a:ext uri="{FF2B5EF4-FFF2-40B4-BE49-F238E27FC236}">
                <a16:creationId xmlns:a16="http://schemas.microsoft.com/office/drawing/2014/main" id="{04E6114B-0A2B-3FB9-C9DB-FA5F3F1F9A6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16272" y="2009660"/>
            <a:ext cx="2759456" cy="376936"/>
          </a:xfrm>
          <a:prstGeom prst="rect">
            <a:avLst/>
          </a:prstGeom>
        </p:spPr>
      </p:pic>
      <p:pic>
        <p:nvPicPr>
          <p:cNvPr id="11" name="Picture 10" descr="A black and green logo&#10;&#10;Description automatically generated">
            <a:extLst>
              <a:ext uri="{FF2B5EF4-FFF2-40B4-BE49-F238E27FC236}">
                <a16:creationId xmlns:a16="http://schemas.microsoft.com/office/drawing/2014/main" id="{24E01675-AD77-BB17-65D1-663E4942F4F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14705" y="1101647"/>
            <a:ext cx="2169160" cy="376936"/>
          </a:xfrm>
          <a:prstGeom prst="rect">
            <a:avLst/>
          </a:prstGeom>
        </p:spPr>
      </p:pic>
      <p:pic>
        <p:nvPicPr>
          <p:cNvPr id="12" name="Picture 11" descr="A black and orange logo&#10;&#10;Description automatically generated">
            <a:extLst>
              <a:ext uri="{FF2B5EF4-FFF2-40B4-BE49-F238E27FC236}">
                <a16:creationId xmlns:a16="http://schemas.microsoft.com/office/drawing/2014/main" id="{4E386B04-89C9-AFCF-A4EB-F3665DF0828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510104" y="1107394"/>
            <a:ext cx="2410968" cy="376936"/>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F269227E-78FB-9789-721C-02BE7EBAAD1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093208" y="4533131"/>
            <a:ext cx="2005584" cy="376936"/>
          </a:xfrm>
          <a:prstGeom prst="rect">
            <a:avLst/>
          </a:prstGeom>
        </p:spPr>
      </p:pic>
    </p:spTree>
    <p:extLst>
      <p:ext uri="{BB962C8B-B14F-4D97-AF65-F5344CB8AC3E}">
        <p14:creationId xmlns:p14="http://schemas.microsoft.com/office/powerpoint/2010/main" val="2224819416"/>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74712" y="701578"/>
            <a:ext cx="10477501" cy="439737"/>
          </a:xfrm>
          <a:prstGeom prst="rect">
            <a:avLst/>
          </a:prstGeom>
        </p:spPr>
        <p:txBody>
          <a:bodyPr>
            <a:noAutofit/>
          </a:bodyPr>
          <a:lstStyle/>
          <a:p>
            <a:pPr algn="ctr" defTabSz="914217"/>
            <a:r>
              <a:rPr lang="en-US" sz="2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Product Excellence</a:t>
            </a:r>
          </a:p>
        </p:txBody>
      </p:sp>
      <p:sp>
        <p:nvSpPr>
          <p:cNvPr id="4" name="Content Placeholder 3">
            <a:extLst>
              <a:ext uri="{FF2B5EF4-FFF2-40B4-BE49-F238E27FC236}">
                <a16:creationId xmlns:a16="http://schemas.microsoft.com/office/drawing/2014/main" id="{4DE04699-4729-4CD3-88B3-79D325BCAC4D}"/>
              </a:ext>
            </a:extLst>
          </p:cNvPr>
          <p:cNvSpPr>
            <a:spLocks noGrp="1"/>
          </p:cNvSpPr>
          <p:nvPr>
            <p:ph idx="4294967295"/>
          </p:nvPr>
        </p:nvSpPr>
        <p:spPr>
          <a:xfrm>
            <a:off x="1768633" y="1763326"/>
            <a:ext cx="8654732" cy="753105"/>
          </a:xfrm>
          <a:prstGeom prst="rect">
            <a:avLst/>
          </a:prstGeom>
        </p:spPr>
        <p:txBody>
          <a:bodyPr>
            <a:normAutofit/>
          </a:bodyPr>
          <a:lstStyle/>
          <a:p>
            <a:pPr marL="0" indent="0" algn="ctr">
              <a:lnSpc>
                <a:spcPct val="110000"/>
              </a:lnSpc>
              <a:spcBef>
                <a:spcPts val="0"/>
              </a:spcBef>
              <a:buNone/>
            </a:pPr>
            <a:r>
              <a:rPr lang="en-US" sz="18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 is used by thousands of leading engineering consultants around the world to design and deliver their projects quickly and efficiently</a:t>
            </a:r>
            <a:r>
              <a:rPr lang="tr-TR" sz="18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8" name="Title 1">
            <a:extLst>
              <a:ext uri="{FF2B5EF4-FFF2-40B4-BE49-F238E27FC236}">
                <a16:creationId xmlns:a16="http://schemas.microsoft.com/office/drawing/2014/main" id="{54B0D7E8-3847-46F1-BCC0-04B6F6D112EE}"/>
              </a:ext>
            </a:extLst>
          </p:cNvPr>
          <p:cNvSpPr txBox="1">
            <a:spLocks/>
          </p:cNvSpPr>
          <p:nvPr/>
        </p:nvSpPr>
        <p:spPr>
          <a:xfrm>
            <a:off x="1730297" y="5899112"/>
            <a:ext cx="8557683" cy="490007"/>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endParaRPr lang="en-US" b="1" dirty="0">
              <a:solidFill>
                <a:schemeClr val="tx1"/>
              </a:solidFill>
            </a:endParaRPr>
          </a:p>
        </p:txBody>
      </p:sp>
      <p:pic>
        <p:nvPicPr>
          <p:cNvPr id="6" name="Picture 5">
            <a:extLst>
              <a:ext uri="{FF2B5EF4-FFF2-40B4-BE49-F238E27FC236}">
                <a16:creationId xmlns:a16="http://schemas.microsoft.com/office/drawing/2014/main" id="{C8C623E0-88DF-4ED5-A32C-6B232B2EAC4B}"/>
              </a:ext>
            </a:extLst>
          </p:cNvPr>
          <p:cNvPicPr>
            <a:picLocks noChangeAspect="1"/>
          </p:cNvPicPr>
          <p:nvPr/>
        </p:nvPicPr>
        <p:blipFill>
          <a:blip r:embed="rId3"/>
          <a:stretch>
            <a:fillRect/>
          </a:stretch>
        </p:blipFill>
        <p:spPr>
          <a:xfrm>
            <a:off x="1409632" y="3830328"/>
            <a:ext cx="9372732" cy="2073409"/>
          </a:xfrm>
          <a:prstGeom prst="rect">
            <a:avLst/>
          </a:prstGeom>
        </p:spPr>
      </p:pic>
      <p:pic>
        <p:nvPicPr>
          <p:cNvPr id="7" name="Picture 6" descr="A red and black logo&#10;&#10;Description automatically generated">
            <a:extLst>
              <a:ext uri="{FF2B5EF4-FFF2-40B4-BE49-F238E27FC236}">
                <a16:creationId xmlns:a16="http://schemas.microsoft.com/office/drawing/2014/main" id="{1D2FFE77-3CB0-349C-067A-E7BD64D42B1A}"/>
              </a:ext>
            </a:extLst>
          </p:cNvPr>
          <p:cNvPicPr>
            <a:picLocks noChangeAspect="1"/>
          </p:cNvPicPr>
          <p:nvPr/>
        </p:nvPicPr>
        <p:blipFill>
          <a:blip r:embed="rId4">
            <a:alphaModFix amt="20000"/>
            <a:extLst>
              <a:ext uri="{28A0092B-C50C-407E-A947-70E740481C1C}">
                <a14:useLocalDpi xmlns:a14="http://schemas.microsoft.com/office/drawing/2010/main" val="0"/>
              </a:ext>
            </a:extLst>
          </a:blip>
          <a:stretch>
            <a:fillRect/>
          </a:stretch>
        </p:blipFill>
        <p:spPr>
          <a:xfrm>
            <a:off x="5524500" y="282567"/>
            <a:ext cx="1143000" cy="1257300"/>
          </a:xfrm>
          <a:prstGeom prst="rect">
            <a:avLst/>
          </a:prstGeom>
        </p:spPr>
      </p:pic>
      <p:sp>
        <p:nvSpPr>
          <p:cNvPr id="11" name="Content Placeholder 3">
            <a:extLst>
              <a:ext uri="{FF2B5EF4-FFF2-40B4-BE49-F238E27FC236}">
                <a16:creationId xmlns:a16="http://schemas.microsoft.com/office/drawing/2014/main" id="{E05D62F6-F52A-D236-6A81-E165F52EB907}"/>
              </a:ext>
            </a:extLst>
          </p:cNvPr>
          <p:cNvSpPr txBox="1">
            <a:spLocks/>
          </p:cNvSpPr>
          <p:nvPr/>
        </p:nvSpPr>
        <p:spPr>
          <a:xfrm>
            <a:off x="3696627" y="3267225"/>
            <a:ext cx="4798743" cy="256854"/>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10000"/>
              </a:lnSpc>
              <a:buFont typeface="Arial" panose="020B0604020202020204" pitchFamily="34" charset="0"/>
              <a:buNone/>
            </a:pPr>
            <a:r>
              <a:rPr lang="en-US"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Trusted by thousands of great business</a:t>
            </a:r>
            <a:r>
              <a:rPr lang="tr-TR"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es</a:t>
            </a:r>
            <a:r>
              <a:rPr lang="en-US" sz="1600" b="1" dirty="0">
                <a:solidFill>
                  <a:srgbClr val="E11B22"/>
                </a:solidFill>
                <a:latin typeface="Open Sans" panose="020B0606030504020204" pitchFamily="34" charset="0"/>
                <a:ea typeface="Open Sans" panose="020B0606030504020204" pitchFamily="34" charset="0"/>
                <a:cs typeface="Open Sans" panose="020B0606030504020204" pitchFamily="34" charset="0"/>
              </a:rPr>
              <a:t> around the world</a:t>
            </a:r>
          </a:p>
        </p:txBody>
      </p:sp>
      <p:cxnSp>
        <p:nvCxnSpPr>
          <p:cNvPr id="12" name="Straight Connector 11">
            <a:extLst>
              <a:ext uri="{FF2B5EF4-FFF2-40B4-BE49-F238E27FC236}">
                <a16:creationId xmlns:a16="http://schemas.microsoft.com/office/drawing/2014/main" id="{122E9659-5B41-4E69-8B70-F8F65F545978}"/>
              </a:ext>
            </a:extLst>
          </p:cNvPr>
          <p:cNvCxnSpPr/>
          <p:nvPr/>
        </p:nvCxnSpPr>
        <p:spPr>
          <a:xfrm flipH="1">
            <a:off x="874713" y="3395652"/>
            <a:ext cx="2581719" cy="0"/>
          </a:xfrm>
          <a:prstGeom prst="line">
            <a:avLst/>
          </a:prstGeom>
          <a:ln>
            <a:solidFill>
              <a:srgbClr val="E11B2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69A9EC3-75DC-4E5D-0D8E-9A4265F656E7}"/>
              </a:ext>
            </a:extLst>
          </p:cNvPr>
          <p:cNvCxnSpPr>
            <a:cxnSpLocks/>
          </p:cNvCxnSpPr>
          <p:nvPr/>
        </p:nvCxnSpPr>
        <p:spPr>
          <a:xfrm flipH="1">
            <a:off x="8777741" y="3395652"/>
            <a:ext cx="2581719" cy="0"/>
          </a:xfrm>
          <a:prstGeom prst="line">
            <a:avLst/>
          </a:prstGeom>
          <a:ln>
            <a:solidFill>
              <a:srgbClr val="E11B2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659470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5380A24-3F0B-9344-7CD8-61B64C374B67}"/>
              </a:ext>
            </a:extLst>
          </p:cNvPr>
          <p:cNvSpPr/>
          <p:nvPr/>
        </p:nvSpPr>
        <p:spPr>
          <a:xfrm>
            <a:off x="874713" y="3444240"/>
            <a:ext cx="10477500" cy="2472632"/>
          </a:xfrm>
          <a:prstGeom prst="rect">
            <a:avLst/>
          </a:prstGeom>
          <a:blipFill dpi="0" rotWithShape="1">
            <a:blip r:embed="rId3"/>
            <a:srcRect/>
            <a:tile tx="0" ty="-1930400" sx="44000" sy="44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 name="Title 1"/>
          <p:cNvSpPr>
            <a:spLocks noGrp="1"/>
          </p:cNvSpPr>
          <p:nvPr>
            <p:ph type="title" idx="4294967295"/>
          </p:nvPr>
        </p:nvSpPr>
        <p:spPr>
          <a:xfrm>
            <a:off x="769659" y="602471"/>
            <a:ext cx="11730037" cy="490538"/>
          </a:xfrm>
          <a:prstGeom prst="rect">
            <a:avLst/>
          </a:prstGeom>
        </p:spPr>
        <p:txBody>
          <a:bodyPr>
            <a:normAutofit/>
          </a:body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Biggest Passenger Terminal Building of the World</a:t>
            </a:r>
          </a:p>
        </p:txBody>
      </p:sp>
      <p:sp>
        <p:nvSpPr>
          <p:cNvPr id="13" name="Dikdörtgen 12"/>
          <p:cNvSpPr/>
          <p:nvPr/>
        </p:nvSpPr>
        <p:spPr>
          <a:xfrm>
            <a:off x="9133293" y="3136181"/>
            <a:ext cx="1937704" cy="585638"/>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14" name="Title 1">
            <a:extLst>
              <a:ext uri="{FF2B5EF4-FFF2-40B4-BE49-F238E27FC236}">
                <a16:creationId xmlns:a16="http://schemas.microsoft.com/office/drawing/2014/main" id="{54B0D7E8-3847-46F1-BCC0-04B6F6D112EE}"/>
              </a:ext>
            </a:extLst>
          </p:cNvPr>
          <p:cNvSpPr txBox="1">
            <a:spLocks/>
          </p:cNvSpPr>
          <p:nvPr/>
        </p:nvSpPr>
        <p:spPr>
          <a:xfrm>
            <a:off x="9150784" y="3178846"/>
            <a:ext cx="1805724" cy="585638"/>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Istanbul New Airport</a:t>
            </a:r>
          </a:p>
          <a:p>
            <a:pPr>
              <a:lnSpc>
                <a:spcPct val="10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1,500,000 m</a:t>
            </a:r>
            <a:r>
              <a:rPr lang="en-US"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a:t>
            </a:r>
            <a:endParaRPr lang="tr-TR"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Dikdörtgen 10"/>
          <p:cNvSpPr/>
          <p:nvPr/>
        </p:nvSpPr>
        <p:spPr>
          <a:xfrm>
            <a:off x="1239876" y="1288034"/>
            <a:ext cx="8071544" cy="1974900"/>
          </a:xfrm>
          <a:prstGeom prst="rect">
            <a:avLst/>
          </a:prstGeom>
        </p:spPr>
        <p:txBody>
          <a:bodyPr wrap="square">
            <a:spAutoFit/>
          </a:bodyPr>
          <a:lstStyle/>
          <a:p>
            <a:pPr>
              <a:spcAft>
                <a:spcPts val="1687"/>
              </a:spcAft>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ProtaStructure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layed a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rucial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ole in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elivering the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tructural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esign of the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orld’s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iggest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irport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erminal </a:t>
            </a:r>
            <a:r>
              <a:rPr lang="tr-TR"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uilding. </a:t>
            </a:r>
          </a:p>
          <a:p>
            <a:pPr>
              <a:spcAft>
                <a:spcPts val="1687"/>
              </a:spcAft>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“We used ProtaStructure throughout the entire life cycle of the project where we were able to manage project variations quickly, economically, and accurately.</a:t>
            </a:r>
            <a:endParaRPr lang="en-US" sz="16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a:spcAft>
                <a:spcPts val="1687"/>
              </a:spcAft>
            </a:pPr>
            <a:r>
              <a:rPr lang="en-US"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Umit</a:t>
            </a:r>
            <a:r>
              <a:rPr lang="en-US" sz="1600" b="1"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dirty="0" err="1">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Kacmaz</a:t>
            </a:r>
            <a:br>
              <a:rPr lang="tr-TR" sz="16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br>
            <a:r>
              <a:rPr lang="en-US" sz="1400" dirty="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General Manager – Prota Engineering </a:t>
            </a:r>
          </a:p>
        </p:txBody>
      </p:sp>
      <p:sp>
        <p:nvSpPr>
          <p:cNvPr id="3" name="Dikdörtgen 10">
            <a:extLst>
              <a:ext uri="{FF2B5EF4-FFF2-40B4-BE49-F238E27FC236}">
                <a16:creationId xmlns:a16="http://schemas.microsoft.com/office/drawing/2014/main" id="{53233B77-B1CB-B1EE-AE86-AD40C925EBC4}"/>
              </a:ext>
            </a:extLst>
          </p:cNvPr>
          <p:cNvSpPr/>
          <p:nvPr/>
        </p:nvSpPr>
        <p:spPr>
          <a:xfrm>
            <a:off x="770930" y="780849"/>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Dikdörtgen 10">
            <a:extLst>
              <a:ext uri="{FF2B5EF4-FFF2-40B4-BE49-F238E27FC236}">
                <a16:creationId xmlns:a16="http://schemas.microsoft.com/office/drawing/2014/main" id="{8CFE7963-00CF-2E0D-9AF1-1D75AE228F63}"/>
              </a:ext>
            </a:extLst>
          </p:cNvPr>
          <p:cNvSpPr/>
          <p:nvPr/>
        </p:nvSpPr>
        <p:spPr>
          <a:xfrm>
            <a:off x="7977441" y="2066751"/>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083909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high angle view of a city&#10;&#10;Description automatically generated">
            <a:extLst>
              <a:ext uri="{FF2B5EF4-FFF2-40B4-BE49-F238E27FC236}">
                <a16:creationId xmlns:a16="http://schemas.microsoft.com/office/drawing/2014/main" id="{CF9C68B3-9521-5CE1-F706-36BEEF489F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4525" y="2382838"/>
            <a:ext cx="10439400" cy="3530600"/>
          </a:xfrm>
          <a:prstGeom prst="rect">
            <a:avLst/>
          </a:prstGeom>
        </p:spPr>
      </p:pic>
      <p:sp>
        <p:nvSpPr>
          <p:cNvPr id="3" name="Title 1">
            <a:extLst>
              <a:ext uri="{FF2B5EF4-FFF2-40B4-BE49-F238E27FC236}">
                <a16:creationId xmlns:a16="http://schemas.microsoft.com/office/drawing/2014/main" id="{10D74D4D-B862-0F56-324B-DFD231CC361E}"/>
              </a:ext>
            </a:extLst>
          </p:cNvPr>
          <p:cNvSpPr txBox="1">
            <a:spLocks/>
          </p:cNvSpPr>
          <p:nvPr/>
        </p:nvSpPr>
        <p:spPr>
          <a:xfrm>
            <a:off x="773113" y="621939"/>
            <a:ext cx="5221287" cy="49053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Largest University Campus in İstanbul</a:t>
            </a:r>
          </a:p>
        </p:txBody>
      </p:sp>
      <p:sp>
        <p:nvSpPr>
          <p:cNvPr id="4" name="Dikdörtgen 10">
            <a:extLst>
              <a:ext uri="{FF2B5EF4-FFF2-40B4-BE49-F238E27FC236}">
                <a16:creationId xmlns:a16="http://schemas.microsoft.com/office/drawing/2014/main" id="{053D9378-A8EB-D6B3-D6C1-F004C841C701}"/>
              </a:ext>
            </a:extLst>
          </p:cNvPr>
          <p:cNvSpPr/>
          <p:nvPr/>
        </p:nvSpPr>
        <p:spPr>
          <a:xfrm>
            <a:off x="773113" y="1560551"/>
            <a:ext cx="5322887" cy="338554"/>
          </a:xfrm>
          <a:prstGeom prst="rect">
            <a:avLst/>
          </a:prstGeom>
        </p:spPr>
        <p:txBody>
          <a:bodyPr wrap="square">
            <a:spAutoFit/>
          </a:bodyPr>
          <a:lstStyle/>
          <a:p>
            <a:pPr>
              <a:spcAft>
                <a:spcPts val="843"/>
              </a:spcAft>
            </a:pPr>
            <a:r>
              <a:rPr lang="en-US" sz="1600" dirty="0">
                <a:latin typeface="Open Sans" panose="020B0606030504020204" pitchFamily="34" charset="0"/>
                <a:ea typeface="Open Sans" panose="020B0606030504020204" pitchFamily="34" charset="0"/>
                <a:cs typeface="Open Sans" panose="020B0606030504020204" pitchFamily="34" charset="0"/>
              </a:rPr>
              <a:t>Structural design was performed by </a:t>
            </a:r>
            <a:r>
              <a:rPr lang="en-US" sz="1600" b="1" dirty="0">
                <a:latin typeface="Open Sans" panose="020B0606030504020204" pitchFamily="34" charset="0"/>
                <a:ea typeface="Open Sans" panose="020B0606030504020204" pitchFamily="34" charset="0"/>
                <a:cs typeface="Open Sans" panose="020B0606030504020204" pitchFamily="34" charset="0"/>
              </a:rPr>
              <a:t>Prota</a:t>
            </a:r>
            <a:r>
              <a:rPr lang="en-US" sz="1600" dirty="0">
                <a:latin typeface="Open Sans" panose="020B0606030504020204" pitchFamily="34" charset="0"/>
                <a:ea typeface="Open Sans" panose="020B0606030504020204" pitchFamily="34" charset="0"/>
                <a:cs typeface="Open Sans" panose="020B0606030504020204" pitchFamily="34" charset="0"/>
              </a:rPr>
              <a:t>Structure</a:t>
            </a:r>
          </a:p>
        </p:txBody>
      </p:sp>
      <p:sp>
        <p:nvSpPr>
          <p:cNvPr id="8" name="Dikdörtgen 12">
            <a:extLst>
              <a:ext uri="{FF2B5EF4-FFF2-40B4-BE49-F238E27FC236}">
                <a16:creationId xmlns:a16="http://schemas.microsoft.com/office/drawing/2014/main" id="{738E44F7-9939-A08B-09AB-FB3362361C2C}"/>
              </a:ext>
            </a:extLst>
          </p:cNvPr>
          <p:cNvSpPr/>
          <p:nvPr/>
        </p:nvSpPr>
        <p:spPr>
          <a:xfrm>
            <a:off x="8576946" y="1984036"/>
            <a:ext cx="2482659" cy="795740"/>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9" name="Title 1">
            <a:extLst>
              <a:ext uri="{FF2B5EF4-FFF2-40B4-BE49-F238E27FC236}">
                <a16:creationId xmlns:a16="http://schemas.microsoft.com/office/drawing/2014/main" id="{F2FED40E-D81F-E63C-DA36-4E55654B0ED2}"/>
              </a:ext>
            </a:extLst>
          </p:cNvPr>
          <p:cNvSpPr txBox="1">
            <a:spLocks/>
          </p:cNvSpPr>
          <p:nvPr/>
        </p:nvSpPr>
        <p:spPr>
          <a:xfrm>
            <a:off x="8662062" y="2081566"/>
            <a:ext cx="2319756" cy="585638"/>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Cerrahpasa</a:t>
            </a: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Healthcare and Education Buildings</a:t>
            </a:r>
          </a:p>
          <a:p>
            <a:pPr>
              <a:lnSpc>
                <a:spcPct val="100000"/>
              </a:lnSpc>
            </a:pP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1,000,000 m</a:t>
            </a:r>
            <a:r>
              <a:rPr lang="en-US"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2</a:t>
            </a:r>
            <a:endParaRPr lang="tr-TR" sz="1200" baseline="300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51034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building with a dome on top&#10;&#10;Description automatically generated">
            <a:extLst>
              <a:ext uri="{FF2B5EF4-FFF2-40B4-BE49-F238E27FC236}">
                <a16:creationId xmlns:a16="http://schemas.microsoft.com/office/drawing/2014/main" id="{33466AA7-8E3C-5F9C-87F4-073A248B746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7413" y="3405981"/>
            <a:ext cx="10464800" cy="2514600"/>
          </a:xfrm>
          <a:prstGeom prst="rect">
            <a:avLst/>
          </a:prstGeom>
        </p:spPr>
      </p:pic>
      <p:sp>
        <p:nvSpPr>
          <p:cNvPr id="16" name="Title 1">
            <a:extLst>
              <a:ext uri="{FF2B5EF4-FFF2-40B4-BE49-F238E27FC236}">
                <a16:creationId xmlns:a16="http://schemas.microsoft.com/office/drawing/2014/main" id="{53178C7E-9E77-4478-8E22-E58650B95357}"/>
              </a:ext>
            </a:extLst>
          </p:cNvPr>
          <p:cNvSpPr txBox="1">
            <a:spLocks/>
          </p:cNvSpPr>
          <p:nvPr/>
        </p:nvSpPr>
        <p:spPr>
          <a:xfrm>
            <a:off x="774129" y="662352"/>
            <a:ext cx="6147879" cy="345948"/>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Productivity: Don’t Just Take Our Word For It</a:t>
            </a:r>
          </a:p>
        </p:txBody>
      </p:sp>
      <p:sp>
        <p:nvSpPr>
          <p:cNvPr id="5" name="Content Placeholder 3">
            <a:extLst>
              <a:ext uri="{FF2B5EF4-FFF2-40B4-BE49-F238E27FC236}">
                <a16:creationId xmlns:a16="http://schemas.microsoft.com/office/drawing/2014/main" id="{7A1B7CA2-1812-6E60-1C67-7DA562B889F6}"/>
              </a:ext>
            </a:extLst>
          </p:cNvPr>
          <p:cNvSpPr txBox="1">
            <a:spLocks/>
          </p:cNvSpPr>
          <p:nvPr/>
        </p:nvSpPr>
        <p:spPr>
          <a:xfrm>
            <a:off x="1239876" y="1291466"/>
            <a:ext cx="7228890" cy="1729999"/>
          </a:xfrm>
        </p:spPr>
        <p:txBody>
          <a:bodyPr lIns="91440" tIns="45720" rIns="91440" bIns="4572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With </a:t>
            </a:r>
            <a:r>
              <a:rPr lang="en-US" sz="1600" b="1"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our productivity has </a:t>
            </a:r>
            <a:r>
              <a:rPr lang="en-US" sz="16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increased 300% </a:t>
            </a:r>
            <a:r>
              <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over traditional approaches – we have taken on more work and are far </a:t>
            </a:r>
            <a:r>
              <a:rPr lang="en-US" sz="1600" b="1"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more profitable and competitive with </a:t>
            </a:r>
            <a:r>
              <a:rPr lang="en-US" sz="1600" b="1"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1600" i="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endParaRPr lang="en-US" sz="1600" i="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Font typeface="Arial" panose="020B0604020202020204" pitchFamily="34" charset="0"/>
              <a:buNone/>
            </a:pP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Kwang </a:t>
            </a:r>
            <a:r>
              <a:rPr lang="en-US" sz="16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Eng</a:t>
            </a:r>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600" b="1"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Yau</a:t>
            </a:r>
            <a:endPar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pPr marL="0" indent="0">
              <a:lnSpc>
                <a:spcPct val="100000"/>
              </a:lnSpc>
              <a:buFont typeface="Arial" panose="020B0604020202020204" pitchFamily="34" charset="0"/>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Executive Director – </a:t>
            </a: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Kemasepakat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(Malaysia)</a:t>
            </a:r>
          </a:p>
        </p:txBody>
      </p:sp>
      <p:sp>
        <p:nvSpPr>
          <p:cNvPr id="10" name="Dikdörtgen 12">
            <a:extLst>
              <a:ext uri="{FF2B5EF4-FFF2-40B4-BE49-F238E27FC236}">
                <a16:creationId xmlns:a16="http://schemas.microsoft.com/office/drawing/2014/main" id="{BEB6704E-5F64-BAC1-1B78-B882C64F5511}"/>
              </a:ext>
            </a:extLst>
          </p:cNvPr>
          <p:cNvSpPr/>
          <p:nvPr/>
        </p:nvSpPr>
        <p:spPr>
          <a:xfrm>
            <a:off x="8586216" y="3030610"/>
            <a:ext cx="2489771" cy="750020"/>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1" name="Title 1">
            <a:extLst>
              <a:ext uri="{FF2B5EF4-FFF2-40B4-BE49-F238E27FC236}">
                <a16:creationId xmlns:a16="http://schemas.microsoft.com/office/drawing/2014/main" id="{8AC10879-96D4-BB01-A281-9BF5FC76D74C}"/>
              </a:ext>
            </a:extLst>
          </p:cNvPr>
          <p:cNvSpPr txBox="1">
            <a:spLocks/>
          </p:cNvSpPr>
          <p:nvPr/>
        </p:nvSpPr>
        <p:spPr>
          <a:xfrm>
            <a:off x="8671331" y="3109851"/>
            <a:ext cx="2137309" cy="661633"/>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Istana </a:t>
            </a:r>
            <a:r>
              <a:rPr lang="en-US" sz="12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Negara</a:t>
            </a:r>
            <a:r>
              <a:rPr lang="en-US" sz="1200" b="1" dirty="0">
                <a:solidFill>
                  <a:schemeClr val="tx1">
                    <a:lumMod val="75000"/>
                    <a:lumOff val="25000"/>
                  </a:schemeClr>
                </a:solidFill>
                <a:latin typeface="Open Sans"/>
                <a:ea typeface="Open Sans"/>
                <a:cs typeface="Open Sans"/>
              </a:rPr>
              <a:t> Malaysia (Kings Palace)</a:t>
            </a:r>
          </a:p>
          <a:p>
            <a:pPr>
              <a:lnSpc>
                <a:spcPct val="100000"/>
              </a:lnSpc>
            </a:pPr>
            <a:r>
              <a:rPr lang="en-US" sz="1200" dirty="0">
                <a:solidFill>
                  <a:schemeClr val="tx1">
                    <a:lumMod val="75000"/>
                    <a:lumOff val="25000"/>
                  </a:schemeClr>
                </a:solidFill>
                <a:latin typeface="Open Sans"/>
                <a:ea typeface="Open Sans"/>
                <a:cs typeface="Open Sans"/>
              </a:rPr>
              <a:t>Kuala Lumpur, Malaysia</a:t>
            </a:r>
          </a:p>
        </p:txBody>
      </p:sp>
      <p:sp>
        <p:nvSpPr>
          <p:cNvPr id="2" name="Dikdörtgen 10">
            <a:extLst>
              <a:ext uri="{FF2B5EF4-FFF2-40B4-BE49-F238E27FC236}">
                <a16:creationId xmlns:a16="http://schemas.microsoft.com/office/drawing/2014/main" id="{1D618EF1-7E36-7A60-BF9E-C0ACDE3E2B5A}"/>
              </a:ext>
            </a:extLst>
          </p:cNvPr>
          <p:cNvSpPr/>
          <p:nvPr/>
        </p:nvSpPr>
        <p:spPr>
          <a:xfrm>
            <a:off x="770930" y="780849"/>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Dikdörtgen 10">
            <a:extLst>
              <a:ext uri="{FF2B5EF4-FFF2-40B4-BE49-F238E27FC236}">
                <a16:creationId xmlns:a16="http://schemas.microsoft.com/office/drawing/2014/main" id="{1B4F7F89-F990-D19C-CB1E-C416479233E1}"/>
              </a:ext>
            </a:extLst>
          </p:cNvPr>
          <p:cNvSpPr/>
          <p:nvPr/>
        </p:nvSpPr>
        <p:spPr>
          <a:xfrm>
            <a:off x="4457001" y="1621883"/>
            <a:ext cx="660728" cy="923330"/>
          </a:xfrm>
          <a:prstGeom prst="rect">
            <a:avLst/>
          </a:prstGeom>
        </p:spPr>
        <p:txBody>
          <a:bodyPr wrap="square">
            <a:spAutoFit/>
          </a:bodyPr>
          <a:lstStyle/>
          <a:p>
            <a:pPr>
              <a:spcAft>
                <a:spcPts val="1687"/>
              </a:spcAft>
            </a:pPr>
            <a:r>
              <a:rPr lang="tr-TR" sz="5400" b="1" i="1" dirty="0">
                <a:solidFill>
                  <a:srgbClr val="E11B22"/>
                </a:solidFill>
                <a:latin typeface="Open Sans" panose="020B0606030504020204" pitchFamily="34" charset="0"/>
                <a:ea typeface="Open Sans" panose="020B0606030504020204" pitchFamily="34" charset="0"/>
                <a:cs typeface="Open Sans" panose="020B0606030504020204" pitchFamily="34" charset="0"/>
              </a:rPr>
              <a:t>»</a:t>
            </a:r>
            <a:endParaRPr lang="en-US" sz="5400" b="1" dirty="0">
              <a:solidFill>
                <a:srgbClr val="E11B2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77720512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Resim 9"/>
          <p:cNvPicPr>
            <a:picLocks noChangeAspect="1"/>
          </p:cNvPicPr>
          <p:nvPr/>
        </p:nvPicPr>
        <p:blipFill>
          <a:blip r:embed="rId3"/>
          <a:stretch>
            <a:fillRect/>
          </a:stretch>
        </p:blipFill>
        <p:spPr>
          <a:xfrm>
            <a:off x="8295384" y="2313438"/>
            <a:ext cx="3056829" cy="3600000"/>
          </a:xfrm>
          <a:prstGeom prst="rect">
            <a:avLst/>
          </a:prstGeom>
          <a:effectLst/>
        </p:spPr>
      </p:pic>
      <p:pic>
        <p:nvPicPr>
          <p:cNvPr id="11" name="Resim 10"/>
          <p:cNvPicPr>
            <a:picLocks noChangeAspect="1"/>
          </p:cNvPicPr>
          <p:nvPr/>
        </p:nvPicPr>
        <p:blipFill>
          <a:blip r:embed="rId4"/>
          <a:stretch>
            <a:fillRect/>
          </a:stretch>
        </p:blipFill>
        <p:spPr>
          <a:xfrm>
            <a:off x="3361605" y="2313438"/>
            <a:ext cx="2734395" cy="3600000"/>
          </a:xfrm>
          <a:prstGeom prst="rect">
            <a:avLst/>
          </a:prstGeom>
          <a:effectLst/>
        </p:spPr>
      </p:pic>
      <p:sp>
        <p:nvSpPr>
          <p:cNvPr id="13" name="Metin kutusu 12"/>
          <p:cNvSpPr txBox="1"/>
          <p:nvPr/>
        </p:nvSpPr>
        <p:spPr>
          <a:xfrm>
            <a:off x="777239" y="1392300"/>
            <a:ext cx="10574973" cy="338554"/>
          </a:xfrm>
          <a:prstGeom prst="rect">
            <a:avLst/>
          </a:prstGeom>
          <a:noFill/>
        </p:spPr>
        <p:txBody>
          <a:bodyPr wrap="square" rtlCol="0">
            <a:spAutoFit/>
          </a:bodyPr>
          <a:lstStyle/>
          <a:p>
            <a:r>
              <a:rPr lang="en-US" sz="1600" dirty="0">
                <a:latin typeface="Open Sans" panose="020B0606030504020204" pitchFamily="34" charset="0"/>
                <a:ea typeface="Open Sans" panose="020B0606030504020204" pitchFamily="34" charset="0"/>
                <a:cs typeface="Open Sans" panose="020B0606030504020204" pitchFamily="34" charset="0"/>
              </a:rPr>
              <a:t>M</a:t>
            </a:r>
            <a:r>
              <a:rPr lang="tr-TR" sz="1600" dirty="0">
                <a:latin typeface="Open Sans" panose="020B0606030504020204" pitchFamily="34" charset="0"/>
                <a:ea typeface="Open Sans" panose="020B0606030504020204" pitchFamily="34" charset="0"/>
                <a:cs typeface="Open Sans" panose="020B0606030504020204" pitchFamily="34" charset="0"/>
              </a:rPr>
              <a:t>ixed shopping and commercial development </a:t>
            </a:r>
            <a:r>
              <a:rPr lang="tr-TR" sz="1600" dirty="0" err="1">
                <a:latin typeface="Open Sans" panose="020B0606030504020204" pitchFamily="34" charset="0"/>
                <a:ea typeface="Open Sans" panose="020B0606030504020204" pitchFamily="34" charset="0"/>
                <a:cs typeface="Open Sans" panose="020B0606030504020204" pitchFamily="34" charset="0"/>
              </a:rPr>
              <a:t>design</a:t>
            </a:r>
            <a:r>
              <a:rPr lang="tr-TR" sz="1600" dirty="0">
                <a:latin typeface="Open Sans" panose="020B0606030504020204" pitchFamily="34" charset="0"/>
                <a:ea typeface="Open Sans" panose="020B0606030504020204" pitchFamily="34" charset="0"/>
                <a:cs typeface="Open Sans" panose="020B0606030504020204" pitchFamily="34" charset="0"/>
              </a:rPr>
              <a:t> </a:t>
            </a:r>
            <a:r>
              <a:rPr lang="tr-TR" sz="1600" dirty="0" err="1">
                <a:latin typeface="Open Sans" panose="020B0606030504020204" pitchFamily="34" charset="0"/>
                <a:ea typeface="Open Sans" panose="020B0606030504020204" pitchFamily="34" charset="0"/>
                <a:cs typeface="Open Sans" panose="020B0606030504020204" pitchFamily="34" charset="0"/>
              </a:rPr>
              <a:t>by</a:t>
            </a:r>
            <a:r>
              <a:rPr lang="tr-TR" sz="1600" dirty="0">
                <a:latin typeface="Open Sans" panose="020B0606030504020204" pitchFamily="34" charset="0"/>
                <a:ea typeface="Open Sans" panose="020B0606030504020204" pitchFamily="34" charset="0"/>
                <a:cs typeface="Open Sans" panose="020B0606030504020204" pitchFamily="34" charset="0"/>
              </a:rPr>
              <a:t> </a:t>
            </a:r>
            <a:r>
              <a:rPr lang="tr-TR" sz="1600" b="1" dirty="0">
                <a:latin typeface="Open Sans" panose="020B0606030504020204" pitchFamily="34" charset="0"/>
                <a:ea typeface="Open Sans" panose="020B0606030504020204" pitchFamily="34" charset="0"/>
                <a:cs typeface="Open Sans" panose="020B0606030504020204" pitchFamily="34" charset="0"/>
              </a:rPr>
              <a:t>TWT Design </a:t>
            </a:r>
            <a:r>
              <a:rPr lang="tr-TR" sz="1600" b="1" dirty="0" err="1">
                <a:latin typeface="Open Sans" panose="020B0606030504020204" pitchFamily="34" charset="0"/>
                <a:ea typeface="Open Sans" panose="020B0606030504020204" pitchFamily="34" charset="0"/>
                <a:cs typeface="Open Sans" panose="020B0606030504020204" pitchFamily="34" charset="0"/>
              </a:rPr>
              <a:t>Consultants</a:t>
            </a:r>
            <a:endParaRPr lang="tr-TR" sz="16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itle 1">
            <a:extLst>
              <a:ext uri="{FF2B5EF4-FFF2-40B4-BE49-F238E27FC236}">
                <a16:creationId xmlns:a16="http://schemas.microsoft.com/office/drawing/2014/main" id="{BDAAA891-4980-41ED-A209-A82F7C7D6278}"/>
              </a:ext>
            </a:extLst>
          </p:cNvPr>
          <p:cNvSpPr txBox="1">
            <a:spLocks/>
          </p:cNvSpPr>
          <p:nvPr/>
        </p:nvSpPr>
        <p:spPr>
          <a:xfrm>
            <a:off x="777240" y="656599"/>
            <a:ext cx="5318760" cy="390061"/>
          </a:xfr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b="1"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Project Delivery Across Asia</a:t>
            </a:r>
          </a:p>
        </p:txBody>
      </p:sp>
      <p:sp>
        <p:nvSpPr>
          <p:cNvPr id="2" name="Dikdörtgen 12">
            <a:extLst>
              <a:ext uri="{FF2B5EF4-FFF2-40B4-BE49-F238E27FC236}">
                <a16:creationId xmlns:a16="http://schemas.microsoft.com/office/drawing/2014/main" id="{A3E46E64-A783-4506-3D6B-C3404EE137F4}"/>
              </a:ext>
            </a:extLst>
          </p:cNvPr>
          <p:cNvSpPr/>
          <p:nvPr/>
        </p:nvSpPr>
        <p:spPr>
          <a:xfrm>
            <a:off x="6684264" y="2496317"/>
            <a:ext cx="2137309" cy="704299"/>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 name="Title 1">
            <a:extLst>
              <a:ext uri="{FF2B5EF4-FFF2-40B4-BE49-F238E27FC236}">
                <a16:creationId xmlns:a16="http://schemas.microsoft.com/office/drawing/2014/main" id="{667865A6-850A-518B-6413-AC1DD0A62D0E}"/>
              </a:ext>
            </a:extLst>
          </p:cNvPr>
          <p:cNvSpPr txBox="1">
            <a:spLocks/>
          </p:cNvSpPr>
          <p:nvPr/>
        </p:nvSpPr>
        <p:spPr>
          <a:xfrm>
            <a:off x="6769380" y="2538981"/>
            <a:ext cx="1937704" cy="66163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Oxley Development</a:t>
            </a:r>
          </a:p>
          <a:p>
            <a:pPr>
              <a:lnSpc>
                <a:spcPct val="100000"/>
              </a:lnSpc>
            </a:pPr>
            <a:r>
              <a:rPr lang="en-US" sz="1200" dirty="0">
                <a:solidFill>
                  <a:schemeClr val="tx1">
                    <a:lumMod val="75000"/>
                    <a:lumOff val="25000"/>
                  </a:schemeClr>
                </a:solidFill>
                <a:latin typeface="Open Sans"/>
                <a:ea typeface="Open Sans"/>
                <a:cs typeface="Open Sans"/>
              </a:rPr>
              <a:t>Cambodia</a:t>
            </a:r>
          </a:p>
        </p:txBody>
      </p:sp>
      <p:sp>
        <p:nvSpPr>
          <p:cNvPr id="4" name="Dikdörtgen 12">
            <a:extLst>
              <a:ext uri="{FF2B5EF4-FFF2-40B4-BE49-F238E27FC236}">
                <a16:creationId xmlns:a16="http://schemas.microsoft.com/office/drawing/2014/main" id="{BABF392E-51B0-0786-95B2-0DEAE2C59B90}"/>
              </a:ext>
            </a:extLst>
          </p:cNvPr>
          <p:cNvSpPr/>
          <p:nvPr/>
        </p:nvSpPr>
        <p:spPr>
          <a:xfrm>
            <a:off x="2361522" y="2496317"/>
            <a:ext cx="1307592" cy="704299"/>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5" name="Title 1">
            <a:extLst>
              <a:ext uri="{FF2B5EF4-FFF2-40B4-BE49-F238E27FC236}">
                <a16:creationId xmlns:a16="http://schemas.microsoft.com/office/drawing/2014/main" id="{D637FBC4-0557-9ADD-6AD9-C0799DD6E28B}"/>
              </a:ext>
            </a:extLst>
          </p:cNvPr>
          <p:cNvSpPr txBox="1">
            <a:spLocks/>
          </p:cNvSpPr>
          <p:nvPr/>
        </p:nvSpPr>
        <p:spPr>
          <a:xfrm>
            <a:off x="2446638" y="2538981"/>
            <a:ext cx="1131036" cy="661634"/>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The Peak</a:t>
            </a:r>
          </a:p>
          <a:p>
            <a:pPr>
              <a:lnSpc>
                <a:spcPct val="100000"/>
              </a:lnSpc>
            </a:pPr>
            <a:r>
              <a:rPr lang="en-US" sz="1200" dirty="0">
                <a:solidFill>
                  <a:schemeClr val="tx1">
                    <a:lumMod val="75000"/>
                    <a:lumOff val="25000"/>
                  </a:schemeClr>
                </a:solidFill>
                <a:latin typeface="Open Sans"/>
                <a:ea typeface="Open Sans"/>
                <a:cs typeface="Open Sans"/>
              </a:rPr>
              <a:t>Cambodia</a:t>
            </a:r>
          </a:p>
        </p:txBody>
      </p:sp>
    </p:spTree>
    <p:extLst>
      <p:ext uri="{BB962C8B-B14F-4D97-AF65-F5344CB8AC3E}">
        <p14:creationId xmlns:p14="http://schemas.microsoft.com/office/powerpoint/2010/main" val="243353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54B0D7E8-3847-46F1-BCC0-04B6F6D112EE}"/>
              </a:ext>
            </a:extLst>
          </p:cNvPr>
          <p:cNvSpPr txBox="1">
            <a:spLocks/>
          </p:cNvSpPr>
          <p:nvPr/>
        </p:nvSpPr>
        <p:spPr>
          <a:xfrm>
            <a:off x="1730297" y="6174485"/>
            <a:ext cx="8557683" cy="490007"/>
          </a:xfrm>
          <a:prstGeom prst="rect">
            <a:avLst/>
          </a:prstGeom>
        </p:spPr>
        <p:txBody>
          <a:bodyPr vert="horz" lIns="91440" tIns="45720" rIns="91440" bIns="45720" rtlCol="0" anchor="ctr">
            <a:normAutofit fontScale="90000" lnSpcReduction="100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endParaRPr lang="en-US" b="1" dirty="0">
              <a:solidFill>
                <a:schemeClr val="tx1"/>
              </a:solidFill>
            </a:endParaRPr>
          </a:p>
        </p:txBody>
      </p:sp>
      <p:sp>
        <p:nvSpPr>
          <p:cNvPr id="11" name="Dikdörtgen 10"/>
          <p:cNvSpPr/>
          <p:nvPr/>
        </p:nvSpPr>
        <p:spPr>
          <a:xfrm>
            <a:off x="777240" y="1537824"/>
            <a:ext cx="5318760" cy="1077218"/>
          </a:xfrm>
          <a:prstGeom prst="rect">
            <a:avLst/>
          </a:prstGeom>
        </p:spPr>
        <p:txBody>
          <a:bodyPr wrap="square">
            <a:spAutoFit/>
          </a:bodyPr>
          <a:lstStyle/>
          <a:p>
            <a:r>
              <a:rPr lang="tr-TR" sz="1600" b="1" dirty="0">
                <a:latin typeface="Open Sans" panose="020B0606030504020204" pitchFamily="34" charset="0"/>
                <a:ea typeface="Open Sans" panose="020B0606030504020204" pitchFamily="34" charset="0"/>
                <a:cs typeface="Open Sans" panose="020B0606030504020204" pitchFamily="34" charset="0"/>
              </a:rPr>
              <a:t>Maverick Consulting Engineers</a:t>
            </a:r>
            <a:endParaRPr lang="en-US" sz="1600" dirty="0">
              <a:latin typeface="Open Sans" panose="020B0606030504020204" pitchFamily="34" charset="0"/>
              <a:ea typeface="Open Sans" panose="020B0606030504020204" pitchFamily="34" charset="0"/>
              <a:cs typeface="Open Sans" panose="020B0606030504020204" pitchFamily="34" charset="0"/>
            </a:endParaRPr>
          </a:p>
          <a:p>
            <a:endParaRPr lang="en-US" sz="1600" dirty="0">
              <a:latin typeface="Open Sans" panose="020B0606030504020204" pitchFamily="34" charset="0"/>
              <a:ea typeface="Open Sans" panose="020B0606030504020204" pitchFamily="34" charset="0"/>
              <a:cs typeface="Open Sans" panose="020B0606030504020204" pitchFamily="34" charset="0"/>
            </a:endParaRPr>
          </a:p>
          <a:p>
            <a:r>
              <a:rPr lang="tr-TR" sz="1600" dirty="0">
                <a:latin typeface="Open Sans" panose="020B0606030504020204" pitchFamily="34" charset="0"/>
                <a:ea typeface="Open Sans" panose="020B0606030504020204" pitchFamily="34" charset="0"/>
                <a:cs typeface="Open Sans" panose="020B0606030504020204" pitchFamily="34" charset="0"/>
              </a:rPr>
              <a:t>Wide range of commercial and residential projects using </a:t>
            </a:r>
            <a:r>
              <a:rPr lang="tr-TR" sz="1600" b="1" dirty="0">
                <a:latin typeface="Open Sans" panose="020B0606030504020204" pitchFamily="34" charset="0"/>
                <a:ea typeface="Open Sans" panose="020B0606030504020204" pitchFamily="34" charset="0"/>
                <a:cs typeface="Open Sans" panose="020B0606030504020204" pitchFamily="34" charset="0"/>
              </a:rPr>
              <a:t>Prota</a:t>
            </a:r>
            <a:r>
              <a:rPr lang="tr-TR" sz="1600" dirty="0">
                <a:latin typeface="Open Sans" panose="020B0606030504020204" pitchFamily="34" charset="0"/>
                <a:ea typeface="Open Sans" panose="020B0606030504020204" pitchFamily="34" charset="0"/>
                <a:cs typeface="Open Sans" panose="020B0606030504020204" pitchFamily="34" charset="0"/>
              </a:rPr>
              <a:t>Structure</a:t>
            </a:r>
          </a:p>
        </p:txBody>
      </p:sp>
      <p:sp>
        <p:nvSpPr>
          <p:cNvPr id="4" name="Title 1">
            <a:extLst>
              <a:ext uri="{FF2B5EF4-FFF2-40B4-BE49-F238E27FC236}">
                <a16:creationId xmlns:a16="http://schemas.microsoft.com/office/drawing/2014/main" id="{0CEB72A2-D90B-4853-E616-9F79043D012B}"/>
              </a:ext>
            </a:extLst>
          </p:cNvPr>
          <p:cNvSpPr txBox="1">
            <a:spLocks/>
          </p:cNvSpPr>
          <p:nvPr/>
        </p:nvSpPr>
        <p:spPr>
          <a:xfrm>
            <a:off x="777240" y="651895"/>
            <a:ext cx="6288024" cy="454763"/>
          </a:xfr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Project Delivery Across Asia, Europe</a:t>
            </a:r>
          </a:p>
        </p:txBody>
      </p:sp>
      <p:pic>
        <p:nvPicPr>
          <p:cNvPr id="6" name="Picture 5" descr="A tall building with a tall tower&#10;&#10;Description automatically generated with medium confidence">
            <a:extLst>
              <a:ext uri="{FF2B5EF4-FFF2-40B4-BE49-F238E27FC236}">
                <a16:creationId xmlns:a16="http://schemas.microsoft.com/office/drawing/2014/main" id="{321847F1-2294-4938-2516-79076EB043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9400" y="3429438"/>
            <a:ext cx="2275492" cy="2484000"/>
          </a:xfrm>
          <a:prstGeom prst="rect">
            <a:avLst/>
          </a:prstGeom>
        </p:spPr>
      </p:pic>
      <p:pic>
        <p:nvPicPr>
          <p:cNvPr id="21" name="Picture 20" descr="Aerial view of a city&#10;&#10;Description automatically generated">
            <a:extLst>
              <a:ext uri="{FF2B5EF4-FFF2-40B4-BE49-F238E27FC236}">
                <a16:creationId xmlns:a16="http://schemas.microsoft.com/office/drawing/2014/main" id="{B7C61052-EBAD-98A4-9986-28C9EB6B1B4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67510" y="3436958"/>
            <a:ext cx="2484000" cy="2484000"/>
          </a:xfrm>
          <a:prstGeom prst="rect">
            <a:avLst/>
          </a:prstGeom>
        </p:spPr>
      </p:pic>
      <p:pic>
        <p:nvPicPr>
          <p:cNvPr id="25" name="Picture 24" descr="A group of buildings with trees and cars&#10;&#10;Description automatically generated">
            <a:extLst>
              <a:ext uri="{FF2B5EF4-FFF2-40B4-BE49-F238E27FC236}">
                <a16:creationId xmlns:a16="http://schemas.microsoft.com/office/drawing/2014/main" id="{ED9D8883-7BC9-1694-7F11-1CDD22CB6E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4365" y="3429000"/>
            <a:ext cx="2464021" cy="2484000"/>
          </a:xfrm>
          <a:prstGeom prst="rect">
            <a:avLst/>
          </a:prstGeom>
        </p:spPr>
      </p:pic>
      <p:pic>
        <p:nvPicPr>
          <p:cNvPr id="27" name="Picture 26" descr="A building with many windows&#10;&#10;Description automatically generated">
            <a:extLst>
              <a:ext uri="{FF2B5EF4-FFF2-40B4-BE49-F238E27FC236}">
                <a16:creationId xmlns:a16="http://schemas.microsoft.com/office/drawing/2014/main" id="{25DF3393-A3CA-ADFA-0656-7A72365D539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07859" y="3431730"/>
            <a:ext cx="2370178" cy="2484000"/>
          </a:xfrm>
          <a:prstGeom prst="rect">
            <a:avLst/>
          </a:prstGeom>
        </p:spPr>
      </p:pic>
      <p:pic>
        <p:nvPicPr>
          <p:cNvPr id="29" name="Picture 28" descr="A tall building with many windows&#10;&#10;Description automatically generated">
            <a:extLst>
              <a:ext uri="{FF2B5EF4-FFF2-40B4-BE49-F238E27FC236}">
                <a16:creationId xmlns:a16="http://schemas.microsoft.com/office/drawing/2014/main" id="{802A0166-97A3-28FD-3F80-10C191D0BDA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836910" y="917194"/>
            <a:ext cx="2514600" cy="2159000"/>
          </a:xfrm>
          <a:prstGeom prst="rect">
            <a:avLst/>
          </a:prstGeom>
        </p:spPr>
      </p:pic>
      <p:sp>
        <p:nvSpPr>
          <p:cNvPr id="30" name="Dikdörtgen 12">
            <a:extLst>
              <a:ext uri="{FF2B5EF4-FFF2-40B4-BE49-F238E27FC236}">
                <a16:creationId xmlns:a16="http://schemas.microsoft.com/office/drawing/2014/main" id="{2B654E03-6CBF-EB54-0F88-F8688F8423FF}"/>
              </a:ext>
            </a:extLst>
          </p:cNvPr>
          <p:cNvSpPr/>
          <p:nvPr/>
        </p:nvSpPr>
        <p:spPr>
          <a:xfrm>
            <a:off x="7457024" y="1063993"/>
            <a:ext cx="1729004" cy="28952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1" name="Title 1">
            <a:extLst>
              <a:ext uri="{FF2B5EF4-FFF2-40B4-BE49-F238E27FC236}">
                <a16:creationId xmlns:a16="http://schemas.microsoft.com/office/drawing/2014/main" id="{5B189A0D-51CB-86C7-E172-2D833911A25E}"/>
              </a:ext>
            </a:extLst>
          </p:cNvPr>
          <p:cNvSpPr txBox="1">
            <a:spLocks/>
          </p:cNvSpPr>
          <p:nvPr/>
        </p:nvSpPr>
        <p:spPr>
          <a:xfrm>
            <a:off x="7542139" y="1106658"/>
            <a:ext cx="1571701" cy="246857"/>
          </a:xfrm>
          <a:prstGeom prst="rect">
            <a:avLst/>
          </a:prstGeom>
        </p:spPr>
        <p:txBody>
          <a:bodyPr vert="horz" lIns="91440" tIns="45720" rIns="91440" bIns="45720" rtlCol="0" anchor="ctr">
            <a:normAutofit fontScale="97500"/>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The Stage, </a:t>
            </a:r>
            <a:r>
              <a:rPr lang="en-US" sz="1000" dirty="0">
                <a:solidFill>
                  <a:schemeClr val="tx1">
                    <a:lumMod val="75000"/>
                    <a:lumOff val="25000"/>
                  </a:schemeClr>
                </a:solidFill>
                <a:latin typeface="Open Sans"/>
                <a:ea typeface="Open Sans"/>
                <a:cs typeface="Open Sans"/>
              </a:rPr>
              <a:t>London</a:t>
            </a:r>
          </a:p>
        </p:txBody>
      </p:sp>
      <p:sp>
        <p:nvSpPr>
          <p:cNvPr id="38" name="Dikdörtgen 12">
            <a:extLst>
              <a:ext uri="{FF2B5EF4-FFF2-40B4-BE49-F238E27FC236}">
                <a16:creationId xmlns:a16="http://schemas.microsoft.com/office/drawing/2014/main" id="{D51965EA-A83B-D10D-4D3D-2A959A6CA841}"/>
              </a:ext>
            </a:extLst>
          </p:cNvPr>
          <p:cNvSpPr/>
          <p:nvPr/>
        </p:nvSpPr>
        <p:spPr>
          <a:xfrm>
            <a:off x="8773760"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39" name="Title 1">
            <a:extLst>
              <a:ext uri="{FF2B5EF4-FFF2-40B4-BE49-F238E27FC236}">
                <a16:creationId xmlns:a16="http://schemas.microsoft.com/office/drawing/2014/main" id="{8DD60BB8-DF92-85C9-FCA2-1670EA42DEC4}"/>
              </a:ext>
            </a:extLst>
          </p:cNvPr>
          <p:cNvSpPr txBox="1">
            <a:spLocks/>
          </p:cNvSpPr>
          <p:nvPr/>
        </p:nvSpPr>
        <p:spPr>
          <a:xfrm>
            <a:off x="8858875" y="3246354"/>
            <a:ext cx="164388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Camel Street, </a:t>
            </a:r>
            <a:r>
              <a:rPr lang="en-US" sz="1000" dirty="0">
                <a:solidFill>
                  <a:schemeClr val="tx1">
                    <a:lumMod val="75000"/>
                    <a:lumOff val="25000"/>
                  </a:schemeClr>
                </a:solidFill>
                <a:latin typeface="Open Sans"/>
                <a:ea typeface="Open Sans"/>
                <a:cs typeface="Open Sans"/>
              </a:rPr>
              <a:t>London</a:t>
            </a:r>
          </a:p>
        </p:txBody>
      </p:sp>
      <p:sp>
        <p:nvSpPr>
          <p:cNvPr id="40" name="Dikdörtgen 12">
            <a:extLst>
              <a:ext uri="{FF2B5EF4-FFF2-40B4-BE49-F238E27FC236}">
                <a16:creationId xmlns:a16="http://schemas.microsoft.com/office/drawing/2014/main" id="{FC1BD9D2-4790-D149-3B89-F690D1B2AF9C}"/>
              </a:ext>
            </a:extLst>
          </p:cNvPr>
          <p:cNvSpPr/>
          <p:nvPr/>
        </p:nvSpPr>
        <p:spPr>
          <a:xfrm>
            <a:off x="6112856"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1" name="Title 1">
            <a:extLst>
              <a:ext uri="{FF2B5EF4-FFF2-40B4-BE49-F238E27FC236}">
                <a16:creationId xmlns:a16="http://schemas.microsoft.com/office/drawing/2014/main" id="{754E23BA-4B18-4B41-049D-719B4E565F67}"/>
              </a:ext>
            </a:extLst>
          </p:cNvPr>
          <p:cNvSpPr txBox="1">
            <a:spLocks/>
          </p:cNvSpPr>
          <p:nvPr/>
        </p:nvSpPr>
        <p:spPr>
          <a:xfrm>
            <a:off x="6197971" y="3246354"/>
            <a:ext cx="1643889"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Ipoh Hospital, </a:t>
            </a:r>
            <a:r>
              <a:rPr lang="en-US" sz="1000" dirty="0">
                <a:solidFill>
                  <a:schemeClr val="tx1">
                    <a:lumMod val="75000"/>
                    <a:lumOff val="25000"/>
                  </a:schemeClr>
                </a:solidFill>
                <a:latin typeface="Open Sans"/>
                <a:ea typeface="Open Sans"/>
                <a:cs typeface="Open Sans"/>
              </a:rPr>
              <a:t>Malaysia</a:t>
            </a:r>
          </a:p>
        </p:txBody>
      </p:sp>
      <p:sp>
        <p:nvSpPr>
          <p:cNvPr id="42" name="Dikdörtgen 12">
            <a:extLst>
              <a:ext uri="{FF2B5EF4-FFF2-40B4-BE49-F238E27FC236}">
                <a16:creationId xmlns:a16="http://schemas.microsoft.com/office/drawing/2014/main" id="{6D591AE2-EBD6-9A85-8630-566702366DB8}"/>
              </a:ext>
            </a:extLst>
          </p:cNvPr>
          <p:cNvSpPr/>
          <p:nvPr/>
        </p:nvSpPr>
        <p:spPr>
          <a:xfrm>
            <a:off x="3342224" y="3203689"/>
            <a:ext cx="184242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3" name="Title 1">
            <a:extLst>
              <a:ext uri="{FF2B5EF4-FFF2-40B4-BE49-F238E27FC236}">
                <a16:creationId xmlns:a16="http://schemas.microsoft.com/office/drawing/2014/main" id="{A5EC9FD5-031A-25F2-F5B5-DC7D63F66596}"/>
              </a:ext>
            </a:extLst>
          </p:cNvPr>
          <p:cNvSpPr txBox="1">
            <a:spLocks/>
          </p:cNvSpPr>
          <p:nvPr/>
        </p:nvSpPr>
        <p:spPr>
          <a:xfrm>
            <a:off x="3427339" y="3246354"/>
            <a:ext cx="1680014"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Oasis Tower, </a:t>
            </a:r>
            <a:r>
              <a:rPr lang="en-US" sz="1000" dirty="0">
                <a:solidFill>
                  <a:schemeClr val="tx1">
                    <a:lumMod val="75000"/>
                    <a:lumOff val="25000"/>
                  </a:schemeClr>
                </a:solidFill>
                <a:latin typeface="Open Sans"/>
                <a:ea typeface="Open Sans"/>
                <a:cs typeface="Open Sans"/>
              </a:rPr>
              <a:t>Malaysia</a:t>
            </a:r>
          </a:p>
        </p:txBody>
      </p:sp>
      <p:sp>
        <p:nvSpPr>
          <p:cNvPr id="44" name="Dikdörtgen 12">
            <a:extLst>
              <a:ext uri="{FF2B5EF4-FFF2-40B4-BE49-F238E27FC236}">
                <a16:creationId xmlns:a16="http://schemas.microsoft.com/office/drawing/2014/main" id="{D12A56DE-532C-FC07-2B18-05D857D34AB4}"/>
              </a:ext>
            </a:extLst>
          </p:cNvPr>
          <p:cNvSpPr/>
          <p:nvPr/>
        </p:nvSpPr>
        <p:spPr>
          <a:xfrm>
            <a:off x="791048" y="3203689"/>
            <a:ext cx="2013534" cy="3900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65"/>
          </a:p>
        </p:txBody>
      </p:sp>
      <p:sp>
        <p:nvSpPr>
          <p:cNvPr id="45" name="Title 1">
            <a:extLst>
              <a:ext uri="{FF2B5EF4-FFF2-40B4-BE49-F238E27FC236}">
                <a16:creationId xmlns:a16="http://schemas.microsoft.com/office/drawing/2014/main" id="{D0617156-42F9-E7C2-C026-94AB43F9D0BB}"/>
              </a:ext>
            </a:extLst>
          </p:cNvPr>
          <p:cNvSpPr txBox="1">
            <a:spLocks/>
          </p:cNvSpPr>
          <p:nvPr/>
        </p:nvSpPr>
        <p:spPr>
          <a:xfrm>
            <a:off x="876162" y="3246354"/>
            <a:ext cx="1784335" cy="289522"/>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000" b="1" dirty="0">
                <a:solidFill>
                  <a:schemeClr val="tx1">
                    <a:lumMod val="75000"/>
                    <a:lumOff val="25000"/>
                  </a:schemeClr>
                </a:solidFill>
                <a:latin typeface="Open Sans"/>
                <a:ea typeface="Open Sans"/>
                <a:cs typeface="Open Sans"/>
              </a:rPr>
              <a:t>The Stoner, </a:t>
            </a:r>
            <a:r>
              <a:rPr lang="en-US" sz="1000" dirty="0">
                <a:solidFill>
                  <a:schemeClr val="tx1">
                    <a:lumMod val="75000"/>
                    <a:lumOff val="25000"/>
                  </a:schemeClr>
                </a:solidFill>
                <a:latin typeface="Open Sans"/>
                <a:ea typeface="Open Sans"/>
                <a:cs typeface="Open Sans"/>
              </a:rPr>
              <a:t>Kuala Lumpur</a:t>
            </a:r>
          </a:p>
        </p:txBody>
      </p:sp>
    </p:spTree>
    <p:extLst>
      <p:ext uri="{BB962C8B-B14F-4D97-AF65-F5344CB8AC3E}">
        <p14:creationId xmlns:p14="http://schemas.microsoft.com/office/powerpoint/2010/main" val="2490970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909DBFF-72A1-09E6-653D-2A6DC4B7B5CD}"/>
              </a:ext>
            </a:extLst>
          </p:cNvPr>
          <p:cNvSpPr txBox="1">
            <a:spLocks/>
          </p:cNvSpPr>
          <p:nvPr/>
        </p:nvSpPr>
        <p:spPr>
          <a:xfrm>
            <a:off x="776604" y="587695"/>
            <a:ext cx="8010605" cy="45985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pPr>
              <a:lnSpc>
                <a:spcPct val="110000"/>
              </a:lnSpc>
            </a:pP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Seismically</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Isolated</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tr-TR" altLang="tr-TR" sz="2000" dirty="0" err="1">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Hospitals</a:t>
            </a:r>
            <a:r>
              <a:rPr lang="tr-TR" alt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 </a:t>
            </a:r>
            <a:r>
              <a:rPr lang="en-US"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Across Europe, Middle East</a:t>
            </a:r>
            <a:endParaRPr lang="tr-TR" sz="2000" dirty="0">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pic>
        <p:nvPicPr>
          <p:cNvPr id="7" name="Picture 6" descr="A building with red and white columns&#10;&#10;Description automatically generated with medium confidence">
            <a:extLst>
              <a:ext uri="{FF2B5EF4-FFF2-40B4-BE49-F238E27FC236}">
                <a16:creationId xmlns:a16="http://schemas.microsoft.com/office/drawing/2014/main" id="{B9B050F7-8F3D-2AA7-065E-006F40E6771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2032" y="1254814"/>
            <a:ext cx="6383020" cy="3444240"/>
          </a:xfrm>
          <a:prstGeom prst="rect">
            <a:avLst/>
          </a:prstGeom>
        </p:spPr>
      </p:pic>
      <p:pic>
        <p:nvPicPr>
          <p:cNvPr id="11" name="Picture 10" descr="A building under construction with blue lines&#10;&#10;Description automatically generated">
            <a:extLst>
              <a:ext uri="{FF2B5EF4-FFF2-40B4-BE49-F238E27FC236}">
                <a16:creationId xmlns:a16="http://schemas.microsoft.com/office/drawing/2014/main" id="{AC0B1A58-964B-FE60-3DD0-D94D153B35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492" y="2287832"/>
            <a:ext cx="5486400" cy="4432300"/>
          </a:xfrm>
          <a:prstGeom prst="rect">
            <a:avLst/>
          </a:prstGeom>
        </p:spPr>
      </p:pic>
    </p:spTree>
    <p:extLst>
      <p:ext uri="{BB962C8B-B14F-4D97-AF65-F5344CB8AC3E}">
        <p14:creationId xmlns:p14="http://schemas.microsoft.com/office/powerpoint/2010/main" val="35460780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descr="A building with glass walls and windows&#10;&#10;Description automatically generated">
            <a:extLst>
              <a:ext uri="{FF2B5EF4-FFF2-40B4-BE49-F238E27FC236}">
                <a16:creationId xmlns:a16="http://schemas.microsoft.com/office/drawing/2014/main" id="{3CCBFB69-BEF7-89A1-E200-29FDE80EA1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4696" y="1270996"/>
            <a:ext cx="4318000" cy="2159000"/>
          </a:xfrm>
          <a:prstGeom prst="rect">
            <a:avLst/>
          </a:prstGeom>
        </p:spPr>
      </p:pic>
      <p:pic>
        <p:nvPicPr>
          <p:cNvPr id="31" name="Picture 30" descr="An aerial view of an airport&#10;&#10;Description automatically generated">
            <a:extLst>
              <a:ext uri="{FF2B5EF4-FFF2-40B4-BE49-F238E27FC236}">
                <a16:creationId xmlns:a16="http://schemas.microsoft.com/office/drawing/2014/main" id="{618F5475-5A15-73BE-3232-634BC8C59F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9620" y="3759634"/>
            <a:ext cx="4318000" cy="2159000"/>
          </a:xfrm>
          <a:prstGeom prst="rect">
            <a:avLst/>
          </a:prstGeom>
        </p:spPr>
      </p:pic>
      <p:pic>
        <p:nvPicPr>
          <p:cNvPr id="28" name="Picture 27" descr="An aerial view of an airport&#10;&#10;Description automatically generated">
            <a:extLst>
              <a:ext uri="{FF2B5EF4-FFF2-40B4-BE49-F238E27FC236}">
                <a16:creationId xmlns:a16="http://schemas.microsoft.com/office/drawing/2014/main" id="{E855C751-8BC1-E191-0026-D671474273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4713" y="1270996"/>
            <a:ext cx="4318000" cy="2159000"/>
          </a:xfrm>
          <a:prstGeom prst="rect">
            <a:avLst/>
          </a:prstGeom>
        </p:spPr>
      </p:pic>
      <p:pic>
        <p:nvPicPr>
          <p:cNvPr id="26" name="Picture 25" descr="A building with a green light&#10;&#10;Description automatically generated with medium confidence">
            <a:extLst>
              <a:ext uri="{FF2B5EF4-FFF2-40B4-BE49-F238E27FC236}">
                <a16:creationId xmlns:a16="http://schemas.microsoft.com/office/drawing/2014/main" id="{A66D61BC-997F-B071-06E6-3385C6DCBE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7402" y="3759634"/>
            <a:ext cx="4318000" cy="2159000"/>
          </a:xfrm>
          <a:prstGeom prst="rect">
            <a:avLst/>
          </a:prstGeom>
        </p:spPr>
      </p:pic>
      <p:sp>
        <p:nvSpPr>
          <p:cNvPr id="12" name="Title 1">
            <a:extLst>
              <a:ext uri="{FF2B5EF4-FFF2-40B4-BE49-F238E27FC236}">
                <a16:creationId xmlns:a16="http://schemas.microsoft.com/office/drawing/2014/main" id="{826D4551-04E4-3A55-6403-9EF05DD6C0F9}"/>
              </a:ext>
            </a:extLst>
          </p:cNvPr>
          <p:cNvSpPr txBox="1">
            <a:spLocks/>
          </p:cNvSpPr>
          <p:nvPr/>
        </p:nvSpPr>
        <p:spPr>
          <a:xfrm>
            <a:off x="779442" y="604890"/>
            <a:ext cx="5399999" cy="49053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200" b="1" kern="1200">
                <a:solidFill>
                  <a:schemeClr val="bg2">
                    <a:lumMod val="25000"/>
                  </a:schemeClr>
                </a:solidFill>
                <a:latin typeface="+mn-lt"/>
                <a:ea typeface="+mj-ea"/>
                <a:cs typeface="+mj-cs"/>
              </a:defRPr>
            </a:lvl1pPr>
          </a:lstStyle>
          <a:p>
            <a:r>
              <a:rPr lang="en-GB"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rPr>
              <a:t>International Airports </a:t>
            </a:r>
            <a:endParaRPr lang="tr-TR" sz="2000" dirty="0">
              <a:solidFill>
                <a:schemeClr val="tx1">
                  <a:lumMod val="75000"/>
                  <a:lumOff val="25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 name="Dikdörtgen 12">
            <a:extLst>
              <a:ext uri="{FF2B5EF4-FFF2-40B4-BE49-F238E27FC236}">
                <a16:creationId xmlns:a16="http://schemas.microsoft.com/office/drawing/2014/main" id="{C764F1DD-E8C0-8632-46D2-CE391AC4F3E1}"/>
              </a:ext>
            </a:extLst>
          </p:cNvPr>
          <p:cNvSpPr/>
          <p:nvPr/>
        </p:nvSpPr>
        <p:spPr>
          <a:xfrm>
            <a:off x="3416579" y="1091293"/>
            <a:ext cx="2010727"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7" name="Title 1">
            <a:extLst>
              <a:ext uri="{FF2B5EF4-FFF2-40B4-BE49-F238E27FC236}">
                <a16:creationId xmlns:a16="http://schemas.microsoft.com/office/drawing/2014/main" id="{A5991EB6-0003-7F33-F8E7-1A2BD18E6B5E}"/>
              </a:ext>
            </a:extLst>
          </p:cNvPr>
          <p:cNvSpPr txBox="1">
            <a:spLocks/>
          </p:cNvSpPr>
          <p:nvPr/>
        </p:nvSpPr>
        <p:spPr>
          <a:xfrm>
            <a:off x="3501694" y="1170535"/>
            <a:ext cx="1681774"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Cairo Airport,</a:t>
            </a:r>
            <a:r>
              <a:rPr lang="en-US" sz="1200" dirty="0">
                <a:solidFill>
                  <a:schemeClr val="tx1">
                    <a:lumMod val="75000"/>
                    <a:lumOff val="25000"/>
                  </a:schemeClr>
                </a:solidFill>
                <a:latin typeface="Open Sans"/>
                <a:ea typeface="Open Sans"/>
                <a:cs typeface="Open Sans"/>
              </a:rPr>
              <a:t> Egypt</a:t>
            </a:r>
          </a:p>
        </p:txBody>
      </p:sp>
      <p:sp>
        <p:nvSpPr>
          <p:cNvPr id="9" name="Dikdörtgen 12">
            <a:extLst>
              <a:ext uri="{FF2B5EF4-FFF2-40B4-BE49-F238E27FC236}">
                <a16:creationId xmlns:a16="http://schemas.microsoft.com/office/drawing/2014/main" id="{92C6F568-D797-1570-83AD-A239308B167D}"/>
              </a:ext>
            </a:extLst>
          </p:cNvPr>
          <p:cNvSpPr/>
          <p:nvPr/>
        </p:nvSpPr>
        <p:spPr>
          <a:xfrm>
            <a:off x="3058576" y="3579851"/>
            <a:ext cx="2374372"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0" name="Title 1">
            <a:extLst>
              <a:ext uri="{FF2B5EF4-FFF2-40B4-BE49-F238E27FC236}">
                <a16:creationId xmlns:a16="http://schemas.microsoft.com/office/drawing/2014/main" id="{7EAA5626-EAFB-EBA3-7AC1-43919AECA24D}"/>
              </a:ext>
            </a:extLst>
          </p:cNvPr>
          <p:cNvSpPr txBox="1">
            <a:spLocks/>
          </p:cNvSpPr>
          <p:nvPr/>
        </p:nvSpPr>
        <p:spPr>
          <a:xfrm>
            <a:off x="3223051" y="3659093"/>
            <a:ext cx="2082499"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err="1">
                <a:solidFill>
                  <a:schemeClr val="tx1">
                    <a:lumMod val="75000"/>
                    <a:lumOff val="25000"/>
                  </a:schemeClr>
                </a:solidFill>
                <a:latin typeface="Open Sans"/>
                <a:ea typeface="Open Sans"/>
                <a:cs typeface="Open Sans"/>
              </a:rPr>
              <a:t>Prishtina</a:t>
            </a:r>
            <a:r>
              <a:rPr lang="en-US" sz="1200" b="1" dirty="0">
                <a:solidFill>
                  <a:schemeClr val="tx1">
                    <a:lumMod val="75000"/>
                    <a:lumOff val="25000"/>
                  </a:schemeClr>
                </a:solidFill>
                <a:latin typeface="Open Sans"/>
                <a:ea typeface="Open Sans"/>
                <a:cs typeface="Open Sans"/>
              </a:rPr>
              <a:t> Airport,</a:t>
            </a:r>
            <a:r>
              <a:rPr lang="en-US" sz="1200" dirty="0">
                <a:solidFill>
                  <a:schemeClr val="tx1">
                    <a:lumMod val="75000"/>
                    <a:lumOff val="25000"/>
                  </a:schemeClr>
                </a:solidFill>
                <a:latin typeface="Open Sans"/>
                <a:ea typeface="Open Sans"/>
                <a:cs typeface="Open Sans"/>
              </a:rPr>
              <a:t> Kosovo</a:t>
            </a:r>
          </a:p>
        </p:txBody>
      </p:sp>
      <p:sp>
        <p:nvSpPr>
          <p:cNvPr id="11" name="Dikdörtgen 12">
            <a:extLst>
              <a:ext uri="{FF2B5EF4-FFF2-40B4-BE49-F238E27FC236}">
                <a16:creationId xmlns:a16="http://schemas.microsoft.com/office/drawing/2014/main" id="{A095E794-43F4-A992-E0B1-6A1E1CDE1D78}"/>
              </a:ext>
            </a:extLst>
          </p:cNvPr>
          <p:cNvSpPr/>
          <p:nvPr/>
        </p:nvSpPr>
        <p:spPr>
          <a:xfrm>
            <a:off x="8739610" y="1091293"/>
            <a:ext cx="2612603"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21" name="Title 1">
            <a:extLst>
              <a:ext uri="{FF2B5EF4-FFF2-40B4-BE49-F238E27FC236}">
                <a16:creationId xmlns:a16="http://schemas.microsoft.com/office/drawing/2014/main" id="{243AE0DA-B51F-9D5A-EE67-C11CE26CCD86}"/>
              </a:ext>
            </a:extLst>
          </p:cNvPr>
          <p:cNvSpPr txBox="1">
            <a:spLocks/>
          </p:cNvSpPr>
          <p:nvPr/>
        </p:nvSpPr>
        <p:spPr>
          <a:xfrm>
            <a:off x="8816461" y="1170535"/>
            <a:ext cx="2321469"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Ankara Train Station,</a:t>
            </a:r>
            <a:r>
              <a:rPr lang="en-US" sz="1200" dirty="0">
                <a:solidFill>
                  <a:schemeClr val="tx1">
                    <a:lumMod val="75000"/>
                    <a:lumOff val="25000"/>
                  </a:schemeClr>
                </a:solidFill>
                <a:latin typeface="Open Sans"/>
                <a:ea typeface="Open Sans"/>
                <a:cs typeface="Open Sans"/>
              </a:rPr>
              <a:t> Turkey</a:t>
            </a:r>
          </a:p>
        </p:txBody>
      </p:sp>
      <p:sp>
        <p:nvSpPr>
          <p:cNvPr id="22" name="Dikdörtgen 12">
            <a:extLst>
              <a:ext uri="{FF2B5EF4-FFF2-40B4-BE49-F238E27FC236}">
                <a16:creationId xmlns:a16="http://schemas.microsoft.com/office/drawing/2014/main" id="{5171C10F-26E0-8BDB-00AF-2B8D4EA8F18B}"/>
              </a:ext>
            </a:extLst>
          </p:cNvPr>
          <p:cNvSpPr/>
          <p:nvPr/>
        </p:nvSpPr>
        <p:spPr>
          <a:xfrm>
            <a:off x="7963663" y="3579851"/>
            <a:ext cx="3388550"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23" name="Title 1">
            <a:extLst>
              <a:ext uri="{FF2B5EF4-FFF2-40B4-BE49-F238E27FC236}">
                <a16:creationId xmlns:a16="http://schemas.microsoft.com/office/drawing/2014/main" id="{159C5380-48D9-914B-71CE-4D5CD2FD581B}"/>
              </a:ext>
            </a:extLst>
          </p:cNvPr>
          <p:cNvSpPr txBox="1">
            <a:spLocks/>
          </p:cNvSpPr>
          <p:nvPr/>
        </p:nvSpPr>
        <p:spPr>
          <a:xfrm>
            <a:off x="8048777" y="3659093"/>
            <a:ext cx="3057115"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St. Petersburg </a:t>
            </a:r>
            <a:r>
              <a:rPr lang="en-US" sz="1200" b="1" dirty="0" err="1">
                <a:solidFill>
                  <a:schemeClr val="tx1">
                    <a:lumMod val="75000"/>
                    <a:lumOff val="25000"/>
                  </a:schemeClr>
                </a:solidFill>
                <a:latin typeface="Open Sans"/>
                <a:ea typeface="Open Sans"/>
                <a:cs typeface="Open Sans"/>
              </a:rPr>
              <a:t>Pulkovo</a:t>
            </a:r>
            <a:r>
              <a:rPr lang="en-US" sz="1200" b="1" dirty="0">
                <a:solidFill>
                  <a:schemeClr val="tx1">
                    <a:lumMod val="75000"/>
                    <a:lumOff val="25000"/>
                  </a:schemeClr>
                </a:solidFill>
                <a:latin typeface="Open Sans"/>
                <a:ea typeface="Open Sans"/>
                <a:cs typeface="Open Sans"/>
              </a:rPr>
              <a:t> Airport,</a:t>
            </a:r>
            <a:r>
              <a:rPr lang="en-US" sz="1200" dirty="0">
                <a:solidFill>
                  <a:schemeClr val="tx1">
                    <a:lumMod val="75000"/>
                    <a:lumOff val="25000"/>
                  </a:schemeClr>
                </a:solidFill>
                <a:latin typeface="Open Sans"/>
                <a:ea typeface="Open Sans"/>
                <a:cs typeface="Open Sans"/>
              </a:rPr>
              <a:t> Russia</a:t>
            </a:r>
          </a:p>
        </p:txBody>
      </p:sp>
    </p:spTree>
    <p:extLst>
      <p:ext uri="{BB962C8B-B14F-4D97-AF65-F5344CB8AC3E}">
        <p14:creationId xmlns:p14="http://schemas.microsoft.com/office/powerpoint/2010/main" val="44118765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building under construction with scaffolding&#10;&#10;Description automatically generated">
            <a:extLst>
              <a:ext uri="{FF2B5EF4-FFF2-40B4-BE49-F238E27FC236}">
                <a16:creationId xmlns:a16="http://schemas.microsoft.com/office/drawing/2014/main" id="{39946229-4554-B26F-A1E0-38F0E2DEFB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96110" y="738652"/>
            <a:ext cx="3616960" cy="3840480"/>
          </a:xfrm>
          <a:prstGeom prst="rect">
            <a:avLst/>
          </a:prstGeom>
        </p:spPr>
      </p:pic>
      <p:pic>
        <p:nvPicPr>
          <p:cNvPr id="10" name="Picture 9" descr="A bridge with a bridge and a bridge&#10;&#10;Description automatically generated with medium confidence">
            <a:extLst>
              <a:ext uri="{FF2B5EF4-FFF2-40B4-BE49-F238E27FC236}">
                <a16:creationId xmlns:a16="http://schemas.microsoft.com/office/drawing/2014/main" id="{787A2166-B99C-4D85-7361-8426BE6903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4052" y="3993587"/>
            <a:ext cx="4114800" cy="2381250"/>
          </a:xfrm>
          <a:prstGeom prst="rect">
            <a:avLst/>
          </a:prstGeom>
        </p:spPr>
      </p:pic>
      <p:sp>
        <p:nvSpPr>
          <p:cNvPr id="20" name="Title 1">
            <a:extLst>
              <a:ext uri="{FF2B5EF4-FFF2-40B4-BE49-F238E27FC236}">
                <a16:creationId xmlns:a16="http://schemas.microsoft.com/office/drawing/2014/main" id="{2D81FEB2-9E51-4DCC-90EB-88E3485C7EEB}"/>
              </a:ext>
            </a:extLst>
          </p:cNvPr>
          <p:cNvSpPr txBox="1">
            <a:spLocks/>
          </p:cNvSpPr>
          <p:nvPr/>
        </p:nvSpPr>
        <p:spPr>
          <a:xfrm>
            <a:off x="865569" y="655586"/>
            <a:ext cx="6913283" cy="353074"/>
          </a:xfrm>
          <a:prstGeom prst="rect">
            <a:avLst/>
          </a:prstGeom>
        </p:spPr>
        <p:txBody>
          <a:bodyPr lIns="0" tIns="0" rIns="0" bIns="0" anchor="ctr">
            <a:normAutofit/>
          </a:bodyPr>
          <a:lstStyle>
            <a:lvl1pPr algn="ctr">
              <a:lnSpc>
                <a:spcPct val="90000"/>
              </a:lnSpc>
              <a:spcBef>
                <a:spcPct val="0"/>
              </a:spcBef>
              <a:buNone/>
              <a:defRPr sz="2400">
                <a:solidFill>
                  <a:srgbClr val="962843"/>
                </a:solidFill>
                <a:latin typeface="Open Sans Semibold" panose="020B0706030804020204" pitchFamily="34" charset="0"/>
                <a:ea typeface="Open Sans Semibold" panose="020B0706030804020204" pitchFamily="34" charset="0"/>
                <a:cs typeface="Open Sans Semibold" panose="020B0706030804020204" pitchFamily="34" charset="0"/>
              </a:defRPr>
            </a:lvl1pPr>
          </a:lstStyle>
          <a:p>
            <a:pPr algn="l"/>
            <a:r>
              <a:rPr lang="en-GB" sz="2000" dirty="0">
                <a:solidFill>
                  <a:schemeClr val="tx1">
                    <a:lumMod val="75000"/>
                    <a:lumOff val="25000"/>
                  </a:schemeClr>
                </a:solidFill>
              </a:rPr>
              <a:t>Project Delivery Across the Globe  </a:t>
            </a:r>
            <a:endParaRPr lang="tr-TR" sz="2000" dirty="0">
              <a:solidFill>
                <a:schemeClr val="tx1">
                  <a:lumMod val="75000"/>
                  <a:lumOff val="25000"/>
                </a:schemeClr>
              </a:solidFill>
            </a:endParaRPr>
          </a:p>
        </p:txBody>
      </p:sp>
      <p:pic>
        <p:nvPicPr>
          <p:cNvPr id="5" name="Picture 4" descr="A blue and white structure&#10;&#10;Description automatically generated">
            <a:extLst>
              <a:ext uri="{FF2B5EF4-FFF2-40B4-BE49-F238E27FC236}">
                <a16:creationId xmlns:a16="http://schemas.microsoft.com/office/drawing/2014/main" id="{B9AE27CE-861D-858F-73DB-2EA928702E0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7553" y="1226360"/>
            <a:ext cx="4114800" cy="3003804"/>
          </a:xfrm>
          <a:prstGeom prst="rect">
            <a:avLst/>
          </a:prstGeom>
        </p:spPr>
      </p:pic>
      <p:sp>
        <p:nvSpPr>
          <p:cNvPr id="6" name="Dikdörtgen 12">
            <a:extLst>
              <a:ext uri="{FF2B5EF4-FFF2-40B4-BE49-F238E27FC236}">
                <a16:creationId xmlns:a16="http://schemas.microsoft.com/office/drawing/2014/main" id="{CF1C8C2F-7D3D-1FAF-C906-3A0D93731873}"/>
              </a:ext>
            </a:extLst>
          </p:cNvPr>
          <p:cNvSpPr/>
          <p:nvPr/>
        </p:nvSpPr>
        <p:spPr>
          <a:xfrm>
            <a:off x="865569" y="2984138"/>
            <a:ext cx="1231611"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7" name="Title 1">
            <a:extLst>
              <a:ext uri="{FF2B5EF4-FFF2-40B4-BE49-F238E27FC236}">
                <a16:creationId xmlns:a16="http://schemas.microsoft.com/office/drawing/2014/main" id="{F00B3AC1-2CC3-F033-6561-95EA013BACF8}"/>
              </a:ext>
            </a:extLst>
          </p:cNvPr>
          <p:cNvSpPr txBox="1">
            <a:spLocks/>
          </p:cNvSpPr>
          <p:nvPr/>
        </p:nvSpPr>
        <p:spPr>
          <a:xfrm>
            <a:off x="950684" y="3063380"/>
            <a:ext cx="881320"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Stadium</a:t>
            </a:r>
            <a:endParaRPr lang="en-US" sz="1200" dirty="0">
              <a:solidFill>
                <a:schemeClr val="tx1">
                  <a:lumMod val="75000"/>
                  <a:lumOff val="25000"/>
                </a:schemeClr>
              </a:solidFill>
              <a:latin typeface="Open Sans"/>
              <a:ea typeface="Open Sans"/>
              <a:cs typeface="Open Sans"/>
            </a:endParaRPr>
          </a:p>
        </p:txBody>
      </p:sp>
      <p:sp>
        <p:nvSpPr>
          <p:cNvPr id="11" name="Dikdörtgen 12">
            <a:extLst>
              <a:ext uri="{FF2B5EF4-FFF2-40B4-BE49-F238E27FC236}">
                <a16:creationId xmlns:a16="http://schemas.microsoft.com/office/drawing/2014/main" id="{5256E609-D386-8AAA-DC89-5BE6DE98CF7D}"/>
              </a:ext>
            </a:extLst>
          </p:cNvPr>
          <p:cNvSpPr/>
          <p:nvPr/>
        </p:nvSpPr>
        <p:spPr>
          <a:xfrm>
            <a:off x="5207476" y="5468576"/>
            <a:ext cx="1777047"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2" name="Title 1">
            <a:extLst>
              <a:ext uri="{FF2B5EF4-FFF2-40B4-BE49-F238E27FC236}">
                <a16:creationId xmlns:a16="http://schemas.microsoft.com/office/drawing/2014/main" id="{7439CDD6-1DA6-C98C-C0C0-929860575856}"/>
              </a:ext>
            </a:extLst>
          </p:cNvPr>
          <p:cNvSpPr txBox="1">
            <a:spLocks/>
          </p:cNvSpPr>
          <p:nvPr/>
        </p:nvSpPr>
        <p:spPr>
          <a:xfrm>
            <a:off x="5292591" y="5547818"/>
            <a:ext cx="1527340"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Overpass Project</a:t>
            </a:r>
            <a:endParaRPr lang="en-US" sz="1200" dirty="0">
              <a:solidFill>
                <a:schemeClr val="tx1">
                  <a:lumMod val="75000"/>
                  <a:lumOff val="25000"/>
                </a:schemeClr>
              </a:solidFill>
              <a:latin typeface="Open Sans"/>
              <a:ea typeface="Open Sans"/>
              <a:cs typeface="Open Sans"/>
            </a:endParaRPr>
          </a:p>
        </p:txBody>
      </p:sp>
      <p:sp>
        <p:nvSpPr>
          <p:cNvPr id="13" name="Dikdörtgen 12">
            <a:extLst>
              <a:ext uri="{FF2B5EF4-FFF2-40B4-BE49-F238E27FC236}">
                <a16:creationId xmlns:a16="http://schemas.microsoft.com/office/drawing/2014/main" id="{B087ABAC-BEF4-5029-4F01-EACB65371963}"/>
              </a:ext>
            </a:extLst>
          </p:cNvPr>
          <p:cNvSpPr/>
          <p:nvPr/>
        </p:nvSpPr>
        <p:spPr>
          <a:xfrm>
            <a:off x="6096000" y="1398069"/>
            <a:ext cx="2702084" cy="444862"/>
          </a:xfrm>
          <a:prstGeom prst="rect">
            <a:avLst/>
          </a:prstGeom>
          <a:solidFill>
            <a:schemeClr val="bg1"/>
          </a:solidFill>
          <a:ln>
            <a:noFill/>
          </a:ln>
          <a:effectLst>
            <a:outerShdw blurRad="50800" dist="38100" dir="2700000" algn="tl" rotWithShape="0">
              <a:prstClr val="black">
                <a:alpha val="20401"/>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1200" dirty="0"/>
          </a:p>
        </p:txBody>
      </p:sp>
      <p:sp>
        <p:nvSpPr>
          <p:cNvPr id="14" name="Title 1">
            <a:extLst>
              <a:ext uri="{FF2B5EF4-FFF2-40B4-BE49-F238E27FC236}">
                <a16:creationId xmlns:a16="http://schemas.microsoft.com/office/drawing/2014/main" id="{E64D021F-9968-591C-8B3F-5E22021D67A3}"/>
              </a:ext>
            </a:extLst>
          </p:cNvPr>
          <p:cNvSpPr txBox="1">
            <a:spLocks/>
          </p:cNvSpPr>
          <p:nvPr/>
        </p:nvSpPr>
        <p:spPr>
          <a:xfrm>
            <a:off x="6181115" y="1477311"/>
            <a:ext cx="2351793" cy="253880"/>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a:lnSpc>
                <a:spcPct val="100000"/>
              </a:lnSpc>
            </a:pPr>
            <a:r>
              <a:rPr lang="en-US" sz="1200" b="1" dirty="0">
                <a:solidFill>
                  <a:schemeClr val="tx1">
                    <a:lumMod val="75000"/>
                    <a:lumOff val="25000"/>
                  </a:schemeClr>
                </a:solidFill>
                <a:latin typeface="Open Sans"/>
                <a:ea typeface="Open Sans"/>
                <a:cs typeface="Open Sans"/>
              </a:rPr>
              <a:t>RC &amp; Steel Industrial Facility</a:t>
            </a:r>
            <a:endParaRPr lang="en-US" sz="1200" dirty="0">
              <a:solidFill>
                <a:schemeClr val="tx1">
                  <a:lumMod val="75000"/>
                  <a:lumOff val="25000"/>
                </a:schemeClr>
              </a:solidFill>
              <a:latin typeface="Open Sans"/>
              <a:ea typeface="Open Sans"/>
              <a:cs typeface="Open Sans"/>
            </a:endParaRPr>
          </a:p>
        </p:txBody>
      </p:sp>
    </p:spTree>
    <p:extLst>
      <p:ext uri="{BB962C8B-B14F-4D97-AF65-F5344CB8AC3E}">
        <p14:creationId xmlns:p14="http://schemas.microsoft.com/office/powerpoint/2010/main" val="341068181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BE32C66-A219-5A87-24AE-F7BEE9260D43}"/>
              </a:ext>
            </a:extLst>
          </p:cNvPr>
          <p:cNvGrpSpPr/>
          <p:nvPr/>
        </p:nvGrpSpPr>
        <p:grpSpPr>
          <a:xfrm>
            <a:off x="540000" y="237683"/>
            <a:ext cx="5596664" cy="1200329"/>
            <a:chOff x="666940" y="861193"/>
            <a:chExt cx="5596664" cy="1359267"/>
          </a:xfrm>
        </p:grpSpPr>
        <p:sp>
          <p:nvSpPr>
            <p:cNvPr id="7" name="TextBox 6">
              <a:extLst>
                <a:ext uri="{FF2B5EF4-FFF2-40B4-BE49-F238E27FC236}">
                  <a16:creationId xmlns:a16="http://schemas.microsoft.com/office/drawing/2014/main" id="{CCC16F9B-F5AA-E906-04D5-9AF9B153A4A3}"/>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1</a:t>
              </a:r>
            </a:p>
          </p:txBody>
        </p:sp>
        <p:sp>
          <p:nvSpPr>
            <p:cNvPr id="9" name="TextBox 8">
              <a:extLst>
                <a:ext uri="{FF2B5EF4-FFF2-40B4-BE49-F238E27FC236}">
                  <a16:creationId xmlns:a16="http://schemas.microsoft.com/office/drawing/2014/main" id="{404F2BDC-5550-67B9-ACC2-2127E7924EB9}"/>
                </a:ext>
              </a:extLst>
            </p:cNvPr>
            <p:cNvSpPr txBox="1"/>
            <p:nvPr/>
          </p:nvSpPr>
          <p:spPr>
            <a:xfrm>
              <a:off x="890595" y="1508782"/>
              <a:ext cx="5373009"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Prota Software &amp; Products Overview</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2" name="Group 1">
            <a:extLst>
              <a:ext uri="{FF2B5EF4-FFF2-40B4-BE49-F238E27FC236}">
                <a16:creationId xmlns:a16="http://schemas.microsoft.com/office/drawing/2014/main" id="{33D8658F-3C40-D4B5-F6CF-0BF23F22F6C6}"/>
              </a:ext>
            </a:extLst>
          </p:cNvPr>
          <p:cNvGrpSpPr/>
          <p:nvPr/>
        </p:nvGrpSpPr>
        <p:grpSpPr>
          <a:xfrm>
            <a:off x="540000" y="1440959"/>
            <a:ext cx="3144904" cy="1200329"/>
            <a:chOff x="666940" y="861193"/>
            <a:chExt cx="3144904" cy="1359267"/>
          </a:xfrm>
        </p:grpSpPr>
        <p:sp>
          <p:nvSpPr>
            <p:cNvPr id="3" name="TextBox 2">
              <a:extLst>
                <a:ext uri="{FF2B5EF4-FFF2-40B4-BE49-F238E27FC236}">
                  <a16:creationId xmlns:a16="http://schemas.microsoft.com/office/drawing/2014/main" id="{F6859FCA-DE14-7464-AF09-A398AC98C408}"/>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2</a:t>
              </a:r>
            </a:p>
          </p:txBody>
        </p:sp>
        <p:sp>
          <p:nvSpPr>
            <p:cNvPr id="4" name="TextBox 3">
              <a:extLst>
                <a:ext uri="{FF2B5EF4-FFF2-40B4-BE49-F238E27FC236}">
                  <a16:creationId xmlns:a16="http://schemas.microsoft.com/office/drawing/2014/main" id="{B376B649-B69A-F513-02F3-2A4FF73F32C7}"/>
                </a:ext>
              </a:extLst>
            </p:cNvPr>
            <p:cNvSpPr txBox="1"/>
            <p:nvPr/>
          </p:nvSpPr>
          <p:spPr>
            <a:xfrm>
              <a:off x="890595" y="1508782"/>
              <a:ext cx="2921249"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What Do We Offer?</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5" name="Group 4">
            <a:extLst>
              <a:ext uri="{FF2B5EF4-FFF2-40B4-BE49-F238E27FC236}">
                <a16:creationId xmlns:a16="http://schemas.microsoft.com/office/drawing/2014/main" id="{25A51A16-4E84-3C02-9DB7-AF3429B31619}"/>
              </a:ext>
            </a:extLst>
          </p:cNvPr>
          <p:cNvGrpSpPr/>
          <p:nvPr/>
        </p:nvGrpSpPr>
        <p:grpSpPr>
          <a:xfrm>
            <a:off x="540000" y="2644235"/>
            <a:ext cx="2829112" cy="1200329"/>
            <a:chOff x="666940" y="861193"/>
            <a:chExt cx="2829112" cy="1359267"/>
          </a:xfrm>
        </p:grpSpPr>
        <p:sp>
          <p:nvSpPr>
            <p:cNvPr id="22" name="TextBox 21">
              <a:extLst>
                <a:ext uri="{FF2B5EF4-FFF2-40B4-BE49-F238E27FC236}">
                  <a16:creationId xmlns:a16="http://schemas.microsoft.com/office/drawing/2014/main" id="{FB253BA0-4D53-DC91-8ED0-03C38D7B61E2}"/>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3</a:t>
              </a:r>
            </a:p>
          </p:txBody>
        </p:sp>
        <p:sp>
          <p:nvSpPr>
            <p:cNvPr id="27" name="TextBox 26">
              <a:extLst>
                <a:ext uri="{FF2B5EF4-FFF2-40B4-BE49-F238E27FC236}">
                  <a16:creationId xmlns:a16="http://schemas.microsoft.com/office/drawing/2014/main" id="{D4C5A572-A293-E685-58D5-6365503D7581}"/>
                </a:ext>
              </a:extLst>
            </p:cNvPr>
            <p:cNvSpPr txBox="1"/>
            <p:nvPr/>
          </p:nvSpPr>
          <p:spPr>
            <a:xfrm>
              <a:off x="890595" y="1508782"/>
              <a:ext cx="2605457"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Core Advantages</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1" name="Group 30">
            <a:extLst>
              <a:ext uri="{FF2B5EF4-FFF2-40B4-BE49-F238E27FC236}">
                <a16:creationId xmlns:a16="http://schemas.microsoft.com/office/drawing/2014/main" id="{8ADF61B9-D481-2979-C241-8E1B537057CF}"/>
              </a:ext>
            </a:extLst>
          </p:cNvPr>
          <p:cNvGrpSpPr/>
          <p:nvPr/>
        </p:nvGrpSpPr>
        <p:grpSpPr>
          <a:xfrm>
            <a:off x="540000" y="3847511"/>
            <a:ext cx="3073025" cy="1200329"/>
            <a:chOff x="666940" y="861193"/>
            <a:chExt cx="3073025" cy="1359267"/>
          </a:xfrm>
        </p:grpSpPr>
        <p:sp>
          <p:nvSpPr>
            <p:cNvPr id="32" name="TextBox 31">
              <a:extLst>
                <a:ext uri="{FF2B5EF4-FFF2-40B4-BE49-F238E27FC236}">
                  <a16:creationId xmlns:a16="http://schemas.microsoft.com/office/drawing/2014/main" id="{0BE5DDA1-BA5C-8139-31A5-B26136BA3BD4}"/>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4</a:t>
              </a:r>
            </a:p>
          </p:txBody>
        </p:sp>
        <p:sp>
          <p:nvSpPr>
            <p:cNvPr id="33" name="TextBox 32">
              <a:extLst>
                <a:ext uri="{FF2B5EF4-FFF2-40B4-BE49-F238E27FC236}">
                  <a16:creationId xmlns:a16="http://schemas.microsoft.com/office/drawing/2014/main" id="{88A61C0D-B989-2DAF-D1C6-68CFC558A603}"/>
                </a:ext>
              </a:extLst>
            </p:cNvPr>
            <p:cNvSpPr txBox="1"/>
            <p:nvPr/>
          </p:nvSpPr>
          <p:spPr>
            <a:xfrm>
              <a:off x="890595" y="1508782"/>
              <a:ext cx="2849370" cy="522795"/>
            </a:xfrm>
            <a:prstGeom prst="rect">
              <a:avLst/>
            </a:prstGeom>
            <a:noFill/>
          </p:spPr>
          <p:txBody>
            <a:bodyPr wrap="none" rtlCol="0" anchor="b" anchorCtr="0">
              <a:spAutoFit/>
            </a:bodyPr>
            <a:lstStyle/>
            <a:p>
              <a:pPr defTabSz="914217"/>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Project Referances</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34" name="Group 33">
            <a:extLst>
              <a:ext uri="{FF2B5EF4-FFF2-40B4-BE49-F238E27FC236}">
                <a16:creationId xmlns:a16="http://schemas.microsoft.com/office/drawing/2014/main" id="{8E6CEBDE-6ADA-630A-2F58-B53004B112CC}"/>
              </a:ext>
            </a:extLst>
          </p:cNvPr>
          <p:cNvGrpSpPr/>
          <p:nvPr/>
        </p:nvGrpSpPr>
        <p:grpSpPr>
          <a:xfrm>
            <a:off x="540000" y="5050787"/>
            <a:ext cx="4982202" cy="1200329"/>
            <a:chOff x="666940" y="861193"/>
            <a:chExt cx="4982202" cy="1359267"/>
          </a:xfrm>
        </p:grpSpPr>
        <p:sp>
          <p:nvSpPr>
            <p:cNvPr id="35" name="TextBox 34">
              <a:extLst>
                <a:ext uri="{FF2B5EF4-FFF2-40B4-BE49-F238E27FC236}">
                  <a16:creationId xmlns:a16="http://schemas.microsoft.com/office/drawing/2014/main" id="{319564D5-51FE-CB7B-5593-1108D27786AA}"/>
                </a:ext>
              </a:extLst>
            </p:cNvPr>
            <p:cNvSpPr txBox="1"/>
            <p:nvPr/>
          </p:nvSpPr>
          <p:spPr>
            <a:xfrm>
              <a:off x="666940" y="861193"/>
              <a:ext cx="726482" cy="1359267"/>
            </a:xfrm>
            <a:prstGeom prst="rect">
              <a:avLst/>
            </a:prstGeom>
            <a:noFill/>
          </p:spPr>
          <p:txBody>
            <a:bodyPr wrap="none" rtlCol="0" anchor="ctr" anchorCtr="0">
              <a:spAutoFit/>
            </a:bodyPr>
            <a:lstStyle/>
            <a:p>
              <a:pPr algn="r" defTabSz="914217"/>
              <a:r>
                <a:rPr lang="tr-TR" sz="7200" b="1" noProof="1">
                  <a:solidFill>
                    <a:schemeClr val="bg2">
                      <a:lumMod val="75000"/>
                      <a:alpha val="25000"/>
                    </a:schemeClr>
                  </a:solidFill>
                  <a:latin typeface="Open Sans Extrabold" panose="020B0906030804020204" pitchFamily="34" charset="0"/>
                  <a:ea typeface="Open Sans Extrabold" panose="020B0906030804020204" pitchFamily="34" charset="0"/>
                  <a:cs typeface="Open Sans Extrabold" panose="020B0906030804020204" pitchFamily="34" charset="0"/>
                </a:rPr>
                <a:t>5</a:t>
              </a:r>
            </a:p>
          </p:txBody>
        </p:sp>
        <p:sp>
          <p:nvSpPr>
            <p:cNvPr id="36" name="TextBox 35">
              <a:extLst>
                <a:ext uri="{FF2B5EF4-FFF2-40B4-BE49-F238E27FC236}">
                  <a16:creationId xmlns:a16="http://schemas.microsoft.com/office/drawing/2014/main" id="{E97697C3-976E-0BD9-8CFA-9D6830AFCB43}"/>
                </a:ext>
              </a:extLst>
            </p:cNvPr>
            <p:cNvSpPr txBox="1"/>
            <p:nvPr/>
          </p:nvSpPr>
          <p:spPr>
            <a:xfrm>
              <a:off x="890595" y="1508782"/>
              <a:ext cx="4758547" cy="522795"/>
            </a:xfrm>
            <a:prstGeom prst="rect">
              <a:avLst/>
            </a:prstGeom>
            <a:noFill/>
          </p:spPr>
          <p:txBody>
            <a:bodyPr wrap="none" rtlCol="0" anchor="b" anchorCtr="0">
              <a:spAutoFit/>
            </a:bodyPr>
            <a:lstStyle/>
            <a:p>
              <a:pPr defTabSz="914217"/>
              <a:r>
                <a:rPr lang="en-US" sz="2400" b="1"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Prota</a:t>
              </a:r>
              <a:r>
                <a:rPr lang="en-US"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Structure Suite Live Demo</a:t>
              </a:r>
              <a:endParaRPr lang="tr-TR" sz="2400" noProof="1">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9126587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C0D7E6F7-5936-E763-CEBB-AAF4AAB82570}"/>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Help </a:t>
            </a: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Center</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a:t>
            </a:r>
          </a:p>
        </p:txBody>
      </p:sp>
      <p:sp>
        <p:nvSpPr>
          <p:cNvPr id="2" name="Title 1">
            <a:extLst>
              <a:ext uri="{FF2B5EF4-FFF2-40B4-BE49-F238E27FC236}">
                <a16:creationId xmlns:a16="http://schemas.microsoft.com/office/drawing/2014/main" id="{617EDA6E-B3B3-67C9-164D-2CBB69E0D382}"/>
              </a:ext>
            </a:extLst>
          </p:cNvPr>
          <p:cNvSpPr txBox="1">
            <a:spLocks/>
          </p:cNvSpPr>
          <p:nvPr/>
        </p:nvSpPr>
        <p:spPr>
          <a:xfrm>
            <a:off x="812049" y="1252099"/>
            <a:ext cx="5293095"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Knowledge Platform &amp; Learning Hub</a:t>
            </a:r>
          </a:p>
        </p:txBody>
      </p:sp>
      <p:pic>
        <p:nvPicPr>
          <p:cNvPr id="7" name="Picture 6" descr="A computer with a website on it&#10;&#10;Description automatically generated">
            <a:extLst>
              <a:ext uri="{FF2B5EF4-FFF2-40B4-BE49-F238E27FC236}">
                <a16:creationId xmlns:a16="http://schemas.microsoft.com/office/drawing/2014/main" id="{EBB1EE87-5B10-3F93-22CB-6A26DF4741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1225" y="2942658"/>
            <a:ext cx="5204460" cy="3055620"/>
          </a:xfrm>
          <a:prstGeom prst="rect">
            <a:avLst/>
          </a:prstGeom>
          <a:effectLst>
            <a:outerShdw blurRad="50800" dist="76200" dir="2700000" algn="ctr" rotWithShape="0">
              <a:schemeClr val="tx1">
                <a:alpha val="20000"/>
              </a:schemeClr>
            </a:outerShdw>
          </a:effectLst>
        </p:spPr>
      </p:pic>
      <p:pic>
        <p:nvPicPr>
          <p:cNvPr id="8" name="Picture 7" descr="A close-up of a cell phone&#10;&#10;Description automatically generated">
            <a:extLst>
              <a:ext uri="{FF2B5EF4-FFF2-40B4-BE49-F238E27FC236}">
                <a16:creationId xmlns:a16="http://schemas.microsoft.com/office/drawing/2014/main" id="{772605F1-9890-4B0C-8B17-571BC74AE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81784" y="2341317"/>
            <a:ext cx="1455420" cy="2857500"/>
          </a:xfrm>
          <a:prstGeom prst="rect">
            <a:avLst/>
          </a:prstGeom>
          <a:effectLst>
            <a:outerShdw blurRad="50800" dist="76200" dir="2700000" algn="ctr" rotWithShape="0">
              <a:schemeClr val="tx1">
                <a:alpha val="20000"/>
              </a:schemeClr>
            </a:outerShdw>
          </a:effectLst>
        </p:spPr>
      </p:pic>
      <p:pic>
        <p:nvPicPr>
          <p:cNvPr id="9" name="Picture 8" descr="A screenshot of a web page&#10;&#10;Description automatically generated">
            <a:extLst>
              <a:ext uri="{FF2B5EF4-FFF2-40B4-BE49-F238E27FC236}">
                <a16:creationId xmlns:a16="http://schemas.microsoft.com/office/drawing/2014/main" id="{2664F9F3-C449-A924-8E98-BB757E64BF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2419" y="1391920"/>
            <a:ext cx="4500880" cy="4074160"/>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3360546610"/>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9DCBAD0-0D0E-07B8-B461-E3FADDC65909}"/>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Website</a:t>
            </a:r>
          </a:p>
        </p:txBody>
      </p:sp>
      <p:sp>
        <p:nvSpPr>
          <p:cNvPr id="9" name="Title 1">
            <a:extLst>
              <a:ext uri="{FF2B5EF4-FFF2-40B4-BE49-F238E27FC236}">
                <a16:creationId xmlns:a16="http://schemas.microsoft.com/office/drawing/2014/main" id="{6C9DE15B-F557-AC00-302D-375A5CDB2641}"/>
              </a:ext>
            </a:extLst>
          </p:cNvPr>
          <p:cNvSpPr txBox="1">
            <a:spLocks/>
          </p:cNvSpPr>
          <p:nvPr/>
        </p:nvSpPr>
        <p:spPr>
          <a:xfrm>
            <a:off x="812048" y="1252099"/>
            <a:ext cx="6276909"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Whitepapers &amp; Blogs </a:t>
            </a:r>
            <a:r>
              <a:rPr kumimoji="0" lang="en-GB" sz="16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www.protasoftware.com</a:t>
            </a:r>
            <a:r>
              <a:rPr kumimoji="0" lang="en-GB" sz="16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/whitepaper</a:t>
            </a:r>
          </a:p>
        </p:txBody>
      </p:sp>
      <p:pic>
        <p:nvPicPr>
          <p:cNvPr id="11" name="Picture 10" descr="A screenshot of a computer program&#10;&#10;Description automatically generated">
            <a:extLst>
              <a:ext uri="{FF2B5EF4-FFF2-40B4-BE49-F238E27FC236}">
                <a16:creationId xmlns:a16="http://schemas.microsoft.com/office/drawing/2014/main" id="{F1B28C37-B123-4264-C8FE-683E47DFF4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045526"/>
            <a:ext cx="5257800" cy="3867912"/>
          </a:xfrm>
          <a:prstGeom prst="rect">
            <a:avLst/>
          </a:prstGeom>
          <a:ln>
            <a:solidFill>
              <a:schemeClr val="bg1">
                <a:lumMod val="85000"/>
              </a:schemeClr>
            </a:solidFill>
          </a:ln>
          <a:effectLst>
            <a:outerShdw blurRad="50800" dist="76200" dir="2700000" algn="tl" rotWithShape="0">
              <a:prstClr val="black">
                <a:alpha val="20000"/>
              </a:prstClr>
            </a:outerShdw>
          </a:effectLst>
        </p:spPr>
      </p:pic>
      <p:pic>
        <p:nvPicPr>
          <p:cNvPr id="2" name="Picture 1" descr="A screenshot of a software&#10;&#10;Description automatically generated">
            <a:extLst>
              <a:ext uri="{FF2B5EF4-FFF2-40B4-BE49-F238E27FC236}">
                <a16:creationId xmlns:a16="http://schemas.microsoft.com/office/drawing/2014/main" id="{5485AA21-9B9F-F04D-A48D-C8F540B11F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3381" y="2854025"/>
            <a:ext cx="4185920" cy="2453640"/>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2193025313"/>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F4AEF8E0-C427-97B9-C8F5-937912D6A2BB}"/>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err="1">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Prota</a:t>
            </a: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Software Social Media</a:t>
            </a:r>
          </a:p>
        </p:txBody>
      </p:sp>
      <p:sp>
        <p:nvSpPr>
          <p:cNvPr id="5" name="Title 1">
            <a:extLst>
              <a:ext uri="{FF2B5EF4-FFF2-40B4-BE49-F238E27FC236}">
                <a16:creationId xmlns:a16="http://schemas.microsoft.com/office/drawing/2014/main" id="{A5680A26-276C-4BE0-597D-4F62C233DE3C}"/>
              </a:ext>
            </a:extLst>
          </p:cNvPr>
          <p:cNvSpPr txBox="1">
            <a:spLocks/>
          </p:cNvSpPr>
          <p:nvPr/>
        </p:nvSpPr>
        <p:spPr>
          <a:xfrm>
            <a:off x="812049" y="1252099"/>
            <a:ext cx="2185152" cy="395385"/>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a:t>
            </a:r>
            <a:r>
              <a:rPr kumimoji="0" lang="en-GB" sz="1600" b="1" u="none" strike="noStrike" kern="1200" cap="none" spc="0" normalizeH="0" baseline="0" noProof="0" dirty="0" err="1">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Youtube</a:t>
            </a:r>
            <a:r>
              <a:rPr kumimoji="0" lang="en-GB" sz="1600" b="1" u="none" strike="noStrike" kern="1200" cap="none" spc="0" normalizeH="0" baseline="0" noProof="0" dirty="0">
                <a:ln>
                  <a:noFill/>
                </a:ln>
                <a:solidFill>
                  <a:srgbClr val="E11B22"/>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 Channel</a:t>
            </a:r>
          </a:p>
        </p:txBody>
      </p:sp>
      <p:pic>
        <p:nvPicPr>
          <p:cNvPr id="6" name="Picture 5" descr="A screenshot of a computer&#10;&#10;Description automatically generated">
            <a:extLst>
              <a:ext uri="{FF2B5EF4-FFF2-40B4-BE49-F238E27FC236}">
                <a16:creationId xmlns:a16="http://schemas.microsoft.com/office/drawing/2014/main" id="{D5008CA5-EB0F-16CE-C31C-FB74DF82C1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32075" y="1890930"/>
            <a:ext cx="6927851" cy="4010861"/>
          </a:xfrm>
          <a:prstGeom prst="rect">
            <a:avLst/>
          </a:prstGeom>
          <a:effectLst>
            <a:outerShdw blurRad="50800" dist="76200" dir="2700000" algn="ctr" rotWithShape="0">
              <a:schemeClr val="tx1">
                <a:alpha val="20000"/>
              </a:schemeClr>
            </a:outerShdw>
          </a:effectLst>
        </p:spPr>
      </p:pic>
    </p:spTree>
    <p:extLst>
      <p:ext uri="{BB962C8B-B14F-4D97-AF65-F5344CB8AC3E}">
        <p14:creationId xmlns:p14="http://schemas.microsoft.com/office/powerpoint/2010/main" val="25213207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23BDB32-7398-312A-6C3E-FE4F08224A01}"/>
              </a:ext>
            </a:extLst>
          </p:cNvPr>
          <p:cNvSpPr txBox="1"/>
          <p:nvPr/>
        </p:nvSpPr>
        <p:spPr>
          <a:xfrm>
            <a:off x="874712" y="5492809"/>
            <a:ext cx="10477499" cy="539757"/>
          </a:xfrm>
          <a:prstGeom prst="rect">
            <a:avLst/>
          </a:prstGeom>
          <a:noFill/>
        </p:spPr>
        <p:txBody>
          <a:bodyPr wrap="none" rtlCol="0">
            <a:noAutofit/>
          </a:bodyPr>
          <a:lstStyle/>
          <a:p>
            <a:pPr algn="ctr">
              <a:lnSpc>
                <a:spcPct val="110000"/>
              </a:lnSpc>
              <a:spcAft>
                <a:spcPts val="1200"/>
              </a:spcAft>
            </a:pPr>
            <a:r>
              <a:rPr lang="en-MY" sz="2800" b="1" dirty="0" err="1">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www.protasoftware.com</a:t>
            </a:r>
            <a:endPar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8" name="TextBox 7">
            <a:extLst>
              <a:ext uri="{FF2B5EF4-FFF2-40B4-BE49-F238E27FC236}">
                <a16:creationId xmlns:a16="http://schemas.microsoft.com/office/drawing/2014/main" id="{E3E5D060-C976-C1DD-1F59-33A6DC25703F}"/>
              </a:ext>
            </a:extLst>
          </p:cNvPr>
          <p:cNvSpPr txBox="1"/>
          <p:nvPr/>
        </p:nvSpPr>
        <p:spPr>
          <a:xfrm>
            <a:off x="874712" y="3752843"/>
            <a:ext cx="10477499" cy="539757"/>
          </a:xfrm>
          <a:prstGeom prst="rect">
            <a:avLst/>
          </a:prstGeom>
          <a:noFill/>
        </p:spPr>
        <p:txBody>
          <a:bodyPr wrap="none" rtlCol="0">
            <a:noAutofit/>
          </a:bodyPr>
          <a:lstStyle/>
          <a:p>
            <a:pPr algn="ctr">
              <a:lnSpc>
                <a:spcPct val="110000"/>
              </a:lnSpc>
              <a:spcAft>
                <a:spcPts val="1200"/>
              </a:spcAft>
            </a:pPr>
            <a:r>
              <a:rPr lang="en-MY" sz="2800" b="1" dirty="0" err="1">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globalsales@protasoftware.com</a:t>
            </a:r>
            <a:endPar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5" name="TextBox 4">
            <a:extLst>
              <a:ext uri="{FF2B5EF4-FFF2-40B4-BE49-F238E27FC236}">
                <a16:creationId xmlns:a16="http://schemas.microsoft.com/office/drawing/2014/main" id="{D447D477-7774-2534-49FB-8001063DEC53}"/>
              </a:ext>
            </a:extLst>
          </p:cNvPr>
          <p:cNvSpPr txBox="1"/>
          <p:nvPr/>
        </p:nvSpPr>
        <p:spPr>
          <a:xfrm>
            <a:off x="874713" y="1758943"/>
            <a:ext cx="10477500" cy="1111258"/>
          </a:xfrm>
          <a:prstGeom prst="rect">
            <a:avLst/>
          </a:prstGeom>
          <a:noFill/>
        </p:spPr>
        <p:txBody>
          <a:bodyPr wrap="none" rtlCol="0">
            <a:noAutofit/>
          </a:bodyPr>
          <a:lstStyle/>
          <a:p>
            <a:pPr algn="ctr">
              <a:lnSpc>
                <a:spcPct val="110000"/>
              </a:lnSpc>
              <a:spcAft>
                <a:spcPts val="1200"/>
              </a:spcAft>
            </a:pPr>
            <a:r>
              <a:rPr lang="en-MY" sz="2800" b="1" dirty="0">
                <a:ln cmpd="sng">
                  <a:noFill/>
                </a:ln>
                <a:solidFill>
                  <a:srgbClr val="E11B22"/>
                </a:solidFill>
                <a:latin typeface="Open Sans SemiBold" panose="020B0606030504020204" pitchFamily="34" charset="0"/>
                <a:ea typeface="Open Sans SemiBold" panose="020B0606030504020204" pitchFamily="34" charset="0"/>
                <a:cs typeface="Open Sans SemiBold" panose="020B0606030504020204" pitchFamily="34" charset="0"/>
              </a:rPr>
              <a:t>Social Media @ Prota Software</a:t>
            </a:r>
          </a:p>
          <a:p>
            <a:pPr algn="ctr">
              <a:lnSpc>
                <a:spcPct val="110000"/>
              </a:lnSpc>
              <a:spcAft>
                <a:spcPts val="1200"/>
              </a:spcAft>
            </a:pPr>
            <a:r>
              <a:rPr lang="en-MY" sz="2000" b="1" dirty="0">
                <a:ln cmpd="sng">
                  <a:noFill/>
                </a:ln>
                <a:solidFill>
                  <a:schemeClr val="tx1">
                    <a:lumMod val="75000"/>
                    <a:lumOff val="25000"/>
                  </a:schemeClr>
                </a:solidFill>
                <a:latin typeface="Open Sans SemiBold" panose="020B0606030504020204" pitchFamily="34" charset="0"/>
                <a:ea typeface="Open Sans SemiBold" panose="020B0606030504020204" pitchFamily="34" charset="0"/>
                <a:cs typeface="Open Sans SemiBold" panose="020B0606030504020204" pitchFamily="34" charset="0"/>
              </a:rPr>
              <a:t>Linked In / YouTube / Facebook / Instagram / X </a:t>
            </a:r>
            <a:r>
              <a:rPr lang="en-MY" sz="2000" b="1" dirty="0">
                <a:ln cmpd="sng">
                  <a:noFill/>
                </a:ln>
                <a:solidFill>
                  <a:schemeClr val="tx1">
                    <a:lumMod val="50000"/>
                    <a:lumOff val="50000"/>
                  </a:schemeClr>
                </a:solidFill>
                <a:latin typeface="Open Sans SemiBold" panose="020B0606030504020204" pitchFamily="34" charset="0"/>
                <a:ea typeface="Open Sans SemiBold" panose="020B0606030504020204" pitchFamily="34" charset="0"/>
                <a:cs typeface="Open Sans SemiBold" panose="020B0606030504020204" pitchFamily="34" charset="0"/>
              </a:rPr>
              <a:t>(Twitter)</a:t>
            </a:r>
            <a:endParaRPr lang="en-MY" sz="2400" b="1" dirty="0">
              <a:ln cmpd="sng">
                <a:noFill/>
              </a:ln>
              <a:solidFill>
                <a:srgbClr val="AC4E5E"/>
              </a:solidFill>
              <a:latin typeface="Open Sans SemiBold" panose="020B0606030504020204" pitchFamily="34" charset="0"/>
              <a:ea typeface="Open Sans SemiBold" panose="020B0606030504020204" pitchFamily="34" charset="0"/>
              <a:cs typeface="Open Sans SemiBold" panose="020B0606030504020204" pitchFamily="34" charset="0"/>
            </a:endParaRPr>
          </a:p>
          <a:p>
            <a:pPr algn="ctr">
              <a:lnSpc>
                <a:spcPct val="110000"/>
              </a:lnSpc>
              <a:spcAft>
                <a:spcPts val="1200"/>
              </a:spcAft>
            </a:pPr>
            <a:endParaRPr lang="en-MY" sz="2400" b="1" dirty="0">
              <a:ln cmpd="sng">
                <a:noFill/>
              </a:ln>
              <a:solidFill>
                <a:srgbClr val="AC4E5E"/>
              </a:solidFill>
              <a:latin typeface="Open Sans SemiBold" panose="020B0606030504020204" pitchFamily="34" charset="0"/>
              <a:ea typeface="Open Sans SemiBold" panose="020B0606030504020204" pitchFamily="34" charset="0"/>
              <a:cs typeface="Open Sans SemiBold" panose="020B0606030504020204" pitchFamily="34" charset="0"/>
            </a:endParaRPr>
          </a:p>
        </p:txBody>
      </p:sp>
      <p:sp>
        <p:nvSpPr>
          <p:cNvPr id="2" name="Title 1">
            <a:extLst>
              <a:ext uri="{FF2B5EF4-FFF2-40B4-BE49-F238E27FC236}">
                <a16:creationId xmlns:a16="http://schemas.microsoft.com/office/drawing/2014/main" id="{AD9CC0A8-F726-5C87-EBEC-CA6A3F62667E}"/>
              </a:ext>
            </a:extLst>
          </p:cNvPr>
          <p:cNvSpPr txBox="1">
            <a:spLocks/>
          </p:cNvSpPr>
          <p:nvPr/>
        </p:nvSpPr>
        <p:spPr>
          <a:xfrm>
            <a:off x="802905" y="593731"/>
            <a:ext cx="5293095" cy="412110"/>
          </a:xfrm>
          <a:prstGeom prst="rect">
            <a:avLst/>
          </a:prstGeom>
        </p:spPr>
        <p:txBody>
          <a:bodyPr vert="horz" lIns="64273" tIns="32136" rIns="64273" bIns="32136" rtlCol="0" anchor="b">
            <a:norm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l" defTabSz="914217" rtl="0" eaLnBrk="1" fontAlgn="auto" latinLnBrk="0" hangingPunct="1">
              <a:lnSpc>
                <a:spcPct val="100000"/>
              </a:lnSpc>
              <a:spcBef>
                <a:spcPct val="0"/>
              </a:spcBef>
              <a:spcAft>
                <a:spcPts val="422"/>
              </a:spcAft>
              <a:buClrTx/>
              <a:buSzTx/>
              <a:buFontTx/>
              <a:buNone/>
              <a:tabLst/>
              <a:defRPr/>
            </a:pPr>
            <a:r>
              <a:rPr kumimoji="0" lang="en-GB" sz="2000" b="1" u="none" strike="noStrike" kern="1200" cap="none" spc="0" normalizeH="0" baseline="0" noProof="0" dirty="0">
                <a:ln>
                  <a:noFill/>
                </a:ln>
                <a:solidFill>
                  <a:schemeClr val="tx1">
                    <a:lumMod val="75000"/>
                    <a:lumOff val="25000"/>
                  </a:schemeClr>
                </a:solidFill>
                <a:effectLst/>
                <a:uLnTx/>
                <a:uFillTx/>
                <a:latin typeface="Open Sans SemiBold" panose="020B0606030504020204" pitchFamily="34" charset="0"/>
                <a:ea typeface="Open Sans SemiBold" panose="020B0606030504020204" pitchFamily="34" charset="0"/>
                <a:cs typeface="Open Sans SemiBold" panose="020B0606030504020204" pitchFamily="34" charset="0"/>
              </a:rPr>
              <a:t>Connect and Contact Us</a:t>
            </a:r>
          </a:p>
        </p:txBody>
      </p:sp>
      <p:sp>
        <p:nvSpPr>
          <p:cNvPr id="3" name="Title 1">
            <a:extLst>
              <a:ext uri="{FF2B5EF4-FFF2-40B4-BE49-F238E27FC236}">
                <a16:creationId xmlns:a16="http://schemas.microsoft.com/office/drawing/2014/main" id="{FA29E1EC-03EF-B653-EB8D-BBCA63540C11}"/>
              </a:ext>
            </a:extLst>
          </p:cNvPr>
          <p:cNvSpPr txBox="1">
            <a:spLocks/>
          </p:cNvSpPr>
          <p:nvPr/>
        </p:nvSpPr>
        <p:spPr>
          <a:xfrm>
            <a:off x="5017902" y="1094792"/>
            <a:ext cx="2156196" cy="526991"/>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Social Media</a:t>
            </a:r>
          </a:p>
        </p:txBody>
      </p:sp>
      <p:sp>
        <p:nvSpPr>
          <p:cNvPr id="6" name="Title 1">
            <a:extLst>
              <a:ext uri="{FF2B5EF4-FFF2-40B4-BE49-F238E27FC236}">
                <a16:creationId xmlns:a16="http://schemas.microsoft.com/office/drawing/2014/main" id="{C9924476-B281-E56E-3918-BF7FFEFAC79E}"/>
              </a:ext>
            </a:extLst>
          </p:cNvPr>
          <p:cNvSpPr txBox="1">
            <a:spLocks/>
          </p:cNvSpPr>
          <p:nvPr/>
        </p:nvSpPr>
        <p:spPr>
          <a:xfrm>
            <a:off x="5017902" y="3137045"/>
            <a:ext cx="2156195" cy="526991"/>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Sales</a:t>
            </a:r>
          </a:p>
        </p:txBody>
      </p:sp>
      <p:sp>
        <p:nvSpPr>
          <p:cNvPr id="7" name="Title 1">
            <a:extLst>
              <a:ext uri="{FF2B5EF4-FFF2-40B4-BE49-F238E27FC236}">
                <a16:creationId xmlns:a16="http://schemas.microsoft.com/office/drawing/2014/main" id="{A0A7C612-F2D8-97BB-5C2A-498B8B030500}"/>
              </a:ext>
            </a:extLst>
          </p:cNvPr>
          <p:cNvSpPr txBox="1">
            <a:spLocks/>
          </p:cNvSpPr>
          <p:nvPr/>
        </p:nvSpPr>
        <p:spPr>
          <a:xfrm>
            <a:off x="5017901" y="4870258"/>
            <a:ext cx="2156195" cy="539757"/>
          </a:xfrm>
          <a:prstGeom prst="rect">
            <a:avLst/>
          </a:prstGeom>
        </p:spPr>
        <p:txBody>
          <a:bodyPr vert="horz" lIns="64273" tIns="32136" rIns="64273" bIns="32136" rtlCol="0" anchor="b">
            <a:noAutofit/>
          </a:bodyPr>
          <a:lstStyle>
            <a:lvl1pPr algn="l" defTabSz="685800" rtl="0" eaLnBrk="1" latinLnBrk="0" hangingPunct="1">
              <a:lnSpc>
                <a:spcPct val="90000"/>
              </a:lnSpc>
              <a:spcBef>
                <a:spcPct val="0"/>
              </a:spcBef>
              <a:buNone/>
              <a:defRPr sz="3300" kern="1200">
                <a:solidFill>
                  <a:srgbClr val="A13341"/>
                </a:solidFill>
                <a:latin typeface="+mj-lt"/>
                <a:ea typeface="+mj-ea"/>
                <a:cs typeface="+mj-cs"/>
              </a:defRPr>
            </a:lvl1pPr>
          </a:lstStyle>
          <a:p>
            <a:pPr marL="0" marR="0" lvl="0" indent="0" algn="ctr" defTabSz="914217" rtl="0" eaLnBrk="1" fontAlgn="auto" latinLnBrk="0" hangingPunct="1">
              <a:lnSpc>
                <a:spcPct val="100000"/>
              </a:lnSpc>
              <a:spcBef>
                <a:spcPct val="0"/>
              </a:spcBef>
              <a:spcAft>
                <a:spcPts val="422"/>
              </a:spcAft>
              <a:buClrTx/>
              <a:buSzTx/>
              <a:buFontTx/>
              <a:buNone/>
              <a:tabLst/>
              <a:defRPr/>
            </a:pPr>
            <a:r>
              <a:rPr kumimoji="0" lang="en-GB" sz="2800" u="none" strike="noStrike" kern="1200" cap="none" spc="0" normalizeH="0" baseline="0" noProof="0" dirty="0">
                <a:ln>
                  <a:noFill/>
                </a:ln>
                <a:solidFill>
                  <a:schemeClr val="tx1">
                    <a:lumMod val="75000"/>
                    <a:lumOff val="25000"/>
                    <a:alpha val="40225"/>
                  </a:schemeClr>
                </a:solidFill>
                <a:effectLst/>
                <a:uLnTx/>
                <a:uFillTx/>
                <a:latin typeface="Open Sans Light" pitchFamily="2" charset="0"/>
                <a:ea typeface="Open Sans Light" pitchFamily="2" charset="0"/>
                <a:cs typeface="Open Sans Light" pitchFamily="2" charset="0"/>
              </a:rPr>
              <a:t>Website</a:t>
            </a:r>
          </a:p>
        </p:txBody>
      </p:sp>
    </p:spTree>
    <p:extLst>
      <p:ext uri="{BB962C8B-B14F-4D97-AF65-F5344CB8AC3E}">
        <p14:creationId xmlns:p14="http://schemas.microsoft.com/office/powerpoint/2010/main" val="3970332897"/>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CE1652F-7726-8C48-235F-2E8688880634}"/>
              </a:ext>
            </a:extLst>
          </p:cNvPr>
          <p:cNvSpPr txBox="1">
            <a:spLocks/>
          </p:cNvSpPr>
          <p:nvPr/>
        </p:nvSpPr>
        <p:spPr>
          <a:xfrm>
            <a:off x="1753393" y="1028700"/>
            <a:ext cx="8685213"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5400" b="1" dirty="0">
                <a:solidFill>
                  <a:srgbClr val="E11B22">
                    <a:alpha val="9989"/>
                  </a:srgb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6" name="Title 1">
            <a:extLst>
              <a:ext uri="{FF2B5EF4-FFF2-40B4-BE49-F238E27FC236}">
                <a16:creationId xmlns:a16="http://schemas.microsoft.com/office/drawing/2014/main" id="{4E3ED137-A33C-6573-7CEB-B113710D0DC8}"/>
              </a:ext>
            </a:extLst>
          </p:cNvPr>
          <p:cNvSpPr txBox="1">
            <a:spLocks/>
          </p:cNvSpPr>
          <p:nvPr/>
        </p:nvSpPr>
        <p:spPr>
          <a:xfrm>
            <a:off x="4152107" y="138438"/>
            <a:ext cx="7620000"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6000" dirty="0">
                <a:solidFill>
                  <a:srgbClr val="0071A2">
                    <a:alpha val="19886"/>
                  </a:srgbClr>
                </a:solidFill>
                <a:latin typeface="Open Sans" panose="020B0606030504020204" pitchFamily="34" charset="0"/>
                <a:ea typeface="Open Sans" panose="020B0606030504020204" pitchFamily="34" charset="0"/>
                <a:cs typeface="Open Sans" panose="020B0606030504020204" pitchFamily="34" charset="0"/>
              </a:rPr>
              <a:t>Let’s See In </a:t>
            </a:r>
            <a:r>
              <a:rPr lang="en-GB" sz="6000" dirty="0">
                <a:solidFill>
                  <a:srgbClr val="0071A2">
                    <a:alpha val="19608"/>
                  </a:srgbClr>
                </a:solidFill>
                <a:latin typeface="Open Sans" panose="020B0606030504020204" pitchFamily="34" charset="0"/>
                <a:ea typeface="Open Sans" panose="020B0606030504020204" pitchFamily="34" charset="0"/>
                <a:cs typeface="Open Sans" panose="020B0606030504020204" pitchFamily="34" charset="0"/>
              </a:rPr>
              <a:t>Action</a:t>
            </a:r>
          </a:p>
        </p:txBody>
      </p:sp>
      <p:sp>
        <p:nvSpPr>
          <p:cNvPr id="3" name="Title 1">
            <a:extLst>
              <a:ext uri="{FF2B5EF4-FFF2-40B4-BE49-F238E27FC236}">
                <a16:creationId xmlns:a16="http://schemas.microsoft.com/office/drawing/2014/main" id="{5C386C28-61B6-991A-519C-3FF4B75EDD64}"/>
              </a:ext>
            </a:extLst>
          </p:cNvPr>
          <p:cNvSpPr txBox="1">
            <a:spLocks/>
          </p:cNvSpPr>
          <p:nvPr/>
        </p:nvSpPr>
        <p:spPr>
          <a:xfrm>
            <a:off x="2806700" y="793750"/>
            <a:ext cx="8685213"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r"/>
            <a:r>
              <a:rPr lang="en-GB" sz="6000" b="1" dirty="0">
                <a:solidFill>
                  <a:srgbClr val="0DB14B">
                    <a:alpha val="16078"/>
                  </a:srgb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2" name="Title 1">
            <a:extLst>
              <a:ext uri="{FF2B5EF4-FFF2-40B4-BE49-F238E27FC236}">
                <a16:creationId xmlns:a16="http://schemas.microsoft.com/office/drawing/2014/main" id="{5A0CD264-A674-537F-7161-BDE982AF0D8E}"/>
              </a:ext>
            </a:extLst>
          </p:cNvPr>
          <p:cNvSpPr>
            <a:spLocks noGrp="1"/>
          </p:cNvSpPr>
          <p:nvPr>
            <p:ph type="title"/>
          </p:nvPr>
        </p:nvSpPr>
        <p:spPr>
          <a:xfrm>
            <a:off x="0" y="539750"/>
            <a:ext cx="12192000" cy="730250"/>
          </a:xfrm>
        </p:spPr>
        <p:txBody>
          <a:bodyPr>
            <a:noAutofit/>
          </a:bodyPr>
          <a:lstStyle/>
          <a:p>
            <a:r>
              <a:rPr lang="en-GB" sz="4000" b="1" dirty="0">
                <a:solidFill>
                  <a:schemeClr val="tx1">
                    <a:lumMod val="75000"/>
                    <a:lumOff val="25000"/>
                    <a:alpha val="50004"/>
                  </a:schemeClr>
                </a:solidFill>
                <a:latin typeface="Open Sans Extrabold" panose="020B0606030504020204" pitchFamily="34" charset="0"/>
                <a:ea typeface="Open Sans Extrabold" panose="020B0606030504020204" pitchFamily="34" charset="0"/>
                <a:cs typeface="Open Sans Extrabold" panose="020B0606030504020204" pitchFamily="34" charset="0"/>
              </a:rPr>
              <a:t>Let’s See In Action</a:t>
            </a:r>
          </a:p>
        </p:txBody>
      </p:sp>
      <p:sp>
        <p:nvSpPr>
          <p:cNvPr id="4" name="Title 1">
            <a:extLst>
              <a:ext uri="{FF2B5EF4-FFF2-40B4-BE49-F238E27FC236}">
                <a16:creationId xmlns:a16="http://schemas.microsoft.com/office/drawing/2014/main" id="{E151E1A7-B159-D92A-83CE-15A3688FA43B}"/>
              </a:ext>
            </a:extLst>
          </p:cNvPr>
          <p:cNvSpPr txBox="1">
            <a:spLocks/>
          </p:cNvSpPr>
          <p:nvPr/>
        </p:nvSpPr>
        <p:spPr>
          <a:xfrm>
            <a:off x="735013" y="298450"/>
            <a:ext cx="7620000" cy="730250"/>
          </a:xfrm>
          <a:prstGeom prst="rect">
            <a:avLst/>
          </a:prstGeom>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pPr algn="l"/>
            <a:r>
              <a:rPr lang="en-GB" sz="6000" dirty="0">
                <a:solidFill>
                  <a:srgbClr val="F58220">
                    <a:alpha val="19608"/>
                  </a:srgbClr>
                </a:solidFill>
                <a:latin typeface="Open Sans" panose="020B0606030504020204" pitchFamily="34" charset="0"/>
                <a:ea typeface="Open Sans" panose="020B0606030504020204" pitchFamily="34" charset="0"/>
                <a:cs typeface="Open Sans" panose="020B0606030504020204" pitchFamily="34" charset="0"/>
              </a:rPr>
              <a:t>Let’s See In Action</a:t>
            </a:r>
          </a:p>
        </p:txBody>
      </p:sp>
      <p:pic>
        <p:nvPicPr>
          <p:cNvPr id="8" name="Picture 7">
            <a:extLst>
              <a:ext uri="{FF2B5EF4-FFF2-40B4-BE49-F238E27FC236}">
                <a16:creationId xmlns:a16="http://schemas.microsoft.com/office/drawing/2014/main" id="{0BA15F8C-3357-2D6D-0427-CB841430A334}"/>
              </a:ext>
            </a:extLst>
          </p:cNvPr>
          <p:cNvPicPr>
            <a:picLocks noChangeAspect="1"/>
          </p:cNvPicPr>
          <p:nvPr/>
        </p:nvPicPr>
        <p:blipFill>
          <a:blip r:embed="rId3"/>
          <a:stretch>
            <a:fillRect/>
          </a:stretch>
        </p:blipFill>
        <p:spPr>
          <a:xfrm>
            <a:off x="1974746" y="1918962"/>
            <a:ext cx="8242506" cy="4718713"/>
          </a:xfrm>
          <a:prstGeom prst="rect">
            <a:avLst/>
          </a:prstGeom>
        </p:spPr>
      </p:pic>
    </p:spTree>
    <p:extLst>
      <p:ext uri="{BB962C8B-B14F-4D97-AF65-F5344CB8AC3E}">
        <p14:creationId xmlns:p14="http://schemas.microsoft.com/office/powerpoint/2010/main" val="62275804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black and grey graphic of a diagram&#10;&#10;Description automatically generated with medium confidence">
            <a:extLst>
              <a:ext uri="{FF2B5EF4-FFF2-40B4-BE49-F238E27FC236}">
                <a16:creationId xmlns:a16="http://schemas.microsoft.com/office/drawing/2014/main" id="{6F22F039-1B17-5ACB-5101-575D5B0EC9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18709" y="2333458"/>
            <a:ext cx="1266825" cy="962025"/>
          </a:xfrm>
          <a:prstGeom prst="rect">
            <a:avLst/>
          </a:prstGeom>
        </p:spPr>
      </p:pic>
      <p:pic>
        <p:nvPicPr>
          <p:cNvPr id="4" name="Picture 3" descr="A graphic of a cube with arrows&#10;&#10;Description automatically generated">
            <a:extLst>
              <a:ext uri="{FF2B5EF4-FFF2-40B4-BE49-F238E27FC236}">
                <a16:creationId xmlns:a16="http://schemas.microsoft.com/office/drawing/2014/main" id="{81F9DAB6-3949-FB36-876E-816CC38A2E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1467" y="2128290"/>
            <a:ext cx="1123951" cy="1593851"/>
          </a:xfrm>
          <a:prstGeom prst="rect">
            <a:avLst/>
          </a:prstGeom>
        </p:spPr>
      </p:pic>
      <p:pic>
        <p:nvPicPr>
          <p:cNvPr id="8" name="Picture 7" descr="A white and grey triangle pattern&#10;&#10;Description automatically generated with medium confidence">
            <a:extLst>
              <a:ext uri="{FF2B5EF4-FFF2-40B4-BE49-F238E27FC236}">
                <a16:creationId xmlns:a16="http://schemas.microsoft.com/office/drawing/2014/main" id="{60033D04-7A89-5122-E086-85D14D7A48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50135" y="2322763"/>
            <a:ext cx="1571498" cy="1109980"/>
          </a:xfrm>
          <a:prstGeom prst="rect">
            <a:avLst/>
          </a:prstGeom>
        </p:spPr>
      </p:pic>
      <p:pic>
        <p:nvPicPr>
          <p:cNvPr id="11" name="Picture 10" descr="A graph paper with a pencil and a ruler&#10;&#10;Description automatically generated">
            <a:extLst>
              <a:ext uri="{FF2B5EF4-FFF2-40B4-BE49-F238E27FC236}">
                <a16:creationId xmlns:a16="http://schemas.microsoft.com/office/drawing/2014/main" id="{DA4E0D0B-DE2C-59D8-7730-C7030A9892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31324" y="2326621"/>
            <a:ext cx="1422400" cy="1016000"/>
          </a:xfrm>
          <a:prstGeom prst="rect">
            <a:avLst/>
          </a:prstGeom>
        </p:spPr>
      </p:pic>
      <p:pic>
        <p:nvPicPr>
          <p:cNvPr id="15" name="Picture 14" descr="A grey rectangular object with black background&#10;&#10;Description automatically generated">
            <a:extLst>
              <a:ext uri="{FF2B5EF4-FFF2-40B4-BE49-F238E27FC236}">
                <a16:creationId xmlns:a16="http://schemas.microsoft.com/office/drawing/2014/main" id="{0C7AF2D3-52C8-F708-72D8-D5414990664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25654" y="2392051"/>
            <a:ext cx="1483360" cy="914400"/>
          </a:xfrm>
          <a:prstGeom prst="rect">
            <a:avLst/>
          </a:prstGeom>
        </p:spPr>
      </p:pic>
      <p:sp>
        <p:nvSpPr>
          <p:cNvPr id="65" name="Right Triangle 64">
            <a:extLst>
              <a:ext uri="{FF2B5EF4-FFF2-40B4-BE49-F238E27FC236}">
                <a16:creationId xmlns:a16="http://schemas.microsoft.com/office/drawing/2014/main" id="{97C22D76-09A3-902A-841F-628257E13E3C}"/>
              </a:ext>
            </a:extLst>
          </p:cNvPr>
          <p:cNvSpPr/>
          <p:nvPr/>
        </p:nvSpPr>
        <p:spPr>
          <a:xfrm rot="18900000">
            <a:off x="6410545"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75" name="Right Triangle 74">
            <a:extLst>
              <a:ext uri="{FF2B5EF4-FFF2-40B4-BE49-F238E27FC236}">
                <a16:creationId xmlns:a16="http://schemas.microsoft.com/office/drawing/2014/main" id="{BF81A8D5-44C0-BC9A-5B1D-D05403471992}"/>
              </a:ext>
            </a:extLst>
          </p:cNvPr>
          <p:cNvSpPr/>
          <p:nvPr/>
        </p:nvSpPr>
        <p:spPr>
          <a:xfrm rot="18900000">
            <a:off x="1119829"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87" name="Right Triangle 86">
            <a:extLst>
              <a:ext uri="{FF2B5EF4-FFF2-40B4-BE49-F238E27FC236}">
                <a16:creationId xmlns:a16="http://schemas.microsoft.com/office/drawing/2014/main" id="{330A9145-D412-B2B2-67C1-5D497B6D693D}"/>
              </a:ext>
            </a:extLst>
          </p:cNvPr>
          <p:cNvSpPr/>
          <p:nvPr/>
        </p:nvSpPr>
        <p:spPr>
          <a:xfrm rot="18900000">
            <a:off x="817330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1" name="Right Triangle 90">
            <a:extLst>
              <a:ext uri="{FF2B5EF4-FFF2-40B4-BE49-F238E27FC236}">
                <a16:creationId xmlns:a16="http://schemas.microsoft.com/office/drawing/2014/main" id="{407A5A2D-E6B7-9FBF-21AB-AA762A2C3952}"/>
              </a:ext>
            </a:extLst>
          </p:cNvPr>
          <p:cNvSpPr/>
          <p:nvPr/>
        </p:nvSpPr>
        <p:spPr>
          <a:xfrm rot="18900000">
            <a:off x="993606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5" name="Right Triangle 94">
            <a:extLst>
              <a:ext uri="{FF2B5EF4-FFF2-40B4-BE49-F238E27FC236}">
                <a16:creationId xmlns:a16="http://schemas.microsoft.com/office/drawing/2014/main" id="{2773EEC3-8B7A-0777-9F9F-EF2879FE2D3E}"/>
              </a:ext>
            </a:extLst>
          </p:cNvPr>
          <p:cNvSpPr/>
          <p:nvPr/>
        </p:nvSpPr>
        <p:spPr>
          <a:xfrm rot="18900000">
            <a:off x="288502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99" name="Right Triangle 98">
            <a:extLst>
              <a:ext uri="{FF2B5EF4-FFF2-40B4-BE49-F238E27FC236}">
                <a16:creationId xmlns:a16="http://schemas.microsoft.com/office/drawing/2014/main" id="{A267C18C-0B0B-9B27-B9B7-BFB993AFABB2}"/>
              </a:ext>
            </a:extLst>
          </p:cNvPr>
          <p:cNvSpPr/>
          <p:nvPr/>
        </p:nvSpPr>
        <p:spPr>
          <a:xfrm rot="18900000">
            <a:off x="4647786" y="331844"/>
            <a:ext cx="1138436" cy="1152590"/>
          </a:xfrm>
          <a:prstGeom prst="rtTriangle">
            <a:avLst/>
          </a:prstGeom>
          <a:solidFill>
            <a:schemeClr val="bg1">
              <a:lumMod val="5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6" name="Picture 15" descr="A black and white image of a bench&#10;&#10;Description automatically generated">
            <a:extLst>
              <a:ext uri="{FF2B5EF4-FFF2-40B4-BE49-F238E27FC236}">
                <a16:creationId xmlns:a16="http://schemas.microsoft.com/office/drawing/2014/main" id="{C3CC8937-2A1E-0791-2869-E7F22A73DB1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788240" y="2402349"/>
            <a:ext cx="1262380" cy="906780"/>
          </a:xfrm>
          <a:prstGeom prst="rect">
            <a:avLst/>
          </a:prstGeom>
        </p:spPr>
      </p:pic>
      <p:sp>
        <p:nvSpPr>
          <p:cNvPr id="9" name="Rectangle 8">
            <a:extLst>
              <a:ext uri="{FF2B5EF4-FFF2-40B4-BE49-F238E27FC236}">
                <a16:creationId xmlns:a16="http://schemas.microsoft.com/office/drawing/2014/main" id="{C129AFD0-D569-6FC7-3BDA-CCA39FC383A1}"/>
              </a:ext>
            </a:extLst>
          </p:cNvPr>
          <p:cNvSpPr/>
          <p:nvPr/>
        </p:nvSpPr>
        <p:spPr>
          <a:xfrm>
            <a:off x="6169763" y="3975065"/>
            <a:ext cx="1620000" cy="1974885"/>
          </a:xfrm>
          <a:prstGeom prst="rect">
            <a:avLst/>
          </a:prstGeom>
          <a:solidFill>
            <a:srgbClr val="0DB14B">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0" name="Rectangle 9">
            <a:extLst>
              <a:ext uri="{FF2B5EF4-FFF2-40B4-BE49-F238E27FC236}">
                <a16:creationId xmlns:a16="http://schemas.microsoft.com/office/drawing/2014/main" id="{31B11407-05B0-9BE7-30F9-7E5A0BD41EE5}"/>
              </a:ext>
            </a:extLst>
          </p:cNvPr>
          <p:cNvSpPr/>
          <p:nvPr/>
        </p:nvSpPr>
        <p:spPr>
          <a:xfrm>
            <a:off x="879047"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2" name="Rectangle 11">
            <a:extLst>
              <a:ext uri="{FF2B5EF4-FFF2-40B4-BE49-F238E27FC236}">
                <a16:creationId xmlns:a16="http://schemas.microsoft.com/office/drawing/2014/main" id="{ED289C83-A86A-99E3-5912-DD5A2B34B581}"/>
              </a:ext>
            </a:extLst>
          </p:cNvPr>
          <p:cNvSpPr/>
          <p:nvPr/>
        </p:nvSpPr>
        <p:spPr>
          <a:xfrm>
            <a:off x="7932524" y="3975065"/>
            <a:ext cx="1620000" cy="1974885"/>
          </a:xfrm>
          <a:prstGeom prst="rect">
            <a:avLst/>
          </a:prstGeom>
          <a:solidFill>
            <a:srgbClr val="F58220">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4" name="Rectangle 13">
            <a:extLst>
              <a:ext uri="{FF2B5EF4-FFF2-40B4-BE49-F238E27FC236}">
                <a16:creationId xmlns:a16="http://schemas.microsoft.com/office/drawing/2014/main" id="{E92D6050-4F60-BD62-4774-E3F840ED3DC0}"/>
              </a:ext>
            </a:extLst>
          </p:cNvPr>
          <p:cNvSpPr/>
          <p:nvPr/>
        </p:nvSpPr>
        <p:spPr>
          <a:xfrm>
            <a:off x="9732213" y="3975065"/>
            <a:ext cx="1620000" cy="1980000"/>
          </a:xfrm>
          <a:prstGeom prst="rect">
            <a:avLst/>
          </a:prstGeom>
          <a:solidFill>
            <a:srgbClr val="0071A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solidFill>
                <a:schemeClr val="accent6">
                  <a:lumMod val="40000"/>
                  <a:lumOff val="60000"/>
                </a:schemeClr>
              </a:solidFill>
            </a:endParaRPr>
          </a:p>
        </p:txBody>
      </p:sp>
      <p:sp>
        <p:nvSpPr>
          <p:cNvPr id="17" name="Rectangle 16">
            <a:extLst>
              <a:ext uri="{FF2B5EF4-FFF2-40B4-BE49-F238E27FC236}">
                <a16:creationId xmlns:a16="http://schemas.microsoft.com/office/drawing/2014/main" id="{4081A3DD-4ED5-9684-921E-88B50D82076D}"/>
              </a:ext>
            </a:extLst>
          </p:cNvPr>
          <p:cNvSpPr/>
          <p:nvPr/>
        </p:nvSpPr>
        <p:spPr>
          <a:xfrm>
            <a:off x="2644244"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8" name="Rectangle 17">
            <a:extLst>
              <a:ext uri="{FF2B5EF4-FFF2-40B4-BE49-F238E27FC236}">
                <a16:creationId xmlns:a16="http://schemas.microsoft.com/office/drawing/2014/main" id="{07FA433E-533D-E039-25D9-A0CE004709C6}"/>
              </a:ext>
            </a:extLst>
          </p:cNvPr>
          <p:cNvSpPr/>
          <p:nvPr/>
        </p:nvSpPr>
        <p:spPr>
          <a:xfrm>
            <a:off x="4407004" y="3975065"/>
            <a:ext cx="1620000" cy="1974885"/>
          </a:xfrm>
          <a:prstGeom prst="rect">
            <a:avLst/>
          </a:prstGeom>
          <a:solidFill>
            <a:srgbClr val="E11B22">
              <a:alpha val="2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solidFill>
                <a:schemeClr val="accent6">
                  <a:lumMod val="40000"/>
                  <a:lumOff val="60000"/>
                </a:schemeClr>
              </a:solidFill>
            </a:endParaRPr>
          </a:p>
        </p:txBody>
      </p:sp>
      <p:sp>
        <p:nvSpPr>
          <p:cNvPr id="19" name="TextBox 18">
            <a:extLst>
              <a:ext uri="{FF2B5EF4-FFF2-40B4-BE49-F238E27FC236}">
                <a16:creationId xmlns:a16="http://schemas.microsoft.com/office/drawing/2014/main" id="{2AD731F8-D0E4-1008-B229-54419AD988FA}"/>
              </a:ext>
            </a:extLst>
          </p:cNvPr>
          <p:cNvSpPr txBox="1"/>
          <p:nvPr/>
        </p:nvSpPr>
        <p:spPr>
          <a:xfrm rot="16200000">
            <a:off x="-334159" y="4396110"/>
            <a:ext cx="2719101" cy="523220"/>
          </a:xfrm>
          <a:prstGeom prst="rect">
            <a:avLst/>
          </a:prstGeom>
          <a:noFill/>
        </p:spPr>
        <p:txBody>
          <a:bodyPr wrap="square">
            <a:spAutoFit/>
          </a:bodyPr>
          <a:lstStyle/>
          <a:p>
            <a:pPr algn="r"/>
            <a:r>
              <a:rPr lang="en-GB"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M</a:t>
            </a:r>
            <a:r>
              <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ODELING</a:t>
            </a:r>
            <a:endParaRPr lang="en-GB" sz="2800" b="1" dirty="0">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0" name="TextBox 19">
            <a:extLst>
              <a:ext uri="{FF2B5EF4-FFF2-40B4-BE49-F238E27FC236}">
                <a16:creationId xmlns:a16="http://schemas.microsoft.com/office/drawing/2014/main" id="{134F8BB9-DF16-95B1-13AA-FC0DE5C65E55}"/>
              </a:ext>
            </a:extLst>
          </p:cNvPr>
          <p:cNvSpPr txBox="1"/>
          <p:nvPr/>
        </p:nvSpPr>
        <p:spPr>
          <a:xfrm rot="16200000">
            <a:off x="3191361" y="4396110"/>
            <a:ext cx="2719101" cy="523220"/>
          </a:xfrm>
          <a:prstGeom prst="rect">
            <a:avLst/>
          </a:prstGeom>
          <a:noFill/>
        </p:spPr>
        <p:txBody>
          <a:bodyPr wrap="square" lIns="91440" tIns="45720" rIns="91440" bIns="45720" anchor="t">
            <a:spAutoFit/>
          </a:bodyPr>
          <a:lstStyle/>
          <a:p>
            <a:pPr algn="r"/>
            <a:r>
              <a:rPr lang="tr-TR" sz="2800" b="1" dirty="0">
                <a:ln cmpd="sng">
                  <a:noFill/>
                </a:ln>
                <a:solidFill>
                  <a:srgbClr val="E11B22"/>
                </a:solidFill>
                <a:latin typeface="Open Sans Extrabold"/>
                <a:ea typeface="Open Sans Extrabold"/>
                <a:cs typeface="Open Sans Extrabold"/>
              </a:rPr>
              <a:t>DESIGN</a:t>
            </a:r>
            <a:endPar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1" name="TextBox 20">
            <a:extLst>
              <a:ext uri="{FF2B5EF4-FFF2-40B4-BE49-F238E27FC236}">
                <a16:creationId xmlns:a16="http://schemas.microsoft.com/office/drawing/2014/main" id="{F1E7D06E-7DEA-3934-A228-BC47606AABE5}"/>
              </a:ext>
            </a:extLst>
          </p:cNvPr>
          <p:cNvSpPr txBox="1"/>
          <p:nvPr/>
        </p:nvSpPr>
        <p:spPr>
          <a:xfrm rot="16200000">
            <a:off x="4824725" y="4530586"/>
            <a:ext cx="2988053" cy="523221"/>
          </a:xfrm>
          <a:prstGeom prst="rect">
            <a:avLst/>
          </a:prstGeom>
          <a:noFill/>
        </p:spPr>
        <p:txBody>
          <a:bodyPr wrap="square">
            <a:spAutoFit/>
          </a:bodyPr>
          <a:lstStyle/>
          <a:p>
            <a:pPr algn="r"/>
            <a:r>
              <a:rPr lang="tr-TR" sz="2800" b="1" dirty="0">
                <a:ln cmpd="sng">
                  <a:noFill/>
                </a:ln>
                <a:solidFill>
                  <a:srgbClr val="0DB14B"/>
                </a:solidFill>
                <a:latin typeface="Open Sans Extrabold" panose="020B0606030504020204" pitchFamily="34" charset="0"/>
                <a:ea typeface="Open Sans Extrabold" panose="020B0606030504020204" pitchFamily="34" charset="0"/>
                <a:cs typeface="Open Sans Extrabold" panose="020B0606030504020204" pitchFamily="34" charset="0"/>
              </a:rPr>
              <a:t>FABRICATION</a:t>
            </a:r>
            <a:endParaRPr lang="en-GB" sz="2800" b="1" dirty="0">
              <a:solidFill>
                <a:srgbClr val="0DB14B"/>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2" name="TextBox 21">
            <a:extLst>
              <a:ext uri="{FF2B5EF4-FFF2-40B4-BE49-F238E27FC236}">
                <a16:creationId xmlns:a16="http://schemas.microsoft.com/office/drawing/2014/main" id="{6C26F1B2-0758-A4D2-0C19-8EDF9A35122A}"/>
              </a:ext>
            </a:extLst>
          </p:cNvPr>
          <p:cNvSpPr txBox="1"/>
          <p:nvPr/>
        </p:nvSpPr>
        <p:spPr>
          <a:xfrm rot="16200000">
            <a:off x="6592565" y="4530586"/>
            <a:ext cx="2988053" cy="523220"/>
          </a:xfrm>
          <a:prstGeom prst="rect">
            <a:avLst/>
          </a:prstGeom>
          <a:noFill/>
        </p:spPr>
        <p:txBody>
          <a:bodyPr wrap="square">
            <a:spAutoFit/>
          </a:bodyPr>
          <a:lstStyle/>
          <a:p>
            <a:pPr algn="r"/>
            <a:r>
              <a:rPr lang="tr-TR" sz="2800" b="1" dirty="0">
                <a:ln cmpd="sng">
                  <a:noFill/>
                </a:ln>
                <a:solidFill>
                  <a:srgbClr val="F58220"/>
                </a:solidFill>
                <a:latin typeface="Open Sans Extrabold" panose="020B0606030504020204" pitchFamily="34" charset="0"/>
                <a:ea typeface="Open Sans Extrabold" panose="020B0606030504020204" pitchFamily="34" charset="0"/>
                <a:cs typeface="Open Sans Extrabold" panose="020B0606030504020204" pitchFamily="34" charset="0"/>
              </a:rPr>
              <a:t>DETAILING</a:t>
            </a:r>
            <a:endParaRPr lang="en-GB" sz="2800" b="1" dirty="0">
              <a:solidFill>
                <a:srgbClr val="F58220"/>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3" name="TextBox 22">
            <a:extLst>
              <a:ext uri="{FF2B5EF4-FFF2-40B4-BE49-F238E27FC236}">
                <a16:creationId xmlns:a16="http://schemas.microsoft.com/office/drawing/2014/main" id="{7C70C21E-255E-BBEB-74A5-1E9348340E53}"/>
              </a:ext>
            </a:extLst>
          </p:cNvPr>
          <p:cNvSpPr txBox="1"/>
          <p:nvPr/>
        </p:nvSpPr>
        <p:spPr>
          <a:xfrm rot="16200000">
            <a:off x="8380725" y="4530586"/>
            <a:ext cx="2988053" cy="523220"/>
          </a:xfrm>
          <a:prstGeom prst="rect">
            <a:avLst/>
          </a:prstGeom>
          <a:noFill/>
        </p:spPr>
        <p:txBody>
          <a:bodyPr wrap="square">
            <a:spAutoFit/>
          </a:bodyPr>
          <a:lstStyle/>
          <a:p>
            <a:pPr algn="r"/>
            <a:r>
              <a:rPr lang="tr-TR" sz="2800" b="1" dirty="0">
                <a:ln cmpd="sng">
                  <a:noFill/>
                </a:ln>
                <a:solidFill>
                  <a:srgbClr val="0071A2"/>
                </a:solidFill>
                <a:latin typeface="Open Sans Extrabold" panose="020B0606030504020204" pitchFamily="34" charset="0"/>
                <a:ea typeface="Open Sans Extrabold" panose="020B0606030504020204" pitchFamily="34" charset="0"/>
                <a:cs typeface="Open Sans Extrabold" panose="020B0606030504020204" pitchFamily="34" charset="0"/>
              </a:rPr>
              <a:t>BIM</a:t>
            </a:r>
            <a:endParaRPr lang="en-GB" sz="2800" b="1" dirty="0">
              <a:solidFill>
                <a:srgbClr val="0071A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4" name="TextBox 23">
            <a:extLst>
              <a:ext uri="{FF2B5EF4-FFF2-40B4-BE49-F238E27FC236}">
                <a16:creationId xmlns:a16="http://schemas.microsoft.com/office/drawing/2014/main" id="{348C81F0-0187-16A1-18F8-AE9DE865FC0E}"/>
              </a:ext>
            </a:extLst>
          </p:cNvPr>
          <p:cNvSpPr txBox="1"/>
          <p:nvPr/>
        </p:nvSpPr>
        <p:spPr>
          <a:xfrm rot="16200000">
            <a:off x="1764360" y="4223799"/>
            <a:ext cx="2719101" cy="954107"/>
          </a:xfrm>
          <a:prstGeom prst="rect">
            <a:avLst/>
          </a:prstGeom>
          <a:noFill/>
        </p:spPr>
        <p:txBody>
          <a:bodyPr wrap="square" lIns="91440" tIns="45720" rIns="91440" bIns="45720" anchor="t">
            <a:spAutoFit/>
          </a:bodyPr>
          <a:lstStyle/>
          <a:p>
            <a:pPr algn="r"/>
            <a:r>
              <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rPr>
              <a:t>ANALYSIS</a:t>
            </a:r>
          </a:p>
          <a:p>
            <a:pPr algn="r"/>
            <a:endParaRPr lang="tr-TR" sz="2800" b="1" dirty="0">
              <a:ln cmpd="sng">
                <a:noFill/>
              </a:ln>
              <a:solidFill>
                <a:srgbClr val="E11B22"/>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249133257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ounded Rectangle 23">
            <a:extLst>
              <a:ext uri="{FF2B5EF4-FFF2-40B4-BE49-F238E27FC236}">
                <a16:creationId xmlns:a16="http://schemas.microsoft.com/office/drawing/2014/main" id="{3E67BAD1-D76D-C08F-1E76-BCD145BCD1DE}"/>
              </a:ext>
            </a:extLst>
          </p:cNvPr>
          <p:cNvSpPr/>
          <p:nvPr/>
        </p:nvSpPr>
        <p:spPr>
          <a:xfrm>
            <a:off x="1111197" y="436880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3" name="Rounded Rectangle 22">
            <a:extLst>
              <a:ext uri="{FF2B5EF4-FFF2-40B4-BE49-F238E27FC236}">
                <a16:creationId xmlns:a16="http://schemas.microsoft.com/office/drawing/2014/main" id="{B1BFCEAD-FB02-91E8-A434-E5CB053BEA18}"/>
              </a:ext>
            </a:extLst>
          </p:cNvPr>
          <p:cNvSpPr/>
          <p:nvPr/>
        </p:nvSpPr>
        <p:spPr>
          <a:xfrm>
            <a:off x="6362515" y="226568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20" name="Rounded Rectangle 19">
            <a:extLst>
              <a:ext uri="{FF2B5EF4-FFF2-40B4-BE49-F238E27FC236}">
                <a16:creationId xmlns:a16="http://schemas.microsoft.com/office/drawing/2014/main" id="{95E1F1BF-E926-A2EA-A8BF-A34F99AF7D97}"/>
              </a:ext>
            </a:extLst>
          </p:cNvPr>
          <p:cNvSpPr/>
          <p:nvPr/>
        </p:nvSpPr>
        <p:spPr>
          <a:xfrm>
            <a:off x="6362515" y="4368800"/>
            <a:ext cx="4723447" cy="1595120"/>
          </a:xfrm>
          <a:prstGeom prst="roundRect">
            <a:avLst/>
          </a:prstGeom>
          <a:solidFill>
            <a:schemeClr val="bg1">
              <a:alpha val="50195"/>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13" name="Rounded Rectangle 12">
            <a:extLst>
              <a:ext uri="{FF2B5EF4-FFF2-40B4-BE49-F238E27FC236}">
                <a16:creationId xmlns:a16="http://schemas.microsoft.com/office/drawing/2014/main" id="{91201754-6A6F-81AB-C0DF-F2DA854212A6}"/>
              </a:ext>
            </a:extLst>
          </p:cNvPr>
          <p:cNvSpPr/>
          <p:nvPr/>
        </p:nvSpPr>
        <p:spPr>
          <a:xfrm>
            <a:off x="1111197" y="2265680"/>
            <a:ext cx="4723447" cy="1595120"/>
          </a:xfrm>
          <a:prstGeom prst="roundRect">
            <a:avLst/>
          </a:prstGeom>
          <a:solidFill>
            <a:schemeClr val="bg1">
              <a:alpha val="50195"/>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4" name="Content Placeholder 3">
            <a:extLst>
              <a:ext uri="{FF2B5EF4-FFF2-40B4-BE49-F238E27FC236}">
                <a16:creationId xmlns:a16="http://schemas.microsoft.com/office/drawing/2014/main" id="{513F72B5-0642-4D8C-9D13-D3BCDF6A4E24}"/>
              </a:ext>
            </a:extLst>
          </p:cNvPr>
          <p:cNvSpPr txBox="1">
            <a:spLocks/>
          </p:cNvSpPr>
          <p:nvPr/>
        </p:nvSpPr>
        <p:spPr>
          <a:xfrm>
            <a:off x="6362516" y="5248006"/>
            <a:ext cx="4726940" cy="316433"/>
          </a:xfrm>
          <a:prstGeom prst="rect">
            <a:avLst/>
          </a:prstGeom>
        </p:spPr>
        <p:txBody>
          <a:bodyPr wrap="square">
            <a:spAutoFit/>
          </a:bodyPr>
          <a:lstStyle>
            <a:defPPr>
              <a:defRPr lang="en-US"/>
            </a:defPPr>
            <a:lvl1pPr marL="265113" indent="-265113">
              <a:lnSpc>
                <a:spcPct val="110000"/>
              </a:lnSpc>
              <a:spcBef>
                <a:spcPts val="600"/>
              </a:spcBef>
              <a:buFont typeface="Arial" panose="020B0604020202020204" pitchFamily="34" charset="0"/>
              <a:buChar char="•"/>
              <a:defRPr sz="2300">
                <a:latin typeface="+mj-lt"/>
              </a:defRPr>
            </a:lvl1pPr>
            <a:lvl2pPr marL="731766" indent="-243922" algn="l" defTabSz="975688" rtl="0" eaLnBrk="1" latinLnBrk="0" hangingPunct="1">
              <a:lnSpc>
                <a:spcPct val="90000"/>
              </a:lnSpc>
              <a:spcBef>
                <a:spcPts val="534"/>
              </a:spcBef>
              <a:buFont typeface="Arial" panose="020B0604020202020204" pitchFamily="34" charset="0"/>
              <a:buChar char="•"/>
              <a:defRPr sz="2561" kern="1200">
                <a:solidFill>
                  <a:schemeClr val="tx1">
                    <a:lumMod val="85000"/>
                    <a:lumOff val="15000"/>
                  </a:schemeClr>
                </a:solidFill>
                <a:latin typeface="+mj-lt"/>
                <a:ea typeface="+mn-ea"/>
                <a:cs typeface="+mn-cs"/>
              </a:defRPr>
            </a:lvl2pPr>
            <a:lvl3pPr marL="1219610" indent="-243922" algn="l" defTabSz="975688" rtl="0" eaLnBrk="1" latinLnBrk="0" hangingPunct="1">
              <a:lnSpc>
                <a:spcPct val="90000"/>
              </a:lnSpc>
              <a:spcBef>
                <a:spcPts val="534"/>
              </a:spcBef>
              <a:buFont typeface="Arial" panose="020B0604020202020204" pitchFamily="34" charset="0"/>
              <a:buChar char="•"/>
              <a:defRPr sz="2134" kern="1200">
                <a:solidFill>
                  <a:schemeClr val="tx1">
                    <a:lumMod val="85000"/>
                    <a:lumOff val="15000"/>
                  </a:schemeClr>
                </a:solidFill>
                <a:latin typeface="+mj-lt"/>
                <a:ea typeface="+mn-ea"/>
                <a:cs typeface="+mn-cs"/>
              </a:defRPr>
            </a:lvl3pPr>
            <a:lvl4pPr marL="1707453"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4pPr>
            <a:lvl5pPr marL="2195297"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5pPr>
            <a:lvl6pPr marL="2683141"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6pPr>
            <a:lvl7pPr marL="3170985"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7pPr>
            <a:lvl8pPr marL="3658829"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8pPr>
            <a:lvl9pPr marL="4146673"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9pPr>
          </a:lstStyle>
          <a:p>
            <a:pPr marL="0" indent="0" algn="ctr" defTabSz="913834" fontAlgn="base">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Steel Connection Design, Detailing and Fabrication</a:t>
            </a:r>
          </a:p>
        </p:txBody>
      </p:sp>
      <p:sp>
        <p:nvSpPr>
          <p:cNvPr id="3" name="Dikdörtgen 2"/>
          <p:cNvSpPr/>
          <p:nvPr/>
        </p:nvSpPr>
        <p:spPr>
          <a:xfrm>
            <a:off x="1111197" y="3186920"/>
            <a:ext cx="4723447" cy="316434"/>
          </a:xfrm>
          <a:prstGeom prst="rect">
            <a:avLst/>
          </a:prstGeom>
        </p:spPr>
        <p:txBody>
          <a:bodyPr wrap="square">
            <a:spAutoFit/>
          </a:bodyPr>
          <a:lstStyle/>
          <a:p>
            <a:pPr algn="ctr" defTabSz="913834" fontAlgn="base">
              <a:lnSpc>
                <a:spcPct val="110000"/>
              </a:lnSpc>
              <a:spcAft>
                <a:spcPts val="600"/>
              </a:spcAft>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Multi-Material Modeling, FE Analysis and Design</a:t>
            </a:r>
          </a:p>
        </p:txBody>
      </p:sp>
      <p:sp>
        <p:nvSpPr>
          <p:cNvPr id="8" name="Content Placeholder 3">
            <a:extLst>
              <a:ext uri="{FF2B5EF4-FFF2-40B4-BE49-F238E27FC236}">
                <a16:creationId xmlns:a16="http://schemas.microsoft.com/office/drawing/2014/main" id="{513F72B5-0642-4D8C-9D13-D3BCDF6A4E24}"/>
              </a:ext>
            </a:extLst>
          </p:cNvPr>
          <p:cNvSpPr txBox="1">
            <a:spLocks/>
          </p:cNvSpPr>
          <p:nvPr/>
        </p:nvSpPr>
        <p:spPr>
          <a:xfrm>
            <a:off x="1111197" y="5203911"/>
            <a:ext cx="4723447" cy="360528"/>
          </a:xfrm>
          <a:prstGeom prst="rect">
            <a:avLst/>
          </a:prstGeom>
        </p:spPr>
        <p:txBody>
          <a:bodyPr vert="horz" lIns="64273" tIns="32136" rIns="64273" bIns="32136" rtlCol="0">
            <a:noAutofit/>
          </a:bodyPr>
          <a:lstStyle>
            <a:lvl1pPr marL="243922" indent="-243922" algn="l" defTabSz="975688" rtl="0" eaLnBrk="1" latinLnBrk="0" hangingPunct="1">
              <a:lnSpc>
                <a:spcPct val="90000"/>
              </a:lnSpc>
              <a:spcBef>
                <a:spcPts val="1067"/>
              </a:spcBef>
              <a:buFont typeface="Arial" panose="020B0604020202020204" pitchFamily="34" charset="0"/>
              <a:buChar char="•"/>
              <a:defRPr sz="2988" kern="1200">
                <a:solidFill>
                  <a:schemeClr val="tx1">
                    <a:lumMod val="85000"/>
                    <a:lumOff val="15000"/>
                  </a:schemeClr>
                </a:solidFill>
                <a:latin typeface="+mj-lt"/>
                <a:ea typeface="+mn-ea"/>
                <a:cs typeface="+mn-cs"/>
              </a:defRPr>
            </a:lvl1pPr>
            <a:lvl2pPr marL="731766" indent="-243922" algn="l" defTabSz="975688" rtl="0" eaLnBrk="1" latinLnBrk="0" hangingPunct="1">
              <a:lnSpc>
                <a:spcPct val="90000"/>
              </a:lnSpc>
              <a:spcBef>
                <a:spcPts val="534"/>
              </a:spcBef>
              <a:buFont typeface="Arial" panose="020B0604020202020204" pitchFamily="34" charset="0"/>
              <a:buChar char="•"/>
              <a:defRPr sz="2561" kern="1200">
                <a:solidFill>
                  <a:schemeClr val="tx1">
                    <a:lumMod val="85000"/>
                    <a:lumOff val="15000"/>
                  </a:schemeClr>
                </a:solidFill>
                <a:latin typeface="+mj-lt"/>
                <a:ea typeface="+mn-ea"/>
                <a:cs typeface="+mn-cs"/>
              </a:defRPr>
            </a:lvl2pPr>
            <a:lvl3pPr marL="1219610" indent="-243922" algn="l" defTabSz="975688" rtl="0" eaLnBrk="1" latinLnBrk="0" hangingPunct="1">
              <a:lnSpc>
                <a:spcPct val="90000"/>
              </a:lnSpc>
              <a:spcBef>
                <a:spcPts val="534"/>
              </a:spcBef>
              <a:buFont typeface="Arial" panose="020B0604020202020204" pitchFamily="34" charset="0"/>
              <a:buChar char="•"/>
              <a:defRPr sz="2134" kern="1200">
                <a:solidFill>
                  <a:schemeClr val="tx1">
                    <a:lumMod val="85000"/>
                    <a:lumOff val="15000"/>
                  </a:schemeClr>
                </a:solidFill>
                <a:latin typeface="+mj-lt"/>
                <a:ea typeface="+mn-ea"/>
                <a:cs typeface="+mn-cs"/>
              </a:defRPr>
            </a:lvl3pPr>
            <a:lvl4pPr marL="1707453"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4pPr>
            <a:lvl5pPr marL="2195297" indent="-243922" algn="l" defTabSz="975688" rtl="0" eaLnBrk="1" latinLnBrk="0" hangingPunct="1">
              <a:lnSpc>
                <a:spcPct val="90000"/>
              </a:lnSpc>
              <a:spcBef>
                <a:spcPts val="534"/>
              </a:spcBef>
              <a:buFont typeface="Arial" panose="020B0604020202020204" pitchFamily="34" charset="0"/>
              <a:buChar char="•"/>
              <a:defRPr sz="1921" kern="1200">
                <a:solidFill>
                  <a:schemeClr val="tx1">
                    <a:lumMod val="85000"/>
                    <a:lumOff val="15000"/>
                  </a:schemeClr>
                </a:solidFill>
                <a:latin typeface="+mj-lt"/>
                <a:ea typeface="+mn-ea"/>
                <a:cs typeface="+mn-cs"/>
              </a:defRPr>
            </a:lvl5pPr>
            <a:lvl6pPr marL="2683141"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6pPr>
            <a:lvl7pPr marL="3170985"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7pPr>
            <a:lvl8pPr marL="3658829"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8pPr>
            <a:lvl9pPr marL="4146673" indent="-243922" algn="l" defTabSz="975688" rtl="0" eaLnBrk="1" latinLnBrk="0" hangingPunct="1">
              <a:lnSpc>
                <a:spcPct val="90000"/>
              </a:lnSpc>
              <a:spcBef>
                <a:spcPts val="534"/>
              </a:spcBef>
              <a:buFont typeface="Arial" panose="020B0604020202020204" pitchFamily="34" charset="0"/>
              <a:buChar char="•"/>
              <a:defRPr sz="1921" kern="1200">
                <a:solidFill>
                  <a:schemeClr val="tx1"/>
                </a:solidFill>
                <a:latin typeface="+mn-lt"/>
                <a:ea typeface="+mn-ea"/>
                <a:cs typeface="+mn-cs"/>
              </a:defRPr>
            </a:lvl9pPr>
          </a:lstStyle>
          <a:p>
            <a:pPr marL="0" lvl="1" indent="0" algn="ctr" defTabSz="685811">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BIM Collaboration Tools</a:t>
            </a:r>
          </a:p>
        </p:txBody>
      </p:sp>
      <p:sp>
        <p:nvSpPr>
          <p:cNvPr id="7" name="Dikdörtgen 2">
            <a:extLst>
              <a:ext uri="{FF2B5EF4-FFF2-40B4-BE49-F238E27FC236}">
                <a16:creationId xmlns:a16="http://schemas.microsoft.com/office/drawing/2014/main" id="{49DCA2A9-D98D-EDDB-75E4-ECCBBC5B393F}"/>
              </a:ext>
            </a:extLst>
          </p:cNvPr>
          <p:cNvSpPr/>
          <p:nvPr/>
        </p:nvSpPr>
        <p:spPr>
          <a:xfrm>
            <a:off x="6362513" y="3186920"/>
            <a:ext cx="4726941" cy="316434"/>
          </a:xfrm>
          <a:prstGeom prst="rect">
            <a:avLst/>
          </a:prstGeom>
        </p:spPr>
        <p:txBody>
          <a:bodyPr wrap="square">
            <a:spAutoFit/>
          </a:bodyPr>
          <a:lstStyle/>
          <a:p>
            <a:pPr marL="0" indent="0" algn="ctr" defTabSz="913834" fontAlgn="base">
              <a:lnSpc>
                <a:spcPct val="110000"/>
              </a:lnSpc>
              <a:spcBef>
                <a:spcPts val="0"/>
              </a:spcBef>
              <a:spcAft>
                <a:spcPts val="1200"/>
              </a:spcAft>
              <a:buNone/>
            </a:pPr>
            <a:r>
              <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Automated and Interactive RC Detail Drawings</a:t>
            </a:r>
            <a:r>
              <a:rPr lang="tr-TR"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4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Picture 1" descr="A red and black rectangle with white text&#10;&#10;Description automatically generated">
            <a:extLst>
              <a:ext uri="{FF2B5EF4-FFF2-40B4-BE49-F238E27FC236}">
                <a16:creationId xmlns:a16="http://schemas.microsoft.com/office/drawing/2014/main" id="{79ABB527-6A26-0E40-D25D-43324B6446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8058" y="746077"/>
            <a:ext cx="6615883" cy="720000"/>
          </a:xfrm>
          <a:prstGeom prst="rect">
            <a:avLst/>
          </a:prstGeom>
        </p:spPr>
      </p:pic>
      <p:pic>
        <p:nvPicPr>
          <p:cNvPr id="5" name="Picture 4" descr="A black and red logo&#10;&#10;Description automatically generated">
            <a:extLst>
              <a:ext uri="{FF2B5EF4-FFF2-40B4-BE49-F238E27FC236}">
                <a16:creationId xmlns:a16="http://schemas.microsoft.com/office/drawing/2014/main" id="{EBDB96B0-B4EF-4F34-8BB9-2AB0714114D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4918" y="2486974"/>
            <a:ext cx="3096000" cy="504000"/>
          </a:xfrm>
          <a:prstGeom prst="rect">
            <a:avLst/>
          </a:prstGeom>
        </p:spPr>
      </p:pic>
      <p:pic>
        <p:nvPicPr>
          <p:cNvPr id="9" name="Picture 8" descr="A black and grey logo&#10;&#10;Description automatically generated with medium confidence">
            <a:extLst>
              <a:ext uri="{FF2B5EF4-FFF2-40B4-BE49-F238E27FC236}">
                <a16:creationId xmlns:a16="http://schemas.microsoft.com/office/drawing/2014/main" id="{AA08ADD1-88B0-EDA0-7C4E-9069BC70D2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36600" y="2486974"/>
            <a:ext cx="2775273" cy="504000"/>
          </a:xfrm>
          <a:prstGeom prst="rect">
            <a:avLst/>
          </a:prstGeom>
        </p:spPr>
      </p:pic>
      <p:pic>
        <p:nvPicPr>
          <p:cNvPr id="10" name="Picture 9" descr="A black and grey logo&#10;&#10;Description automatically generated">
            <a:extLst>
              <a:ext uri="{FF2B5EF4-FFF2-40B4-BE49-F238E27FC236}">
                <a16:creationId xmlns:a16="http://schemas.microsoft.com/office/drawing/2014/main" id="{8D4278A8-CC8A-DF55-7019-047B2AE8F3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47871" y="4573897"/>
            <a:ext cx="2552729" cy="504000"/>
          </a:xfrm>
          <a:prstGeom prst="rect">
            <a:avLst/>
          </a:prstGeom>
        </p:spPr>
      </p:pic>
      <p:pic>
        <p:nvPicPr>
          <p:cNvPr id="11" name="Picture 10" descr="A black and grey logo&#10;&#10;Description automatically generated">
            <a:extLst>
              <a:ext uri="{FF2B5EF4-FFF2-40B4-BE49-F238E27FC236}">
                <a16:creationId xmlns:a16="http://schemas.microsoft.com/office/drawing/2014/main" id="{05E8B5F8-4E75-3536-A072-9FDD6EFEE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71826" y="4573897"/>
            <a:ext cx="2402183" cy="504000"/>
          </a:xfrm>
          <a:prstGeom prst="rect">
            <a:avLst/>
          </a:prstGeom>
        </p:spPr>
      </p:pic>
    </p:spTree>
    <p:extLst>
      <p:ext uri="{BB962C8B-B14F-4D97-AF65-F5344CB8AC3E}">
        <p14:creationId xmlns:p14="http://schemas.microsoft.com/office/powerpoint/2010/main" val="249134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red and black logo&#10;&#10;Description automatically generated">
            <a:extLst>
              <a:ext uri="{FF2B5EF4-FFF2-40B4-BE49-F238E27FC236}">
                <a16:creationId xmlns:a16="http://schemas.microsoft.com/office/drawing/2014/main" id="{134D966A-0016-0B49-7CAE-5C307C4CBEEE}"/>
              </a:ext>
            </a:extLst>
          </p:cNvPr>
          <p:cNvPicPr>
            <a:picLocks noChangeAspect="1"/>
          </p:cNvPicPr>
          <p:nvPr/>
        </p:nvPicPr>
        <p:blipFill>
          <a:blip r:embed="rId3">
            <a:alphaModFix amt="20000"/>
            <a:extLst>
              <a:ext uri="{28A0092B-C50C-407E-A947-70E740481C1C}">
                <a14:useLocalDpi xmlns:a14="http://schemas.microsoft.com/office/drawing/2010/main" val="0"/>
              </a:ext>
            </a:extLst>
          </a:blip>
          <a:stretch>
            <a:fillRect/>
          </a:stretch>
        </p:blipFill>
        <p:spPr>
          <a:xfrm>
            <a:off x="3810000" y="914400"/>
            <a:ext cx="4572000" cy="5029200"/>
          </a:xfrm>
          <a:prstGeom prst="rect">
            <a:avLst/>
          </a:prstGeom>
        </p:spPr>
      </p:pic>
      <p:grpSp>
        <p:nvGrpSpPr>
          <p:cNvPr id="8" name="Group 7">
            <a:extLst>
              <a:ext uri="{FF2B5EF4-FFF2-40B4-BE49-F238E27FC236}">
                <a16:creationId xmlns:a16="http://schemas.microsoft.com/office/drawing/2014/main" id="{310806B6-618F-9583-678F-60301B511414}"/>
              </a:ext>
            </a:extLst>
          </p:cNvPr>
          <p:cNvGrpSpPr/>
          <p:nvPr/>
        </p:nvGrpSpPr>
        <p:grpSpPr>
          <a:xfrm>
            <a:off x="899469" y="942759"/>
            <a:ext cx="2520001" cy="1800000"/>
            <a:chOff x="892684" y="942759"/>
            <a:chExt cx="2520001" cy="1800000"/>
          </a:xfrm>
        </p:grpSpPr>
        <p:sp>
          <p:nvSpPr>
            <p:cNvPr id="9" name="Rectangle: Rounded Corners 105">
              <a:extLst>
                <a:ext uri="{FF2B5EF4-FFF2-40B4-BE49-F238E27FC236}">
                  <a16:creationId xmlns:a16="http://schemas.microsoft.com/office/drawing/2014/main" id="{65AD1045-8F84-F05D-1578-3F8791531A77}"/>
                </a:ext>
              </a:extLst>
            </p:cNvPr>
            <p:cNvSpPr/>
            <p:nvPr/>
          </p:nvSpPr>
          <p:spPr>
            <a:xfrm>
              <a:off x="892685" y="942759"/>
              <a:ext cx="2520000" cy="1800000"/>
            </a:xfrm>
            <a:prstGeom prst="roundRect">
              <a:avLst>
                <a:gd name="adj" fmla="val 4951"/>
              </a:avLst>
            </a:prstGeom>
            <a:solidFill>
              <a:schemeClr val="bg1">
                <a:alpha val="80045"/>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10" name="Title 1">
              <a:extLst>
                <a:ext uri="{FF2B5EF4-FFF2-40B4-BE49-F238E27FC236}">
                  <a16:creationId xmlns:a16="http://schemas.microsoft.com/office/drawing/2014/main" id="{180CF9BE-2489-7DBA-43FD-2F99F68C91E6}"/>
                </a:ext>
              </a:extLst>
            </p:cNvPr>
            <p:cNvSpPr txBox="1">
              <a:spLocks/>
            </p:cNvSpPr>
            <p:nvPr/>
          </p:nvSpPr>
          <p:spPr>
            <a:xfrm>
              <a:off x="892684" y="1790156"/>
              <a:ext cx="2509269" cy="914896"/>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Years of Experience</a:t>
              </a:r>
            </a:p>
          </p:txBody>
        </p:sp>
        <p:sp>
          <p:nvSpPr>
            <p:cNvPr id="11" name="Title 1">
              <a:extLst>
                <a:ext uri="{FF2B5EF4-FFF2-40B4-BE49-F238E27FC236}">
                  <a16:creationId xmlns:a16="http://schemas.microsoft.com/office/drawing/2014/main" id="{504DF882-C5F6-B19F-32B7-7D3FB28B586F}"/>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40</a:t>
              </a:r>
            </a:p>
          </p:txBody>
        </p:sp>
      </p:grpSp>
      <p:grpSp>
        <p:nvGrpSpPr>
          <p:cNvPr id="24" name="Group 23">
            <a:extLst>
              <a:ext uri="{FF2B5EF4-FFF2-40B4-BE49-F238E27FC236}">
                <a16:creationId xmlns:a16="http://schemas.microsoft.com/office/drawing/2014/main" id="{DD4A50BD-657B-C84D-0B77-7EBE2A5672DD}"/>
              </a:ext>
            </a:extLst>
          </p:cNvPr>
          <p:cNvGrpSpPr/>
          <p:nvPr/>
        </p:nvGrpSpPr>
        <p:grpSpPr>
          <a:xfrm>
            <a:off x="4829650" y="936582"/>
            <a:ext cx="2521968" cy="1800000"/>
            <a:chOff x="892685" y="942759"/>
            <a:chExt cx="2521968" cy="1800000"/>
          </a:xfrm>
        </p:grpSpPr>
        <p:sp>
          <p:nvSpPr>
            <p:cNvPr id="25" name="Rectangle: Rounded Corners 105">
              <a:extLst>
                <a:ext uri="{FF2B5EF4-FFF2-40B4-BE49-F238E27FC236}">
                  <a16:creationId xmlns:a16="http://schemas.microsoft.com/office/drawing/2014/main" id="{99D8D637-76C9-DE00-C96F-CBE886E41C43}"/>
                </a:ext>
              </a:extLst>
            </p:cNvPr>
            <p:cNvSpPr/>
            <p:nvPr/>
          </p:nvSpPr>
          <p:spPr>
            <a:xfrm>
              <a:off x="892685" y="942759"/>
              <a:ext cx="2520000" cy="1800000"/>
            </a:xfrm>
            <a:prstGeom prst="roundRect">
              <a:avLst>
                <a:gd name="adj" fmla="val 4951"/>
              </a:avLst>
            </a:prstGeom>
            <a:solidFill>
              <a:schemeClr val="bg1">
                <a:alpha val="80065"/>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26" name="Title 1">
              <a:extLst>
                <a:ext uri="{FF2B5EF4-FFF2-40B4-BE49-F238E27FC236}">
                  <a16:creationId xmlns:a16="http://schemas.microsoft.com/office/drawing/2014/main" id="{809D9291-802E-509F-AA84-5EBCBBE4FEB9}"/>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Language Support</a:t>
              </a:r>
            </a:p>
          </p:txBody>
        </p:sp>
        <p:sp>
          <p:nvSpPr>
            <p:cNvPr id="27" name="Title 1">
              <a:extLst>
                <a:ext uri="{FF2B5EF4-FFF2-40B4-BE49-F238E27FC236}">
                  <a16:creationId xmlns:a16="http://schemas.microsoft.com/office/drawing/2014/main" id="{6DDBA952-7B46-BC77-1ED4-5542E34BD121}"/>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10</a:t>
              </a:r>
            </a:p>
          </p:txBody>
        </p:sp>
      </p:grpSp>
      <p:grpSp>
        <p:nvGrpSpPr>
          <p:cNvPr id="28" name="Group 27">
            <a:extLst>
              <a:ext uri="{FF2B5EF4-FFF2-40B4-BE49-F238E27FC236}">
                <a16:creationId xmlns:a16="http://schemas.microsoft.com/office/drawing/2014/main" id="{732995A3-EF7E-D195-E278-6152A09EB0A9}"/>
              </a:ext>
            </a:extLst>
          </p:cNvPr>
          <p:cNvGrpSpPr/>
          <p:nvPr/>
        </p:nvGrpSpPr>
        <p:grpSpPr>
          <a:xfrm>
            <a:off x="8832212" y="942759"/>
            <a:ext cx="2520001" cy="1800000"/>
            <a:chOff x="892684" y="942759"/>
            <a:chExt cx="2520001" cy="1800000"/>
          </a:xfrm>
        </p:grpSpPr>
        <p:sp>
          <p:nvSpPr>
            <p:cNvPr id="29" name="Rectangle: Rounded Corners 105">
              <a:extLst>
                <a:ext uri="{FF2B5EF4-FFF2-40B4-BE49-F238E27FC236}">
                  <a16:creationId xmlns:a16="http://schemas.microsoft.com/office/drawing/2014/main" id="{B85B97A7-A194-54EE-FE0F-C4FBFB88D831}"/>
                </a:ext>
              </a:extLst>
            </p:cNvPr>
            <p:cNvSpPr/>
            <p:nvPr/>
          </p:nvSpPr>
          <p:spPr>
            <a:xfrm>
              <a:off x="892685" y="942759"/>
              <a:ext cx="2520000" cy="1800000"/>
            </a:xfrm>
            <a:prstGeom prst="roundRect">
              <a:avLst>
                <a:gd name="adj" fmla="val 4951"/>
              </a:avLst>
            </a:prstGeom>
            <a:solidFill>
              <a:schemeClr val="bg1">
                <a:alpha val="80057"/>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0" name="Title 1">
              <a:extLst>
                <a:ext uri="{FF2B5EF4-FFF2-40B4-BE49-F238E27FC236}">
                  <a16:creationId xmlns:a16="http://schemas.microsoft.com/office/drawing/2014/main" id="{31BA3411-9382-120A-B3EE-230039632BB3}"/>
                </a:ext>
              </a:extLst>
            </p:cNvPr>
            <p:cNvSpPr txBox="1">
              <a:spLocks/>
            </p:cNvSpPr>
            <p:nvPr/>
          </p:nvSpPr>
          <p:spPr>
            <a:xfrm>
              <a:off x="892684" y="1790156"/>
              <a:ext cx="2509269" cy="914896"/>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Design Guides and Manuals</a:t>
              </a:r>
            </a:p>
          </p:txBody>
        </p:sp>
        <p:sp>
          <p:nvSpPr>
            <p:cNvPr id="31" name="Title 1">
              <a:extLst>
                <a:ext uri="{FF2B5EF4-FFF2-40B4-BE49-F238E27FC236}">
                  <a16:creationId xmlns:a16="http://schemas.microsoft.com/office/drawing/2014/main" id="{4F9F820C-659F-E9D1-4C59-D400A2F07A52}"/>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250</a:t>
              </a:r>
            </a:p>
          </p:txBody>
        </p:sp>
      </p:grpSp>
      <p:grpSp>
        <p:nvGrpSpPr>
          <p:cNvPr id="32" name="Group 31">
            <a:extLst>
              <a:ext uri="{FF2B5EF4-FFF2-40B4-BE49-F238E27FC236}">
                <a16:creationId xmlns:a16="http://schemas.microsoft.com/office/drawing/2014/main" id="{C99D1DBC-D91F-7C5F-20E3-C96A9CB831BB}"/>
              </a:ext>
            </a:extLst>
          </p:cNvPr>
          <p:cNvGrpSpPr/>
          <p:nvPr/>
        </p:nvGrpSpPr>
        <p:grpSpPr>
          <a:xfrm>
            <a:off x="898485" y="4162382"/>
            <a:ext cx="2521968" cy="1800000"/>
            <a:chOff x="892685" y="942759"/>
            <a:chExt cx="2521968" cy="1800000"/>
          </a:xfrm>
        </p:grpSpPr>
        <p:sp>
          <p:nvSpPr>
            <p:cNvPr id="33" name="Rectangle: Rounded Corners 105">
              <a:extLst>
                <a:ext uri="{FF2B5EF4-FFF2-40B4-BE49-F238E27FC236}">
                  <a16:creationId xmlns:a16="http://schemas.microsoft.com/office/drawing/2014/main" id="{7092ACD4-ABBA-A583-6C8D-E5974D2455BC}"/>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4" name="Title 1">
              <a:extLst>
                <a:ext uri="{FF2B5EF4-FFF2-40B4-BE49-F238E27FC236}">
                  <a16:creationId xmlns:a16="http://schemas.microsoft.com/office/drawing/2014/main" id="{96F3537E-F8DC-A359-A067-9D85F63B8684}"/>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a:solidFill>
                    <a:schemeClr val="tx1">
                      <a:lumMod val="65000"/>
                      <a:lumOff val="35000"/>
                    </a:schemeClr>
                  </a:solidFill>
                  <a:latin typeface="Open Sans"/>
                  <a:ea typeface="Open Sans"/>
                  <a:cs typeface="Open Sans"/>
                </a:rPr>
                <a:t>+ Countries</a:t>
              </a:r>
            </a:p>
          </p:txBody>
        </p:sp>
        <p:sp>
          <p:nvSpPr>
            <p:cNvPr id="35" name="Title 1">
              <a:extLst>
                <a:ext uri="{FF2B5EF4-FFF2-40B4-BE49-F238E27FC236}">
                  <a16:creationId xmlns:a16="http://schemas.microsoft.com/office/drawing/2014/main" id="{B4D212F7-DAFD-83A1-644C-E9A33F1F063B}"/>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a:solidFill>
                    <a:srgbClr val="E11B22"/>
                  </a:solidFill>
                  <a:latin typeface="Open Sans Extrabold"/>
                  <a:ea typeface="Open Sans Extrabold"/>
                  <a:cs typeface="Open Sans Extrabold"/>
                </a:rPr>
                <a:t>100</a:t>
              </a:r>
              <a:endPar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endParaRPr>
            </a:p>
          </p:txBody>
        </p:sp>
      </p:grpSp>
      <p:grpSp>
        <p:nvGrpSpPr>
          <p:cNvPr id="36" name="Group 35">
            <a:extLst>
              <a:ext uri="{FF2B5EF4-FFF2-40B4-BE49-F238E27FC236}">
                <a16:creationId xmlns:a16="http://schemas.microsoft.com/office/drawing/2014/main" id="{875469B9-7107-CD4C-3026-D691F8DC11AA}"/>
              </a:ext>
            </a:extLst>
          </p:cNvPr>
          <p:cNvGrpSpPr/>
          <p:nvPr/>
        </p:nvGrpSpPr>
        <p:grpSpPr>
          <a:xfrm>
            <a:off x="4829650" y="4162382"/>
            <a:ext cx="2521968" cy="1800000"/>
            <a:chOff x="892685" y="942759"/>
            <a:chExt cx="2521968" cy="1800000"/>
          </a:xfrm>
        </p:grpSpPr>
        <p:sp>
          <p:nvSpPr>
            <p:cNvPr id="37" name="Rectangle: Rounded Corners 105">
              <a:extLst>
                <a:ext uri="{FF2B5EF4-FFF2-40B4-BE49-F238E27FC236}">
                  <a16:creationId xmlns:a16="http://schemas.microsoft.com/office/drawing/2014/main" id="{7291E861-767F-027E-67A2-3951B3F3313C}"/>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38" name="Title 1">
              <a:extLst>
                <a:ext uri="{FF2B5EF4-FFF2-40B4-BE49-F238E27FC236}">
                  <a16:creationId xmlns:a16="http://schemas.microsoft.com/office/drawing/2014/main" id="{B7C3E1A5-02AB-8260-103D-99A6DF2BF22D}"/>
                </a:ext>
              </a:extLst>
            </p:cNvPr>
            <p:cNvSpPr txBox="1">
              <a:spLocks/>
            </p:cNvSpPr>
            <p:nvPr/>
          </p:nvSpPr>
          <p:spPr>
            <a:xfrm>
              <a:off x="905384" y="1778104"/>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Partners</a:t>
              </a:r>
            </a:p>
          </p:txBody>
        </p:sp>
        <p:sp>
          <p:nvSpPr>
            <p:cNvPr id="39" name="Title 1">
              <a:extLst>
                <a:ext uri="{FF2B5EF4-FFF2-40B4-BE49-F238E27FC236}">
                  <a16:creationId xmlns:a16="http://schemas.microsoft.com/office/drawing/2014/main" id="{FB670A59-0080-31FC-4B83-F02F843E54D7}"/>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24</a:t>
              </a:r>
            </a:p>
          </p:txBody>
        </p:sp>
      </p:grpSp>
      <p:grpSp>
        <p:nvGrpSpPr>
          <p:cNvPr id="40" name="Group 39">
            <a:extLst>
              <a:ext uri="{FF2B5EF4-FFF2-40B4-BE49-F238E27FC236}">
                <a16:creationId xmlns:a16="http://schemas.microsoft.com/office/drawing/2014/main" id="{14B3A6C8-77C6-99ED-0B40-A94B2FF94CC9}"/>
              </a:ext>
            </a:extLst>
          </p:cNvPr>
          <p:cNvGrpSpPr/>
          <p:nvPr/>
        </p:nvGrpSpPr>
        <p:grpSpPr>
          <a:xfrm>
            <a:off x="8830245" y="4162382"/>
            <a:ext cx="2521968" cy="1800000"/>
            <a:chOff x="892685" y="942759"/>
            <a:chExt cx="2521968" cy="1800000"/>
          </a:xfrm>
        </p:grpSpPr>
        <p:sp>
          <p:nvSpPr>
            <p:cNvPr id="41" name="Rectangle: Rounded Corners 105">
              <a:extLst>
                <a:ext uri="{FF2B5EF4-FFF2-40B4-BE49-F238E27FC236}">
                  <a16:creationId xmlns:a16="http://schemas.microsoft.com/office/drawing/2014/main" id="{992542B3-6154-78E8-2523-1207BEAACAA5}"/>
                </a:ext>
              </a:extLst>
            </p:cNvPr>
            <p:cNvSpPr/>
            <p:nvPr/>
          </p:nvSpPr>
          <p:spPr>
            <a:xfrm>
              <a:off x="892685" y="942759"/>
              <a:ext cx="2520000" cy="1800000"/>
            </a:xfrm>
            <a:prstGeom prst="roundRect">
              <a:avLst>
                <a:gd name="adj" fmla="val 4951"/>
              </a:avLst>
            </a:prstGeom>
            <a:solidFill>
              <a:schemeClr val="bg1">
                <a:alpha val="70000"/>
              </a:schemeClr>
            </a:solidFill>
            <a:ln>
              <a:noFill/>
            </a:ln>
            <a:effectLst/>
          </p:spPr>
          <p:style>
            <a:lnRef idx="2">
              <a:schemeClr val="dk1">
                <a:shade val="50000"/>
              </a:schemeClr>
            </a:lnRef>
            <a:fillRef idx="1">
              <a:schemeClr val="dk1"/>
            </a:fillRef>
            <a:effectRef idx="0">
              <a:schemeClr val="dk1"/>
            </a:effectRef>
            <a:fontRef idx="minor">
              <a:schemeClr val="lt1"/>
            </a:fontRef>
          </p:style>
          <p:txBody>
            <a:bodyPr lIns="72000" tIns="0" rIns="72000" bIns="0" rtlCol="0" anchor="ctr"/>
            <a:lstStyle/>
            <a:p>
              <a:pPr algn="ctr"/>
              <a:endParaRPr lang="tr-TR" sz="1600" b="1" dirty="0"/>
            </a:p>
          </p:txBody>
        </p:sp>
        <p:sp>
          <p:nvSpPr>
            <p:cNvPr id="42" name="Title 1">
              <a:extLst>
                <a:ext uri="{FF2B5EF4-FFF2-40B4-BE49-F238E27FC236}">
                  <a16:creationId xmlns:a16="http://schemas.microsoft.com/office/drawing/2014/main" id="{FEF47791-2BA2-9D29-9F78-B41F1A118373}"/>
                </a:ext>
              </a:extLst>
            </p:cNvPr>
            <p:cNvSpPr txBox="1">
              <a:spLocks/>
            </p:cNvSpPr>
            <p:nvPr/>
          </p:nvSpPr>
          <p:spPr>
            <a:xfrm>
              <a:off x="905384" y="1976067"/>
              <a:ext cx="2509269" cy="584048"/>
            </a:xfrm>
            <a:prstGeom prst="rect">
              <a:avLst/>
            </a:prstGeom>
            <a:noFill/>
            <a:ln>
              <a:noFill/>
            </a:ln>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International Design</a:t>
              </a:r>
            </a:p>
            <a:p>
              <a:pPr algn="ctr">
                <a:lnSpc>
                  <a:spcPct val="150000"/>
                </a:lnSpc>
              </a:pPr>
              <a:r>
                <a:rPr lang="en-US" sz="1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Codes</a:t>
              </a:r>
            </a:p>
          </p:txBody>
        </p:sp>
        <p:sp>
          <p:nvSpPr>
            <p:cNvPr id="43" name="Title 1">
              <a:extLst>
                <a:ext uri="{FF2B5EF4-FFF2-40B4-BE49-F238E27FC236}">
                  <a16:creationId xmlns:a16="http://schemas.microsoft.com/office/drawing/2014/main" id="{4154899F-6CEE-471F-3D31-1C7806F1616A}"/>
                </a:ext>
              </a:extLst>
            </p:cNvPr>
            <p:cNvSpPr txBox="1">
              <a:spLocks/>
            </p:cNvSpPr>
            <p:nvPr/>
          </p:nvSpPr>
          <p:spPr>
            <a:xfrm>
              <a:off x="892687" y="1139192"/>
              <a:ext cx="2509266" cy="738198"/>
            </a:xfrm>
            <a:prstGeom prst="rect">
              <a:avLst/>
            </a:prstGeom>
            <a:noFill/>
            <a:ln>
              <a:noFill/>
            </a:ln>
            <a:effectLst/>
          </p:spPr>
          <p:txBody>
            <a:bodyPr vert="horz" lIns="0" tIns="0" rIns="0" bIns="0" rtlCol="0" anchor="ctr">
              <a:noAutofit/>
            </a:bodyPr>
            <a:lstStyle>
              <a:defPPr>
                <a:defRPr lang="en-US"/>
              </a:defPPr>
              <a:lvl1pPr defTabSz="685800" eaLnBrk="1" latinLnBrk="0" hangingPunct="1">
                <a:lnSpc>
                  <a:spcPct val="90000"/>
                </a:lnSpc>
                <a:buNone/>
                <a:defRPr sz="1400">
                  <a:solidFill>
                    <a:srgbClr val="0070C0"/>
                  </a:solidFill>
                  <a:latin typeface="+mn-lt"/>
                  <a:ea typeface="+mj-ea"/>
                  <a:cs typeface="+mj-cs"/>
                </a:defRPr>
              </a:lvl1pPr>
            </a:lstStyle>
            <a:p>
              <a:pPr algn="ctr">
                <a:lnSpc>
                  <a:spcPct val="100000"/>
                </a:lnSpc>
              </a:pPr>
              <a:r>
                <a:rPr lang="en-US" sz="6000" b="1" dirty="0">
                  <a:solidFill>
                    <a:srgbClr val="E11B22"/>
                  </a:solidFill>
                  <a:latin typeface="Open Sans Extrabold" panose="020B0906030804020204" pitchFamily="34" charset="0"/>
                  <a:ea typeface="Open Sans Extrabold" panose="020B0906030804020204" pitchFamily="34" charset="0"/>
                  <a:cs typeface="Open Sans Extrabold" panose="020B0906030804020204" pitchFamily="34" charset="0"/>
                </a:rPr>
                <a:t>25</a:t>
              </a:r>
            </a:p>
          </p:txBody>
        </p:sp>
      </p:grpSp>
    </p:spTree>
    <p:extLst>
      <p:ext uri="{BB962C8B-B14F-4D97-AF65-F5344CB8AC3E}">
        <p14:creationId xmlns:p14="http://schemas.microsoft.com/office/powerpoint/2010/main" val="128279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extLst>
              <a:ext uri="{96DAC541-7B7A-43D3-8B79-37D633B846F1}">
                <asvg:svgBlip xmlns:asvg="http://schemas.microsoft.com/office/drawing/2016/SVG/main" r:embed="rId4"/>
              </a:ext>
            </a:extLst>
          </a:blip>
          <a:stretch>
            <a:fillRect/>
          </a:stretch>
        </a:blipFill>
        <a:effectLst/>
      </p:bgPr>
    </p:bg>
    <p:spTree>
      <p:nvGrpSpPr>
        <p:cNvPr id="1" name=""/>
        <p:cNvGrpSpPr/>
        <p:nvPr/>
      </p:nvGrpSpPr>
      <p:grpSpPr>
        <a:xfrm>
          <a:off x="0" y="0"/>
          <a:ext cx="0" cy="0"/>
          <a:chOff x="0" y="0"/>
          <a:chExt cx="0" cy="0"/>
        </a:xfrm>
      </p:grpSpPr>
      <p:sp>
        <p:nvSpPr>
          <p:cNvPr id="23" name="Title 16">
            <a:extLst>
              <a:ext uri="{FF2B5EF4-FFF2-40B4-BE49-F238E27FC236}">
                <a16:creationId xmlns:a16="http://schemas.microsoft.com/office/drawing/2014/main" id="{004A35BD-1D40-35A4-DAD8-C3B3441C821A}"/>
              </a:ext>
            </a:extLst>
          </p:cNvPr>
          <p:cNvSpPr txBox="1">
            <a:spLocks/>
          </p:cNvSpPr>
          <p:nvPr/>
        </p:nvSpPr>
        <p:spPr>
          <a:xfrm>
            <a:off x="0" y="744029"/>
            <a:ext cx="12192000" cy="881102"/>
          </a:xfrm>
          <a:prstGeom prst="rect">
            <a:avLst/>
          </a:prstGeom>
          <a:effectLst>
            <a:outerShdw blurRad="50800" dist="38100" dir="2700000" algn="tl" rotWithShape="0">
              <a:prstClr val="black">
                <a:alpha val="20045"/>
              </a:prstClr>
            </a:outerShdw>
          </a:effectLst>
        </p:spPr>
        <p:txBody>
          <a:bodyPr vert="horz" lIns="91440" tIns="45720" rIns="91440" bIns="45720" rtlCol="0" anchor="ctr">
            <a:noAutofit/>
          </a:bodyPr>
          <a:lstStyle>
            <a:lvl1pPr algn="ctr" defTabSz="914400" rtl="0" eaLnBrk="1" latinLnBrk="0" hangingPunct="1">
              <a:lnSpc>
                <a:spcPct val="100000"/>
              </a:lnSpc>
              <a:spcBef>
                <a:spcPct val="0"/>
              </a:spcBef>
              <a:buNone/>
              <a:defRPr sz="2800" kern="1200">
                <a:solidFill>
                  <a:schemeClr val="bg2">
                    <a:lumMod val="25000"/>
                  </a:schemeClr>
                </a:solidFill>
                <a:latin typeface="+mj-lt"/>
                <a:ea typeface="+mj-ea"/>
                <a:cs typeface="+mj-cs"/>
              </a:defRPr>
            </a:lvl1pPr>
          </a:lstStyle>
          <a:p>
            <a:r>
              <a:rPr lang="en-GB" sz="5400" b="1" dirty="0">
                <a:solidFill>
                  <a:schemeClr val="bg1">
                    <a:alpha val="89501"/>
                  </a:schemeClr>
                </a:solidFill>
                <a:latin typeface="Open Sans Extrabold" panose="020B0606030504020204" pitchFamily="34" charset="0"/>
                <a:ea typeface="Open Sans Extrabold" panose="020B0606030504020204" pitchFamily="34" charset="0"/>
                <a:cs typeface="Open Sans Extrabold" panose="020B0606030504020204" pitchFamily="34" charset="0"/>
              </a:rPr>
              <a:t>An Expanding Global Company</a:t>
            </a:r>
          </a:p>
        </p:txBody>
      </p:sp>
      <p:sp>
        <p:nvSpPr>
          <p:cNvPr id="96" name="Oval 95">
            <a:extLst>
              <a:ext uri="{FF2B5EF4-FFF2-40B4-BE49-F238E27FC236}">
                <a16:creationId xmlns:a16="http://schemas.microsoft.com/office/drawing/2014/main" id="{D19D098C-A38E-4477-818D-CAA04E1C2430}"/>
              </a:ext>
            </a:extLst>
          </p:cNvPr>
          <p:cNvSpPr>
            <a:spLocks noChangeAspect="1"/>
          </p:cNvSpPr>
          <p:nvPr/>
        </p:nvSpPr>
        <p:spPr>
          <a:xfrm>
            <a:off x="6313366" y="152506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TextBox 36">
            <a:extLst>
              <a:ext uri="{FF2B5EF4-FFF2-40B4-BE49-F238E27FC236}">
                <a16:creationId xmlns:a16="http://schemas.microsoft.com/office/drawing/2014/main" id="{E5634AEA-8D19-495E-9D43-E6F507603278}"/>
              </a:ext>
            </a:extLst>
          </p:cNvPr>
          <p:cNvSpPr txBox="1"/>
          <p:nvPr/>
        </p:nvSpPr>
        <p:spPr>
          <a:xfrm>
            <a:off x="8609872" y="365976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Malaysia</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47AF282B-B032-4010-B213-07DFBB3FC88F}"/>
              </a:ext>
            </a:extLst>
          </p:cNvPr>
          <p:cNvSpPr txBox="1"/>
          <p:nvPr/>
        </p:nvSpPr>
        <p:spPr>
          <a:xfrm>
            <a:off x="9601814" y="390667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Singapore</a:t>
            </a:r>
            <a:endParaRPr kumimoji="0" lang="en-US" sz="10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A6F89256-3837-4107-823C-A991BFF71674}"/>
              </a:ext>
            </a:extLst>
          </p:cNvPr>
          <p:cNvSpPr txBox="1"/>
          <p:nvPr/>
        </p:nvSpPr>
        <p:spPr>
          <a:xfrm>
            <a:off x="9127563" y="4391087"/>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Indonesia</a:t>
            </a:r>
          </a:p>
        </p:txBody>
      </p:sp>
      <p:sp>
        <p:nvSpPr>
          <p:cNvPr id="40" name="TextBox 39">
            <a:extLst>
              <a:ext uri="{FF2B5EF4-FFF2-40B4-BE49-F238E27FC236}">
                <a16:creationId xmlns:a16="http://schemas.microsoft.com/office/drawing/2014/main" id="{A34C992F-C3BD-40DA-95E5-09EFB4E7D71D}"/>
              </a:ext>
            </a:extLst>
          </p:cNvPr>
          <p:cNvSpPr txBox="1"/>
          <p:nvPr/>
        </p:nvSpPr>
        <p:spPr>
          <a:xfrm>
            <a:off x="6814528" y="2221716"/>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Turkey</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D6EB79C2-4BFB-44F4-9671-C2D9CBB3B283}"/>
              </a:ext>
            </a:extLst>
          </p:cNvPr>
          <p:cNvSpPr txBox="1"/>
          <p:nvPr/>
        </p:nvSpPr>
        <p:spPr>
          <a:xfrm>
            <a:off x="5306011" y="1671465"/>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Poland</a:t>
            </a:r>
            <a:endParaRPr kumimoji="0" lang="en-US" sz="1100" b="1"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a:extLst>
              <a:ext uri="{FF2B5EF4-FFF2-40B4-BE49-F238E27FC236}">
                <a16:creationId xmlns:a16="http://schemas.microsoft.com/office/drawing/2014/main" id="{CB415763-B84B-4730-ACAC-362742BE0DE5}"/>
              </a:ext>
            </a:extLst>
          </p:cNvPr>
          <p:cNvSpPr txBox="1"/>
          <p:nvPr/>
        </p:nvSpPr>
        <p:spPr>
          <a:xfrm>
            <a:off x="1816530" y="3719736"/>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Colombia</a:t>
            </a:r>
          </a:p>
        </p:txBody>
      </p:sp>
      <p:sp>
        <p:nvSpPr>
          <p:cNvPr id="46" name="TextBox 45">
            <a:extLst>
              <a:ext uri="{FF2B5EF4-FFF2-40B4-BE49-F238E27FC236}">
                <a16:creationId xmlns:a16="http://schemas.microsoft.com/office/drawing/2014/main" id="{69B4CE09-799B-47AE-836C-446161C40F5E}"/>
              </a:ext>
            </a:extLst>
          </p:cNvPr>
          <p:cNvSpPr txBox="1"/>
          <p:nvPr/>
        </p:nvSpPr>
        <p:spPr>
          <a:xfrm>
            <a:off x="4914596" y="3833900"/>
            <a:ext cx="61436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Ghana</a:t>
            </a:r>
          </a:p>
        </p:txBody>
      </p:sp>
      <p:sp>
        <p:nvSpPr>
          <p:cNvPr id="47" name="TextBox 46">
            <a:extLst>
              <a:ext uri="{FF2B5EF4-FFF2-40B4-BE49-F238E27FC236}">
                <a16:creationId xmlns:a16="http://schemas.microsoft.com/office/drawing/2014/main" id="{9387E061-91DE-45DA-B060-FAEEBC05D871}"/>
              </a:ext>
            </a:extLst>
          </p:cNvPr>
          <p:cNvSpPr txBox="1"/>
          <p:nvPr/>
        </p:nvSpPr>
        <p:spPr>
          <a:xfrm>
            <a:off x="5742789" y="3519428"/>
            <a:ext cx="614362"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Nigeria</a:t>
            </a:r>
          </a:p>
        </p:txBody>
      </p:sp>
      <p:sp>
        <p:nvSpPr>
          <p:cNvPr id="48" name="TextBox 47">
            <a:extLst>
              <a:ext uri="{FF2B5EF4-FFF2-40B4-BE49-F238E27FC236}">
                <a16:creationId xmlns:a16="http://schemas.microsoft.com/office/drawing/2014/main" id="{AF5626B9-E3E4-40BD-B01A-C6750B2E8B75}"/>
              </a:ext>
            </a:extLst>
          </p:cNvPr>
          <p:cNvSpPr txBox="1"/>
          <p:nvPr/>
        </p:nvSpPr>
        <p:spPr>
          <a:xfrm>
            <a:off x="7040468" y="4503489"/>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Tanzania</a:t>
            </a:r>
          </a:p>
        </p:txBody>
      </p:sp>
      <p:sp>
        <p:nvSpPr>
          <p:cNvPr id="51" name="TextBox 50">
            <a:extLst>
              <a:ext uri="{FF2B5EF4-FFF2-40B4-BE49-F238E27FC236}">
                <a16:creationId xmlns:a16="http://schemas.microsoft.com/office/drawing/2014/main" id="{6E1A0375-F460-4DA1-B037-E5E976B1A1EA}"/>
              </a:ext>
            </a:extLst>
          </p:cNvPr>
          <p:cNvSpPr txBox="1"/>
          <p:nvPr/>
        </p:nvSpPr>
        <p:spPr>
          <a:xfrm>
            <a:off x="9884637" y="2921312"/>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Hong Kong</a:t>
            </a:r>
          </a:p>
        </p:txBody>
      </p:sp>
      <p:sp>
        <p:nvSpPr>
          <p:cNvPr id="52" name="TextBox 51">
            <a:extLst>
              <a:ext uri="{FF2B5EF4-FFF2-40B4-BE49-F238E27FC236}">
                <a16:creationId xmlns:a16="http://schemas.microsoft.com/office/drawing/2014/main" id="{BEDDB022-1CEE-4CD2-AE13-34C1E2076891}"/>
              </a:ext>
            </a:extLst>
          </p:cNvPr>
          <p:cNvSpPr txBox="1"/>
          <p:nvPr/>
        </p:nvSpPr>
        <p:spPr>
          <a:xfrm>
            <a:off x="10399839" y="3577112"/>
            <a:ext cx="840200"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Philippines</a:t>
            </a:r>
          </a:p>
        </p:txBody>
      </p:sp>
      <p:sp>
        <p:nvSpPr>
          <p:cNvPr id="54" name="TextBox 53">
            <a:extLst>
              <a:ext uri="{FF2B5EF4-FFF2-40B4-BE49-F238E27FC236}">
                <a16:creationId xmlns:a16="http://schemas.microsoft.com/office/drawing/2014/main" id="{DC18DF1A-E6EB-45C8-866B-E48B45B08FCD}"/>
              </a:ext>
            </a:extLst>
          </p:cNvPr>
          <p:cNvSpPr txBox="1"/>
          <p:nvPr/>
        </p:nvSpPr>
        <p:spPr>
          <a:xfrm>
            <a:off x="8650012" y="3202197"/>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Thailand</a:t>
            </a:r>
          </a:p>
        </p:txBody>
      </p:sp>
      <p:sp>
        <p:nvSpPr>
          <p:cNvPr id="55" name="TextBox 54">
            <a:extLst>
              <a:ext uri="{FF2B5EF4-FFF2-40B4-BE49-F238E27FC236}">
                <a16:creationId xmlns:a16="http://schemas.microsoft.com/office/drawing/2014/main" id="{60F18A98-ED97-40E9-B365-713AC9BC27CC}"/>
              </a:ext>
            </a:extLst>
          </p:cNvPr>
          <p:cNvSpPr txBox="1"/>
          <p:nvPr/>
        </p:nvSpPr>
        <p:spPr>
          <a:xfrm>
            <a:off x="8422645" y="2824948"/>
            <a:ext cx="590947"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India</a:t>
            </a:r>
          </a:p>
        </p:txBody>
      </p:sp>
      <p:sp>
        <p:nvSpPr>
          <p:cNvPr id="60" name="TextBox 59">
            <a:extLst>
              <a:ext uri="{FF2B5EF4-FFF2-40B4-BE49-F238E27FC236}">
                <a16:creationId xmlns:a16="http://schemas.microsoft.com/office/drawing/2014/main" id="{58460FB1-0A28-4DE5-BABD-B02D859786C6}"/>
              </a:ext>
            </a:extLst>
          </p:cNvPr>
          <p:cNvSpPr txBox="1"/>
          <p:nvPr/>
        </p:nvSpPr>
        <p:spPr>
          <a:xfrm>
            <a:off x="6176547" y="2574905"/>
            <a:ext cx="637981"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Cyprus</a:t>
            </a:r>
          </a:p>
        </p:txBody>
      </p:sp>
      <p:sp>
        <p:nvSpPr>
          <p:cNvPr id="62" name="TextBox 61">
            <a:extLst>
              <a:ext uri="{FF2B5EF4-FFF2-40B4-BE49-F238E27FC236}">
                <a16:creationId xmlns:a16="http://schemas.microsoft.com/office/drawing/2014/main" id="{A426BFC7-E689-412E-96AF-E4C0EC7A7D5C}"/>
              </a:ext>
            </a:extLst>
          </p:cNvPr>
          <p:cNvSpPr txBox="1"/>
          <p:nvPr/>
        </p:nvSpPr>
        <p:spPr>
          <a:xfrm>
            <a:off x="6339415" y="1561921"/>
            <a:ext cx="637981"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Latvia</a:t>
            </a:r>
          </a:p>
        </p:txBody>
      </p:sp>
      <p:sp>
        <p:nvSpPr>
          <p:cNvPr id="61" name="TextBox 60">
            <a:extLst>
              <a:ext uri="{FF2B5EF4-FFF2-40B4-BE49-F238E27FC236}">
                <a16:creationId xmlns:a16="http://schemas.microsoft.com/office/drawing/2014/main" id="{437366AE-F81D-4A65-95A8-5B176342D806}"/>
              </a:ext>
            </a:extLst>
          </p:cNvPr>
          <p:cNvSpPr txBox="1"/>
          <p:nvPr/>
        </p:nvSpPr>
        <p:spPr>
          <a:xfrm>
            <a:off x="5739095" y="2377956"/>
            <a:ext cx="637981"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Greece         </a:t>
            </a:r>
          </a:p>
        </p:txBody>
      </p:sp>
      <p:sp>
        <p:nvSpPr>
          <p:cNvPr id="64" name="TextBox 63">
            <a:extLst>
              <a:ext uri="{FF2B5EF4-FFF2-40B4-BE49-F238E27FC236}">
                <a16:creationId xmlns:a16="http://schemas.microsoft.com/office/drawing/2014/main" id="{92259B58-DE91-4835-B720-C60D6CEAFE73}"/>
              </a:ext>
            </a:extLst>
          </p:cNvPr>
          <p:cNvSpPr txBox="1"/>
          <p:nvPr/>
        </p:nvSpPr>
        <p:spPr>
          <a:xfrm>
            <a:off x="6413364" y="1855902"/>
            <a:ext cx="682891"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Romania</a:t>
            </a:r>
          </a:p>
        </p:txBody>
      </p:sp>
      <p:sp>
        <p:nvSpPr>
          <p:cNvPr id="67" name="TextBox 66">
            <a:extLst>
              <a:ext uri="{FF2B5EF4-FFF2-40B4-BE49-F238E27FC236}">
                <a16:creationId xmlns:a16="http://schemas.microsoft.com/office/drawing/2014/main" id="{0D34842C-0342-46FA-9709-5B954C2A2607}"/>
              </a:ext>
            </a:extLst>
          </p:cNvPr>
          <p:cNvSpPr txBox="1"/>
          <p:nvPr/>
        </p:nvSpPr>
        <p:spPr>
          <a:xfrm>
            <a:off x="5726111" y="1920988"/>
            <a:ext cx="592409"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Serbia</a:t>
            </a:r>
          </a:p>
        </p:txBody>
      </p:sp>
      <p:sp>
        <p:nvSpPr>
          <p:cNvPr id="69" name="TextBox 56">
            <a:extLst>
              <a:ext uri="{FF2B5EF4-FFF2-40B4-BE49-F238E27FC236}">
                <a16:creationId xmlns:a16="http://schemas.microsoft.com/office/drawing/2014/main" id="{C3A2003D-433C-425D-9C7A-3B4AD1082975}"/>
              </a:ext>
            </a:extLst>
          </p:cNvPr>
          <p:cNvSpPr txBox="1"/>
          <p:nvPr/>
        </p:nvSpPr>
        <p:spPr>
          <a:xfrm>
            <a:off x="7170217" y="2637661"/>
            <a:ext cx="590947" cy="230832"/>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tr-TR"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Iraq</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 name="TextBox 2">
            <a:extLst>
              <a:ext uri="{FF2B5EF4-FFF2-40B4-BE49-F238E27FC236}">
                <a16:creationId xmlns:a16="http://schemas.microsoft.com/office/drawing/2014/main" id="{9C4F983F-420C-CBD8-9AFD-149ACBAA4A14}"/>
              </a:ext>
            </a:extLst>
          </p:cNvPr>
          <p:cNvSpPr txBox="1"/>
          <p:nvPr/>
        </p:nvSpPr>
        <p:spPr>
          <a:xfrm>
            <a:off x="1658673" y="2863735"/>
            <a:ext cx="840200"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Florida</a:t>
            </a:r>
          </a:p>
        </p:txBody>
      </p:sp>
      <p:sp>
        <p:nvSpPr>
          <p:cNvPr id="5" name="TextBox 4">
            <a:extLst>
              <a:ext uri="{FF2B5EF4-FFF2-40B4-BE49-F238E27FC236}">
                <a16:creationId xmlns:a16="http://schemas.microsoft.com/office/drawing/2014/main" id="{55B5559C-734A-9591-E6FE-4ECBB7B37740}"/>
              </a:ext>
            </a:extLst>
          </p:cNvPr>
          <p:cNvSpPr txBox="1"/>
          <p:nvPr/>
        </p:nvSpPr>
        <p:spPr>
          <a:xfrm>
            <a:off x="7049426" y="3802508"/>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Kenya</a:t>
            </a:r>
          </a:p>
        </p:txBody>
      </p:sp>
      <p:sp>
        <p:nvSpPr>
          <p:cNvPr id="7" name="TextBox 6">
            <a:extLst>
              <a:ext uri="{FF2B5EF4-FFF2-40B4-BE49-F238E27FC236}">
                <a16:creationId xmlns:a16="http://schemas.microsoft.com/office/drawing/2014/main" id="{03D12C18-01A8-DC16-2BB9-1A380D311116}"/>
              </a:ext>
            </a:extLst>
          </p:cNvPr>
          <p:cNvSpPr txBox="1"/>
          <p:nvPr/>
        </p:nvSpPr>
        <p:spPr>
          <a:xfrm>
            <a:off x="5018131" y="1946701"/>
            <a:ext cx="614362"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France</a:t>
            </a:r>
          </a:p>
        </p:txBody>
      </p:sp>
      <p:sp>
        <p:nvSpPr>
          <p:cNvPr id="9" name="TextBox 8">
            <a:extLst>
              <a:ext uri="{FF2B5EF4-FFF2-40B4-BE49-F238E27FC236}">
                <a16:creationId xmlns:a16="http://schemas.microsoft.com/office/drawing/2014/main" id="{8C89AE58-A859-5BAA-A649-5428E989A4DA}"/>
              </a:ext>
            </a:extLst>
          </p:cNvPr>
          <p:cNvSpPr txBox="1"/>
          <p:nvPr/>
        </p:nvSpPr>
        <p:spPr>
          <a:xfrm>
            <a:off x="6177708" y="4021225"/>
            <a:ext cx="71020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Rwanda</a:t>
            </a:r>
          </a:p>
        </p:txBody>
      </p:sp>
      <p:sp>
        <p:nvSpPr>
          <p:cNvPr id="11" name="TextBox 10">
            <a:extLst>
              <a:ext uri="{FF2B5EF4-FFF2-40B4-BE49-F238E27FC236}">
                <a16:creationId xmlns:a16="http://schemas.microsoft.com/office/drawing/2014/main" id="{6DC2B785-625D-00D1-A50D-910CCB92EB3E}"/>
              </a:ext>
            </a:extLst>
          </p:cNvPr>
          <p:cNvSpPr txBox="1"/>
          <p:nvPr/>
        </p:nvSpPr>
        <p:spPr>
          <a:xfrm>
            <a:off x="2798894" y="3258568"/>
            <a:ext cx="1254586"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Dominican Republic</a:t>
            </a:r>
          </a:p>
        </p:txBody>
      </p:sp>
      <p:sp>
        <p:nvSpPr>
          <p:cNvPr id="20" name="TextBox 19">
            <a:extLst>
              <a:ext uri="{FF2B5EF4-FFF2-40B4-BE49-F238E27FC236}">
                <a16:creationId xmlns:a16="http://schemas.microsoft.com/office/drawing/2014/main" id="{27094605-43DE-7A30-623F-949140818EF7}"/>
              </a:ext>
            </a:extLst>
          </p:cNvPr>
          <p:cNvSpPr txBox="1"/>
          <p:nvPr/>
        </p:nvSpPr>
        <p:spPr>
          <a:xfrm>
            <a:off x="3389482" y="4441485"/>
            <a:ext cx="635234" cy="230832"/>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Brazil</a:t>
            </a:r>
          </a:p>
        </p:txBody>
      </p:sp>
      <p:sp>
        <p:nvSpPr>
          <p:cNvPr id="30" name="Oval 29">
            <a:extLst>
              <a:ext uri="{FF2B5EF4-FFF2-40B4-BE49-F238E27FC236}">
                <a16:creationId xmlns:a16="http://schemas.microsoft.com/office/drawing/2014/main" id="{A5EE652B-A299-4E0E-79FF-6D6172DA9535}"/>
              </a:ext>
            </a:extLst>
          </p:cNvPr>
          <p:cNvSpPr>
            <a:spLocks noChangeAspect="1"/>
          </p:cNvSpPr>
          <p:nvPr/>
        </p:nvSpPr>
        <p:spPr>
          <a:xfrm>
            <a:off x="6359364" y="200730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3" name="Oval 32">
            <a:extLst>
              <a:ext uri="{FF2B5EF4-FFF2-40B4-BE49-F238E27FC236}">
                <a16:creationId xmlns:a16="http://schemas.microsoft.com/office/drawing/2014/main" id="{D456CDF8-EC25-755F-5677-F2CF64F8A661}"/>
              </a:ext>
            </a:extLst>
          </p:cNvPr>
          <p:cNvSpPr>
            <a:spLocks noChangeAspect="1"/>
          </p:cNvSpPr>
          <p:nvPr/>
        </p:nvSpPr>
        <p:spPr>
          <a:xfrm>
            <a:off x="6194434" y="207351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4" name="Oval 33">
            <a:extLst>
              <a:ext uri="{FF2B5EF4-FFF2-40B4-BE49-F238E27FC236}">
                <a16:creationId xmlns:a16="http://schemas.microsoft.com/office/drawing/2014/main" id="{2D6F3EF8-0CE1-1B4F-4E62-81D428EB1CD6}"/>
              </a:ext>
            </a:extLst>
          </p:cNvPr>
          <p:cNvSpPr>
            <a:spLocks noChangeAspect="1"/>
          </p:cNvSpPr>
          <p:nvPr/>
        </p:nvSpPr>
        <p:spPr>
          <a:xfrm>
            <a:off x="6303151" y="235974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6" name="Oval 35">
            <a:extLst>
              <a:ext uri="{FF2B5EF4-FFF2-40B4-BE49-F238E27FC236}">
                <a16:creationId xmlns:a16="http://schemas.microsoft.com/office/drawing/2014/main" id="{5151D531-F778-436D-8E25-0FF296B6E7B1}"/>
              </a:ext>
            </a:extLst>
          </p:cNvPr>
          <p:cNvSpPr>
            <a:spLocks noChangeAspect="1"/>
          </p:cNvSpPr>
          <p:nvPr/>
        </p:nvSpPr>
        <p:spPr>
          <a:xfrm>
            <a:off x="5581065" y="192098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3" name="Oval 42">
            <a:extLst>
              <a:ext uri="{FF2B5EF4-FFF2-40B4-BE49-F238E27FC236}">
                <a16:creationId xmlns:a16="http://schemas.microsoft.com/office/drawing/2014/main" id="{0D5019B7-547D-E944-D7C1-8914E3AE3C2D}"/>
              </a:ext>
            </a:extLst>
          </p:cNvPr>
          <p:cNvSpPr>
            <a:spLocks noChangeAspect="1"/>
          </p:cNvSpPr>
          <p:nvPr/>
        </p:nvSpPr>
        <p:spPr>
          <a:xfrm>
            <a:off x="6729188" y="254781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5" name="Oval 44">
            <a:extLst>
              <a:ext uri="{FF2B5EF4-FFF2-40B4-BE49-F238E27FC236}">
                <a16:creationId xmlns:a16="http://schemas.microsoft.com/office/drawing/2014/main" id="{6EEDC9B8-E688-0601-31C9-994E68143003}"/>
              </a:ext>
            </a:extLst>
          </p:cNvPr>
          <p:cNvSpPr>
            <a:spLocks noChangeAspect="1"/>
          </p:cNvSpPr>
          <p:nvPr/>
        </p:nvSpPr>
        <p:spPr>
          <a:xfrm>
            <a:off x="7111204" y="2604714"/>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0" name="Oval 49">
            <a:extLst>
              <a:ext uri="{FF2B5EF4-FFF2-40B4-BE49-F238E27FC236}">
                <a16:creationId xmlns:a16="http://schemas.microsoft.com/office/drawing/2014/main" id="{C6ACF742-372A-4D0F-E1AB-658E510731E4}"/>
              </a:ext>
            </a:extLst>
          </p:cNvPr>
          <p:cNvSpPr>
            <a:spLocks noChangeAspect="1"/>
          </p:cNvSpPr>
          <p:nvPr/>
        </p:nvSpPr>
        <p:spPr>
          <a:xfrm>
            <a:off x="7046552" y="4015581"/>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57" name="Oval 56">
            <a:extLst>
              <a:ext uri="{FF2B5EF4-FFF2-40B4-BE49-F238E27FC236}">
                <a16:creationId xmlns:a16="http://schemas.microsoft.com/office/drawing/2014/main" id="{328396D2-983F-E453-B22F-476E5F5C2BFC}"/>
              </a:ext>
            </a:extLst>
          </p:cNvPr>
          <p:cNvSpPr>
            <a:spLocks noChangeAspect="1"/>
          </p:cNvSpPr>
          <p:nvPr/>
        </p:nvSpPr>
        <p:spPr>
          <a:xfrm>
            <a:off x="6986468" y="442316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Oval 57">
            <a:extLst>
              <a:ext uri="{FF2B5EF4-FFF2-40B4-BE49-F238E27FC236}">
                <a16:creationId xmlns:a16="http://schemas.microsoft.com/office/drawing/2014/main" id="{3752A6FE-A4CD-C15A-AD78-DF4D828538BD}"/>
              </a:ext>
            </a:extLst>
          </p:cNvPr>
          <p:cNvSpPr>
            <a:spLocks noChangeAspect="1"/>
          </p:cNvSpPr>
          <p:nvPr/>
        </p:nvSpPr>
        <p:spPr>
          <a:xfrm>
            <a:off x="6710895" y="418099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Oval 58">
            <a:extLst>
              <a:ext uri="{FF2B5EF4-FFF2-40B4-BE49-F238E27FC236}">
                <a16:creationId xmlns:a16="http://schemas.microsoft.com/office/drawing/2014/main" id="{6BB935D2-AA16-5507-5D17-2DBFDBE2F5D5}"/>
              </a:ext>
            </a:extLst>
          </p:cNvPr>
          <p:cNvSpPr>
            <a:spLocks noChangeAspect="1"/>
          </p:cNvSpPr>
          <p:nvPr/>
        </p:nvSpPr>
        <p:spPr>
          <a:xfrm>
            <a:off x="5774567" y="3743300"/>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3" name="Oval 62">
            <a:extLst>
              <a:ext uri="{FF2B5EF4-FFF2-40B4-BE49-F238E27FC236}">
                <a16:creationId xmlns:a16="http://schemas.microsoft.com/office/drawing/2014/main" id="{947D8EB6-946A-B306-921E-8B61B0DB4467}"/>
              </a:ext>
            </a:extLst>
          </p:cNvPr>
          <p:cNvSpPr>
            <a:spLocks noChangeAspect="1"/>
          </p:cNvSpPr>
          <p:nvPr/>
        </p:nvSpPr>
        <p:spPr>
          <a:xfrm>
            <a:off x="5466400" y="3748352"/>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5" name="Oval 64">
            <a:extLst>
              <a:ext uri="{FF2B5EF4-FFF2-40B4-BE49-F238E27FC236}">
                <a16:creationId xmlns:a16="http://schemas.microsoft.com/office/drawing/2014/main" id="{B2A58193-7137-B09F-5192-C04A180E1B92}"/>
              </a:ext>
            </a:extLst>
          </p:cNvPr>
          <p:cNvSpPr>
            <a:spLocks noChangeAspect="1"/>
          </p:cNvSpPr>
          <p:nvPr/>
        </p:nvSpPr>
        <p:spPr>
          <a:xfrm>
            <a:off x="8368645" y="296220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66" name="Oval 65">
            <a:extLst>
              <a:ext uri="{FF2B5EF4-FFF2-40B4-BE49-F238E27FC236}">
                <a16:creationId xmlns:a16="http://schemas.microsoft.com/office/drawing/2014/main" id="{968EFE2C-1069-94AC-CA03-CF715BE9AF48}"/>
              </a:ext>
            </a:extLst>
          </p:cNvPr>
          <p:cNvSpPr>
            <a:spLocks noChangeAspect="1"/>
          </p:cNvSpPr>
          <p:nvPr/>
        </p:nvSpPr>
        <p:spPr>
          <a:xfrm>
            <a:off x="8520203" y="3356258"/>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0" name="Oval 69">
            <a:extLst>
              <a:ext uri="{FF2B5EF4-FFF2-40B4-BE49-F238E27FC236}">
                <a16:creationId xmlns:a16="http://schemas.microsoft.com/office/drawing/2014/main" id="{D9865473-ABB7-23EB-F50A-C8E3BBA26494}"/>
              </a:ext>
            </a:extLst>
          </p:cNvPr>
          <p:cNvSpPr>
            <a:spLocks noChangeAspect="1"/>
          </p:cNvSpPr>
          <p:nvPr/>
        </p:nvSpPr>
        <p:spPr>
          <a:xfrm>
            <a:off x="8762696" y="3063245"/>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1" name="Oval 70">
            <a:extLst>
              <a:ext uri="{FF2B5EF4-FFF2-40B4-BE49-F238E27FC236}">
                <a16:creationId xmlns:a16="http://schemas.microsoft.com/office/drawing/2014/main" id="{23B68100-C035-567A-0DD4-5DE9BE635646}"/>
              </a:ext>
            </a:extLst>
          </p:cNvPr>
          <p:cNvSpPr>
            <a:spLocks noChangeAspect="1"/>
          </p:cNvSpPr>
          <p:nvPr/>
        </p:nvSpPr>
        <p:spPr>
          <a:xfrm>
            <a:off x="9421814" y="334963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4" name="Oval 73">
            <a:extLst>
              <a:ext uri="{FF2B5EF4-FFF2-40B4-BE49-F238E27FC236}">
                <a16:creationId xmlns:a16="http://schemas.microsoft.com/office/drawing/2014/main" id="{B2E589BB-187B-656B-B30F-A24A41828217}"/>
              </a:ext>
            </a:extLst>
          </p:cNvPr>
          <p:cNvSpPr>
            <a:spLocks noChangeAspect="1"/>
          </p:cNvSpPr>
          <p:nvPr/>
        </p:nvSpPr>
        <p:spPr>
          <a:xfrm>
            <a:off x="9859763" y="309456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5" name="Oval 74">
            <a:extLst>
              <a:ext uri="{FF2B5EF4-FFF2-40B4-BE49-F238E27FC236}">
                <a16:creationId xmlns:a16="http://schemas.microsoft.com/office/drawing/2014/main" id="{FB054643-FF0A-1EF0-5279-5FF4035A3DC5}"/>
              </a:ext>
            </a:extLst>
          </p:cNvPr>
          <p:cNvSpPr>
            <a:spLocks noChangeAspect="1"/>
          </p:cNvSpPr>
          <p:nvPr/>
        </p:nvSpPr>
        <p:spPr>
          <a:xfrm>
            <a:off x="10345839" y="355176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6" name="Oval 75">
            <a:extLst>
              <a:ext uri="{FF2B5EF4-FFF2-40B4-BE49-F238E27FC236}">
                <a16:creationId xmlns:a16="http://schemas.microsoft.com/office/drawing/2014/main" id="{9C0D0889-1628-940D-2572-AEF7311D71CA}"/>
              </a:ext>
            </a:extLst>
          </p:cNvPr>
          <p:cNvSpPr>
            <a:spLocks noChangeAspect="1"/>
          </p:cNvSpPr>
          <p:nvPr/>
        </p:nvSpPr>
        <p:spPr>
          <a:xfrm>
            <a:off x="9744260" y="433622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78" name="Oval 77">
            <a:extLst>
              <a:ext uri="{FF2B5EF4-FFF2-40B4-BE49-F238E27FC236}">
                <a16:creationId xmlns:a16="http://schemas.microsoft.com/office/drawing/2014/main" id="{787A63C4-3292-146E-C08A-37CD38D163D0}"/>
              </a:ext>
            </a:extLst>
          </p:cNvPr>
          <p:cNvSpPr>
            <a:spLocks noChangeAspect="1"/>
          </p:cNvSpPr>
          <p:nvPr/>
        </p:nvSpPr>
        <p:spPr>
          <a:xfrm>
            <a:off x="3491134" y="4405789"/>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0" name="Oval 79">
            <a:extLst>
              <a:ext uri="{FF2B5EF4-FFF2-40B4-BE49-F238E27FC236}">
                <a16:creationId xmlns:a16="http://schemas.microsoft.com/office/drawing/2014/main" id="{832560FC-AEB9-7639-577D-286D69BD8695}"/>
              </a:ext>
            </a:extLst>
          </p:cNvPr>
          <p:cNvSpPr>
            <a:spLocks noChangeAspect="1"/>
          </p:cNvSpPr>
          <p:nvPr/>
        </p:nvSpPr>
        <p:spPr>
          <a:xfrm>
            <a:off x="2625029" y="3864876"/>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1" name="Oval 80">
            <a:extLst>
              <a:ext uri="{FF2B5EF4-FFF2-40B4-BE49-F238E27FC236}">
                <a16:creationId xmlns:a16="http://schemas.microsoft.com/office/drawing/2014/main" id="{193AAB4E-B3E4-7EFE-5E71-1AA90292E937}"/>
              </a:ext>
            </a:extLst>
          </p:cNvPr>
          <p:cNvSpPr>
            <a:spLocks noChangeAspect="1"/>
          </p:cNvSpPr>
          <p:nvPr/>
        </p:nvSpPr>
        <p:spPr>
          <a:xfrm>
            <a:off x="2798894" y="3198395"/>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sp>
        <p:nvSpPr>
          <p:cNvPr id="82" name="Oval 81">
            <a:extLst>
              <a:ext uri="{FF2B5EF4-FFF2-40B4-BE49-F238E27FC236}">
                <a16:creationId xmlns:a16="http://schemas.microsoft.com/office/drawing/2014/main" id="{7EB5AC8B-F737-2206-4930-ACFE69566B3C}"/>
              </a:ext>
            </a:extLst>
          </p:cNvPr>
          <p:cNvSpPr>
            <a:spLocks noChangeAspect="1"/>
          </p:cNvSpPr>
          <p:nvPr/>
        </p:nvSpPr>
        <p:spPr>
          <a:xfrm>
            <a:off x="2415747" y="2795930"/>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pic>
        <p:nvPicPr>
          <p:cNvPr id="107" name="Graphic 106" descr="Diamond Suit with solid fill">
            <a:extLst>
              <a:ext uri="{FF2B5EF4-FFF2-40B4-BE49-F238E27FC236}">
                <a16:creationId xmlns:a16="http://schemas.microsoft.com/office/drawing/2014/main" id="{EF6D1A24-4C36-0683-63EB-CAF0B13F948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670528" y="2201431"/>
            <a:ext cx="252000" cy="252000"/>
          </a:xfrm>
          <a:prstGeom prst="rect">
            <a:avLst/>
          </a:prstGeom>
        </p:spPr>
      </p:pic>
      <p:pic>
        <p:nvPicPr>
          <p:cNvPr id="111" name="Graphic 110" descr="Diamond Suit with solid fill">
            <a:extLst>
              <a:ext uri="{FF2B5EF4-FFF2-40B4-BE49-F238E27FC236}">
                <a16:creationId xmlns:a16="http://schemas.microsoft.com/office/drawing/2014/main" id="{93CD0044-028F-1B9A-EBEF-27D0B700851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051636" y="1660881"/>
            <a:ext cx="252000" cy="252000"/>
          </a:xfrm>
          <a:prstGeom prst="rect">
            <a:avLst/>
          </a:prstGeom>
        </p:spPr>
      </p:pic>
      <p:pic>
        <p:nvPicPr>
          <p:cNvPr id="112" name="Graphic 111" descr="Diamond Suit with solid fill">
            <a:extLst>
              <a:ext uri="{FF2B5EF4-FFF2-40B4-BE49-F238E27FC236}">
                <a16:creationId xmlns:a16="http://schemas.microsoft.com/office/drawing/2014/main" id="{0E2BE938-F68D-8EBB-9765-7984EC8AF638}"/>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9349814" y="3669770"/>
            <a:ext cx="252000" cy="252000"/>
          </a:xfrm>
          <a:prstGeom prst="rect">
            <a:avLst/>
          </a:prstGeom>
        </p:spPr>
      </p:pic>
      <p:pic>
        <p:nvPicPr>
          <p:cNvPr id="115" name="Graphic 114" descr="Diamond Suit with solid fill">
            <a:extLst>
              <a:ext uri="{FF2B5EF4-FFF2-40B4-BE49-F238E27FC236}">
                <a16:creationId xmlns:a16="http://schemas.microsoft.com/office/drawing/2014/main" id="{76C444CA-F6B6-2729-05F9-648752E4755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47091" y="3903682"/>
            <a:ext cx="216000" cy="216000"/>
          </a:xfrm>
          <a:prstGeom prst="rect">
            <a:avLst/>
          </a:prstGeom>
        </p:spPr>
      </p:pic>
      <p:sp>
        <p:nvSpPr>
          <p:cNvPr id="2" name="Oval 1">
            <a:extLst>
              <a:ext uri="{FF2B5EF4-FFF2-40B4-BE49-F238E27FC236}">
                <a16:creationId xmlns:a16="http://schemas.microsoft.com/office/drawing/2014/main" id="{60C0877D-E28A-C31B-095F-192AE8E33726}"/>
              </a:ext>
            </a:extLst>
          </p:cNvPr>
          <p:cNvSpPr>
            <a:spLocks noChangeAspect="1"/>
          </p:cNvSpPr>
          <p:nvPr/>
        </p:nvSpPr>
        <p:spPr>
          <a:xfrm>
            <a:off x="6354329" y="2158459"/>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6" name="TextBox 5">
            <a:extLst>
              <a:ext uri="{FF2B5EF4-FFF2-40B4-BE49-F238E27FC236}">
                <a16:creationId xmlns:a16="http://schemas.microsoft.com/office/drawing/2014/main" id="{5E55C15B-B8BA-37ED-41A6-36A203C6BBF5}"/>
              </a:ext>
            </a:extLst>
          </p:cNvPr>
          <p:cNvSpPr txBox="1"/>
          <p:nvPr/>
        </p:nvSpPr>
        <p:spPr>
          <a:xfrm>
            <a:off x="6403377" y="2077438"/>
            <a:ext cx="926813" cy="2308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Macedonia</a:t>
            </a:r>
          </a:p>
        </p:txBody>
      </p:sp>
      <p:pic>
        <p:nvPicPr>
          <p:cNvPr id="8" name="Picture 7" descr="A black and grey logo&#10;&#10;Description automatically generated">
            <a:extLst>
              <a:ext uri="{FF2B5EF4-FFF2-40B4-BE49-F238E27FC236}">
                <a16:creationId xmlns:a16="http://schemas.microsoft.com/office/drawing/2014/main" id="{646AD720-5A02-FBAA-16F8-276DC3EED62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56000" y="325422"/>
            <a:ext cx="2880000" cy="389720"/>
          </a:xfrm>
          <a:prstGeom prst="rect">
            <a:avLst/>
          </a:prstGeom>
        </p:spPr>
      </p:pic>
      <p:sp>
        <p:nvSpPr>
          <p:cNvPr id="4" name="Oval 3">
            <a:extLst>
              <a:ext uri="{FF2B5EF4-FFF2-40B4-BE49-F238E27FC236}">
                <a16:creationId xmlns:a16="http://schemas.microsoft.com/office/drawing/2014/main" id="{A70E3BC1-B7A2-881E-5C52-2F953718FB4B}"/>
              </a:ext>
            </a:extLst>
          </p:cNvPr>
          <p:cNvSpPr>
            <a:spLocks noChangeAspect="1"/>
          </p:cNvSpPr>
          <p:nvPr/>
        </p:nvSpPr>
        <p:spPr>
          <a:xfrm>
            <a:off x="6205313" y="284944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0" name="TextBox 9">
            <a:extLst>
              <a:ext uri="{FF2B5EF4-FFF2-40B4-BE49-F238E27FC236}">
                <a16:creationId xmlns:a16="http://schemas.microsoft.com/office/drawing/2014/main" id="{3EEB2094-AB09-2D34-D540-3249FAD0F028}"/>
              </a:ext>
            </a:extLst>
          </p:cNvPr>
          <p:cNvSpPr txBox="1"/>
          <p:nvPr/>
        </p:nvSpPr>
        <p:spPr>
          <a:xfrm>
            <a:off x="5972929" y="2950191"/>
            <a:ext cx="614362" cy="230832"/>
          </a:xfrm>
          <a:prstGeom prst="rect">
            <a:avLst/>
          </a:prstGeom>
          <a:noFill/>
        </p:spPr>
        <p:txBody>
          <a:bodyPr wrap="square" lIns="91440" tIns="45720" rIns="91440" bIns="45720" anchor="t">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900" noProof="1">
                <a:ln cmpd="sng">
                  <a:noFill/>
                </a:ln>
                <a:solidFill>
                  <a:schemeClr val="tx1">
                    <a:lumMod val="75000"/>
                    <a:lumOff val="25000"/>
                  </a:schemeClr>
                </a:solidFill>
                <a:latin typeface="Open Sans"/>
                <a:ea typeface="Open Sans"/>
                <a:cs typeface="Open Sans"/>
              </a:rPr>
              <a:t>Libya</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 name="Oval 11">
            <a:extLst>
              <a:ext uri="{FF2B5EF4-FFF2-40B4-BE49-F238E27FC236}">
                <a16:creationId xmlns:a16="http://schemas.microsoft.com/office/drawing/2014/main" id="{E47D379F-4D1D-9A12-4EBF-06C003C4A5D8}"/>
              </a:ext>
            </a:extLst>
          </p:cNvPr>
          <p:cNvSpPr>
            <a:spLocks noChangeAspect="1"/>
          </p:cNvSpPr>
          <p:nvPr/>
        </p:nvSpPr>
        <p:spPr>
          <a:xfrm>
            <a:off x="5406440" y="225436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3" name="TextBox 12">
            <a:extLst>
              <a:ext uri="{FF2B5EF4-FFF2-40B4-BE49-F238E27FC236}">
                <a16:creationId xmlns:a16="http://schemas.microsoft.com/office/drawing/2014/main" id="{70A50EF7-51EF-1895-36DE-2A73A52EBA23}"/>
              </a:ext>
            </a:extLst>
          </p:cNvPr>
          <p:cNvSpPr txBox="1"/>
          <p:nvPr/>
        </p:nvSpPr>
        <p:spPr>
          <a:xfrm>
            <a:off x="5161006" y="2322409"/>
            <a:ext cx="614362" cy="230832"/>
          </a:xfrm>
          <a:prstGeom prst="rect">
            <a:avLst/>
          </a:prstGeom>
          <a:noFill/>
        </p:spPr>
        <p:txBody>
          <a:bodyPr wrap="square" lIns="91440" tIns="45720" rIns="91440" bIns="45720" anchor="t">
            <a:spAutoFit/>
          </a:bodyPr>
          <a:lstStyle/>
          <a:p>
            <a:pPr marL="0" marR="0" lvl="0" indent="0" algn="r" defTabSz="914400">
              <a:lnSpc>
                <a:spcPct val="100000"/>
              </a:lnSpc>
              <a:spcBef>
                <a:spcPts val="0"/>
              </a:spcBef>
              <a:spcAft>
                <a:spcPts val="0"/>
              </a:spcAft>
              <a:buNone/>
              <a:tabLst/>
              <a:defRPr/>
            </a:pPr>
            <a:r>
              <a:rPr lang="en-US" sz="900" noProof="1">
                <a:ln cmpd="sng">
                  <a:noFill/>
                </a:ln>
                <a:solidFill>
                  <a:schemeClr val="tx1">
                    <a:lumMod val="75000"/>
                    <a:lumOff val="25000"/>
                  </a:schemeClr>
                </a:solidFill>
                <a:latin typeface="Open Sans"/>
                <a:ea typeface="Open Sans"/>
                <a:cs typeface="Open Sans"/>
              </a:rPr>
              <a:t>Spain</a:t>
            </a:r>
            <a:endParaRPr lang="en-US"/>
          </a:p>
        </p:txBody>
      </p:sp>
      <p:sp>
        <p:nvSpPr>
          <p:cNvPr id="14" name="Oval 13">
            <a:extLst>
              <a:ext uri="{FF2B5EF4-FFF2-40B4-BE49-F238E27FC236}">
                <a16:creationId xmlns:a16="http://schemas.microsoft.com/office/drawing/2014/main" id="{DF131A4E-6B54-2959-7FBF-2F710469A944}"/>
              </a:ext>
            </a:extLst>
          </p:cNvPr>
          <p:cNvSpPr>
            <a:spLocks noChangeAspect="1"/>
          </p:cNvSpPr>
          <p:nvPr/>
        </p:nvSpPr>
        <p:spPr>
          <a:xfrm>
            <a:off x="6663676" y="4661287"/>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5" name="TextBox 14">
            <a:extLst>
              <a:ext uri="{FF2B5EF4-FFF2-40B4-BE49-F238E27FC236}">
                <a16:creationId xmlns:a16="http://schemas.microsoft.com/office/drawing/2014/main" id="{ABE9C235-842F-32CE-DE06-6BEA9F69D795}"/>
              </a:ext>
            </a:extLst>
          </p:cNvPr>
          <p:cNvSpPr txBox="1"/>
          <p:nvPr/>
        </p:nvSpPr>
        <p:spPr>
          <a:xfrm>
            <a:off x="6368426" y="4752197"/>
            <a:ext cx="710203" cy="230832"/>
          </a:xfrm>
          <a:prstGeom prst="rect">
            <a:avLst/>
          </a:prstGeom>
          <a:noFill/>
        </p:spPr>
        <p:txBody>
          <a:bodyPr wrap="square" lIns="91440" tIns="45720" rIns="91440" bIns="4572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900" noProof="1">
                <a:ln cmpd="sng">
                  <a:noFill/>
                </a:ln>
                <a:solidFill>
                  <a:schemeClr val="tx1">
                    <a:lumMod val="75000"/>
                    <a:lumOff val="25000"/>
                  </a:schemeClr>
                </a:solidFill>
                <a:latin typeface="Open Sans"/>
                <a:ea typeface="Open Sans"/>
                <a:cs typeface="Open Sans"/>
              </a:rPr>
              <a:t>Zambia</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6" name="Oval 15">
            <a:extLst>
              <a:ext uri="{FF2B5EF4-FFF2-40B4-BE49-F238E27FC236}">
                <a16:creationId xmlns:a16="http://schemas.microsoft.com/office/drawing/2014/main" id="{4A6C6064-8A73-15FE-6CE6-31DC39D441A3}"/>
              </a:ext>
            </a:extLst>
          </p:cNvPr>
          <p:cNvSpPr>
            <a:spLocks noChangeAspect="1"/>
          </p:cNvSpPr>
          <p:nvPr/>
        </p:nvSpPr>
        <p:spPr>
          <a:xfrm>
            <a:off x="6404384" y="5375663"/>
            <a:ext cx="108000" cy="108000"/>
          </a:xfrm>
          <a:prstGeom prst="ellipse">
            <a:avLst/>
          </a:prstGeom>
          <a:solidFill>
            <a:schemeClr val="tx2">
              <a:lumMod val="75000"/>
              <a:alpha val="60000"/>
            </a:schemeClr>
          </a:solidFill>
          <a:ln w="127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17" name="TextBox 16">
            <a:extLst>
              <a:ext uri="{FF2B5EF4-FFF2-40B4-BE49-F238E27FC236}">
                <a16:creationId xmlns:a16="http://schemas.microsoft.com/office/drawing/2014/main" id="{1260B1DD-6E38-0829-A44C-8888E3569743}"/>
              </a:ext>
            </a:extLst>
          </p:cNvPr>
          <p:cNvSpPr txBox="1"/>
          <p:nvPr/>
        </p:nvSpPr>
        <p:spPr>
          <a:xfrm>
            <a:off x="6463677" y="5313114"/>
            <a:ext cx="1043577" cy="230832"/>
          </a:xfrm>
          <a:prstGeom prst="rect">
            <a:avLst/>
          </a:prstGeom>
          <a:noFill/>
        </p:spPr>
        <p:txBody>
          <a:bodyPr wrap="square" lIns="91440" tIns="45720" rIns="91440" bIns="45720" anchor="t">
            <a:spAutoFit/>
          </a:bodyPr>
          <a:lstStyle/>
          <a:p>
            <a:pPr>
              <a:defRPr/>
            </a:pPr>
            <a:r>
              <a:rPr lang="en-US" sz="900" noProof="1">
                <a:ln cmpd="sng">
                  <a:noFill/>
                </a:ln>
                <a:solidFill>
                  <a:schemeClr val="tx1">
                    <a:lumMod val="75000"/>
                    <a:lumOff val="25000"/>
                  </a:schemeClr>
                </a:solidFill>
                <a:latin typeface="Open Sans"/>
                <a:ea typeface="Open Sans"/>
                <a:cs typeface="Open Sans"/>
              </a:rPr>
              <a:t>South Africa</a:t>
            </a:r>
            <a:endParaRPr kumimoji="0" lang="en-US" sz="900" i="0" u="none" strike="noStrike" kern="1200" cap="none" spc="0" normalizeH="0" baseline="0" noProof="1">
              <a:ln cmpd="sng">
                <a:noFill/>
              </a:ln>
              <a:solidFill>
                <a:schemeClr val="tx1">
                  <a:lumMod val="75000"/>
                  <a:lumOff val="25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616429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EDD4CF21-3955-1841-8F86-E93EEF453D60}"/>
              </a:ext>
            </a:extLst>
          </p:cNvPr>
          <p:cNvCxnSpPr>
            <a:cxnSpLocks/>
          </p:cNvCxnSpPr>
          <p:nvPr/>
        </p:nvCxnSpPr>
        <p:spPr>
          <a:xfrm>
            <a:off x="6096000" y="1659504"/>
            <a:ext cx="0" cy="451314"/>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3F833D-658B-D646-9DCD-D381FD481A64}"/>
              </a:ext>
            </a:extLst>
          </p:cNvPr>
          <p:cNvSpPr txBox="1"/>
          <p:nvPr/>
        </p:nvSpPr>
        <p:spPr>
          <a:xfrm>
            <a:off x="1443243" y="3497578"/>
            <a:ext cx="2880000" cy="646331"/>
          </a:xfrm>
          <a:prstGeom prst="rect">
            <a:avLst/>
          </a:prstGeom>
          <a:noFill/>
          <a:ln>
            <a:noFill/>
          </a:ln>
        </p:spPr>
        <p:txBody>
          <a:bodyPr wrap="square" rtlCol="0" anchor="b">
            <a:spAutoFit/>
          </a:bodyPr>
          <a:lstStyle/>
          <a:p>
            <a:pPr algn="r" defTabSz="913834" fontAlgn="base">
              <a:spcBef>
                <a:spcPct val="0"/>
              </a:spcBef>
              <a:spcAft>
                <a:spcPct val="0"/>
              </a:spcAft>
            </a:pPr>
            <a:r>
              <a:rPr lang="tr-TR" sz="1200" b="1"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Probina Orion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provides</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defTabSz="913834" fontAlgn="base">
              <a:spcBef>
                <a:spcPct val="0"/>
              </a:spcBef>
              <a:spcAft>
                <a:spcPct val="0"/>
              </a:spcAft>
            </a:pP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first building solution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pPr algn="r" defTabSz="913834" fontAlgn="base">
              <a:spcBef>
                <a:spcPct val="0"/>
              </a:spcBef>
              <a:spcAft>
                <a:spcPct val="0"/>
              </a:spcAft>
            </a:pP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Retrofit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and</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Rehabilitation</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FFA3679-A9D9-114F-B3A5-368EF80B4945}"/>
              </a:ext>
            </a:extLst>
          </p:cNvPr>
          <p:cNvSpPr>
            <a:spLocks noGrp="1"/>
          </p:cNvSpPr>
          <p:nvPr>
            <p:ph type="title"/>
          </p:nvPr>
        </p:nvSpPr>
        <p:spPr>
          <a:xfrm>
            <a:off x="0" y="644936"/>
            <a:ext cx="12192000" cy="540000"/>
          </a:xfrm>
        </p:spPr>
        <p:txBody>
          <a:bodyPr>
            <a:normAutofit/>
          </a:bodyPr>
          <a:lstStyle/>
          <a:p>
            <a:r>
              <a:rPr lang="en-GB" dirty="0">
                <a:solidFill>
                  <a:srgbClr val="272829"/>
                </a:solidFill>
                <a:latin typeface="Open Sans" panose="020B0606030504020204" pitchFamily="34" charset="0"/>
                <a:ea typeface="Open Sans" panose="020B0606030504020204" pitchFamily="34" charset="0"/>
                <a:cs typeface="Open Sans" panose="020B0606030504020204" pitchFamily="34" charset="0"/>
              </a:rPr>
              <a:t>Our History</a:t>
            </a:r>
          </a:p>
        </p:txBody>
      </p:sp>
      <p:cxnSp>
        <p:nvCxnSpPr>
          <p:cNvPr id="9" name="Straight Connector 8">
            <a:extLst>
              <a:ext uri="{FF2B5EF4-FFF2-40B4-BE49-F238E27FC236}">
                <a16:creationId xmlns:a16="http://schemas.microsoft.com/office/drawing/2014/main" id="{CCF66E7F-E3F5-5A8D-DC44-5D2EDE002705}"/>
              </a:ext>
            </a:extLst>
          </p:cNvPr>
          <p:cNvCxnSpPr>
            <a:cxnSpLocks/>
          </p:cNvCxnSpPr>
          <p:nvPr/>
        </p:nvCxnSpPr>
        <p:spPr>
          <a:xfrm>
            <a:off x="5376000" y="2285741"/>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9278C658-3699-2B8E-5B69-113E2EA4BBB9}"/>
              </a:ext>
            </a:extLst>
          </p:cNvPr>
          <p:cNvCxnSpPr>
            <a:cxnSpLocks/>
          </p:cNvCxnSpPr>
          <p:nvPr/>
        </p:nvCxnSpPr>
        <p:spPr>
          <a:xfrm>
            <a:off x="6096000" y="24625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23A3E8AE-1205-5EC2-166A-5AAA117D59F7}"/>
              </a:ext>
            </a:extLst>
          </p:cNvPr>
          <p:cNvCxnSpPr>
            <a:cxnSpLocks/>
          </p:cNvCxnSpPr>
          <p:nvPr/>
        </p:nvCxnSpPr>
        <p:spPr>
          <a:xfrm>
            <a:off x="7830888" y="199056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7CB38AA9-DA79-2050-5789-0AF4F61330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046" y="1885161"/>
            <a:ext cx="1600200" cy="685800"/>
          </a:xfrm>
          <a:prstGeom prst="rect">
            <a:avLst/>
          </a:prstGeom>
        </p:spPr>
      </p:pic>
      <p:cxnSp>
        <p:nvCxnSpPr>
          <p:cNvPr id="7" name="Straight Connector 6">
            <a:extLst>
              <a:ext uri="{FF2B5EF4-FFF2-40B4-BE49-F238E27FC236}">
                <a16:creationId xmlns:a16="http://schemas.microsoft.com/office/drawing/2014/main" id="{4747158C-EC24-2B1B-4B27-9D06330F3764}"/>
              </a:ext>
            </a:extLst>
          </p:cNvPr>
          <p:cNvCxnSpPr>
            <a:cxnSpLocks/>
          </p:cNvCxnSpPr>
          <p:nvPr/>
        </p:nvCxnSpPr>
        <p:spPr>
          <a:xfrm>
            <a:off x="6102238" y="3820744"/>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B1B182-0313-D1CB-C4B6-3475C2C62EF3}"/>
              </a:ext>
            </a:extLst>
          </p:cNvPr>
          <p:cNvCxnSpPr>
            <a:cxnSpLocks/>
          </p:cNvCxnSpPr>
          <p:nvPr/>
        </p:nvCxnSpPr>
        <p:spPr>
          <a:xfrm>
            <a:off x="6096000" y="4007487"/>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723BE-5CFD-2DD9-13EF-811FE993000D}"/>
              </a:ext>
            </a:extLst>
          </p:cNvPr>
          <p:cNvCxnSpPr>
            <a:cxnSpLocks/>
          </p:cNvCxnSpPr>
          <p:nvPr/>
        </p:nvCxnSpPr>
        <p:spPr>
          <a:xfrm>
            <a:off x="4324369" y="3569800"/>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F6A6A2E-8C89-3E2D-B6E6-EB60A82A023B}"/>
              </a:ext>
            </a:extLst>
          </p:cNvPr>
          <p:cNvSpPr/>
          <p:nvPr/>
        </p:nvSpPr>
        <p:spPr>
          <a:xfrm>
            <a:off x="7027023" y="3096327"/>
            <a:ext cx="3240000" cy="144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26" name="Picture 25" descr="A couple of red and white scaffolding&#10;&#10;Description automatically generated">
            <a:extLst>
              <a:ext uri="{FF2B5EF4-FFF2-40B4-BE49-F238E27FC236}">
                <a16:creationId xmlns:a16="http://schemas.microsoft.com/office/drawing/2014/main" id="{7AE25785-963C-7459-4B45-C89DFEDD42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9088" y="3175688"/>
            <a:ext cx="2515870" cy="1253490"/>
          </a:xfrm>
          <a:prstGeom prst="rect">
            <a:avLst/>
          </a:prstGeom>
        </p:spPr>
      </p:pic>
      <p:sp>
        <p:nvSpPr>
          <p:cNvPr id="21" name="TextBox 20">
            <a:extLst>
              <a:ext uri="{FF2B5EF4-FFF2-40B4-BE49-F238E27FC236}">
                <a16:creationId xmlns:a16="http://schemas.microsoft.com/office/drawing/2014/main" id="{81D6ABB4-5E18-4245-B6B1-8D53D8A95C95}"/>
              </a:ext>
            </a:extLst>
          </p:cNvPr>
          <p:cNvSpPr txBox="1"/>
          <p:nvPr/>
        </p:nvSpPr>
        <p:spPr>
          <a:xfrm>
            <a:off x="7818187" y="1919543"/>
            <a:ext cx="2880000" cy="646331"/>
          </a:xfrm>
          <a:prstGeom prst="rect">
            <a:avLst/>
          </a:prstGeom>
          <a:noFill/>
          <a:ln>
            <a:noFill/>
          </a:ln>
        </p:spPr>
        <p:txBody>
          <a:bodyPr wrap="square" rtlCol="0" anchor="b">
            <a:spAutoFit/>
          </a:bodyPr>
          <a:lstStyle/>
          <a:p>
            <a:pPr defTabSz="913834" fontAlgn="base">
              <a:spcBef>
                <a:spcPct val="0"/>
              </a:spcBef>
              <a:spcAft>
                <a:spcPct val="0"/>
              </a:spcAft>
            </a:pPr>
            <a:r>
              <a:rPr lang="tr-TR" sz="1200" b="1"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Probina Orion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is l</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aunched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as the w</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first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concrete</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building</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and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system</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27" name="Straight Connector 26">
            <a:extLst>
              <a:ext uri="{FF2B5EF4-FFF2-40B4-BE49-F238E27FC236}">
                <a16:creationId xmlns:a16="http://schemas.microsoft.com/office/drawing/2014/main" id="{457174C6-F5AE-031C-A3B2-021FA4461415}"/>
              </a:ext>
            </a:extLst>
          </p:cNvPr>
          <p:cNvCxnSpPr>
            <a:cxnSpLocks/>
          </p:cNvCxnSpPr>
          <p:nvPr/>
        </p:nvCxnSpPr>
        <p:spPr>
          <a:xfrm>
            <a:off x="5376000" y="5371841"/>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EE63A9BC-B513-50FE-574B-76A3B0D15E7F}"/>
              </a:ext>
            </a:extLst>
          </p:cNvPr>
          <p:cNvCxnSpPr>
            <a:cxnSpLocks/>
          </p:cNvCxnSpPr>
          <p:nvPr/>
        </p:nvCxnSpPr>
        <p:spPr>
          <a:xfrm>
            <a:off x="6096000" y="55486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FF136E-E48B-345F-FC61-EC7E45BF3D85}"/>
              </a:ext>
            </a:extLst>
          </p:cNvPr>
          <p:cNvCxnSpPr>
            <a:cxnSpLocks/>
          </p:cNvCxnSpPr>
          <p:nvPr/>
        </p:nvCxnSpPr>
        <p:spPr>
          <a:xfrm>
            <a:off x="7830888" y="507666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EDB713-0CEE-89F4-1EA0-95B36596CEEA}"/>
              </a:ext>
            </a:extLst>
          </p:cNvPr>
          <p:cNvSpPr txBox="1"/>
          <p:nvPr/>
        </p:nvSpPr>
        <p:spPr>
          <a:xfrm>
            <a:off x="7830888" y="4996493"/>
            <a:ext cx="2294741" cy="646331"/>
          </a:xfrm>
          <a:prstGeom prst="rect">
            <a:avLst/>
          </a:prstGeom>
          <a:noFill/>
          <a:ln>
            <a:noFill/>
          </a:ln>
        </p:spPr>
        <p:txBody>
          <a:bodyPr wrap="square" rtlCol="0" anchor="b">
            <a:spAutoFit/>
          </a:bodyPr>
          <a:lstStyle/>
          <a:p>
            <a:pPr defTabSz="913834" fontAlgn="base">
              <a:spcBef>
                <a:spcPct val="0"/>
              </a:spcBef>
              <a:spcAft>
                <a:spcPct val="0"/>
              </a:spcAft>
            </a:pP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Bi-direction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physical</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model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integration</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with</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GB"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Autodesk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Revit</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ounded Rectangle 39">
            <a:extLst>
              <a:ext uri="{FF2B5EF4-FFF2-40B4-BE49-F238E27FC236}">
                <a16:creationId xmlns:a16="http://schemas.microsoft.com/office/drawing/2014/main" id="{5CDCDE17-133C-C503-5530-416C8C476817}"/>
              </a:ext>
            </a:extLst>
          </p:cNvPr>
          <p:cNvSpPr/>
          <p:nvPr/>
        </p:nvSpPr>
        <p:spPr>
          <a:xfrm>
            <a:off x="1923641" y="4649823"/>
            <a:ext cx="3240000" cy="1440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3" name="Picture 2" descr="A red and black logo&#10;&#10;Description automatically generated">
            <a:extLst>
              <a:ext uri="{FF2B5EF4-FFF2-40B4-BE49-F238E27FC236}">
                <a16:creationId xmlns:a16="http://schemas.microsoft.com/office/drawing/2014/main" id="{628A227F-2CB7-32B0-4AF0-98AAE7E2DF36}"/>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5524500" y="282567"/>
            <a:ext cx="1143000" cy="1257300"/>
          </a:xfrm>
          <a:prstGeom prst="rect">
            <a:avLst/>
          </a:prstGeom>
        </p:spPr>
      </p:pic>
      <p:pic>
        <p:nvPicPr>
          <p:cNvPr id="5" name="Picture 4" descr="A drawing of a building&#10;&#10;Description automatically generated">
            <a:extLst>
              <a:ext uri="{FF2B5EF4-FFF2-40B4-BE49-F238E27FC236}">
                <a16:creationId xmlns:a16="http://schemas.microsoft.com/office/drawing/2014/main" id="{A5A298A1-7C6D-FEBB-FCB8-AE4390F4614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56636" y="4826375"/>
            <a:ext cx="2754000" cy="1080000"/>
          </a:xfrm>
          <a:prstGeom prst="rect">
            <a:avLst/>
          </a:prstGeom>
        </p:spPr>
      </p:pic>
      <p:sp>
        <p:nvSpPr>
          <p:cNvPr id="6" name="TextBox 5">
            <a:extLst>
              <a:ext uri="{FF2B5EF4-FFF2-40B4-BE49-F238E27FC236}">
                <a16:creationId xmlns:a16="http://schemas.microsoft.com/office/drawing/2014/main" id="{7313DD18-C3A9-6671-3F79-D32389874462}"/>
              </a:ext>
            </a:extLst>
          </p:cNvPr>
          <p:cNvSpPr txBox="1"/>
          <p:nvPr/>
        </p:nvSpPr>
        <p:spPr>
          <a:xfrm>
            <a:off x="4395309" y="3429212"/>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2005</a:t>
            </a:r>
            <a:endPar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1699A64D-3CED-4DCE-E317-4C35B96050B0}"/>
              </a:ext>
            </a:extLst>
          </p:cNvPr>
          <p:cNvSpPr txBox="1"/>
          <p:nvPr/>
        </p:nvSpPr>
        <p:spPr>
          <a:xfrm>
            <a:off x="6112791" y="1854854"/>
            <a:ext cx="1685077" cy="861774"/>
          </a:xfrm>
          <a:prstGeom prst="rect">
            <a:avLst/>
          </a:prstGeom>
          <a:noFill/>
          <a:ln>
            <a:noFill/>
          </a:ln>
        </p:spPr>
        <p:txBody>
          <a:bodyPr wrap="none" rtlCol="0">
            <a:spAutoFit/>
          </a:bodyPr>
          <a:lstStyle/>
          <a:p>
            <a:pPr defTabSz="913834" fontAlgn="base">
              <a:spcBef>
                <a:spcPct val="0"/>
              </a:spcBef>
              <a:spcAft>
                <a:spcPct val="0"/>
              </a:spcAft>
            </a:pPr>
            <a:r>
              <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199</a:t>
            </a:r>
            <a:r>
              <a:rPr lang="tr-TR"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rPr>
              <a:t>2</a:t>
            </a:r>
            <a:endParaRPr lang="en-US" sz="5000" b="1" dirty="0">
              <a:gradFill>
                <a:gsLst>
                  <a:gs pos="0">
                    <a:srgbClr val="E11B22">
                      <a:lumMod val="68000"/>
                      <a:lumOff val="32000"/>
                    </a:srgbClr>
                  </a:gs>
                  <a:gs pos="100000">
                    <a:srgbClr val="E11B22"/>
                  </a:gs>
                </a:gsLst>
                <a:lin ang="0" scaled="0"/>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5" name="TextBox 14">
            <a:extLst>
              <a:ext uri="{FF2B5EF4-FFF2-40B4-BE49-F238E27FC236}">
                <a16:creationId xmlns:a16="http://schemas.microsoft.com/office/drawing/2014/main" id="{A63CC8B1-F4CF-E970-98AB-14C37A43A135}"/>
              </a:ext>
            </a:extLst>
          </p:cNvPr>
          <p:cNvSpPr txBox="1"/>
          <p:nvPr/>
        </p:nvSpPr>
        <p:spPr>
          <a:xfrm>
            <a:off x="6112791" y="4940954"/>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2007</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42471942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animEffect transition="in" filter="fade">
                                      <p:cBhvr>
                                        <p:cTn id="9" dur="1000"/>
                                        <p:tgtEl>
                                          <p:spTgt spid="13"/>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childTnLst>
                                </p:cTn>
                              </p:par>
                              <p:par>
                                <p:cTn id="20" presetID="1" presetClass="entr" presetSubtype="0" fill="hold" nodeType="withEffect">
                                  <p:stCondLst>
                                    <p:cond delay="0"/>
                                  </p:stCondLst>
                                  <p:childTnLst>
                                    <p:set>
                                      <p:cBhvr>
                                        <p:cTn id="21" dur="1" fill="hold">
                                          <p:stCondLst>
                                            <p:cond delay="0"/>
                                          </p:stCondLst>
                                        </p:cTn>
                                        <p:tgtEl>
                                          <p:spTgt spid="26"/>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37"/>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40"/>
                                        </p:tgtEl>
                                        <p:attrNameLst>
                                          <p:attrName>style.visibility</p:attrName>
                                        </p:attrNameLst>
                                      </p:cBhvr>
                                      <p:to>
                                        <p:strVal val="visible"/>
                                      </p:to>
                                    </p:set>
                                  </p:childTnLst>
                                </p:cTn>
                              </p:par>
                              <p:par>
                                <p:cTn id="30" presetID="10" presetClass="entr" presetSubtype="0" fill="hold" grpId="0"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fade">
                                      <p:cBhvr>
                                        <p:cTn id="35" dur="500"/>
                                        <p:tgtEl>
                                          <p:spTgt spid="15"/>
                                        </p:tgtEl>
                                      </p:cBhvr>
                                    </p:animEffect>
                                  </p:childTnLst>
                                </p:cTn>
                              </p:par>
                              <p:par>
                                <p:cTn id="36" presetID="1" presetClass="entr" presetSubtype="0" fill="hold" nodeType="with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24" grpId="0" animBg="1"/>
      <p:bldP spid="21" grpId="0"/>
      <p:bldP spid="34" grpId="0"/>
      <p:bldP spid="40" grpId="0" animBg="1"/>
      <p:bldP spid="6" grpId="0"/>
      <p:bldP spid="1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a:extLst>
              <a:ext uri="{FF2B5EF4-FFF2-40B4-BE49-F238E27FC236}">
                <a16:creationId xmlns:a16="http://schemas.microsoft.com/office/drawing/2014/main" id="{EDD4CF21-3955-1841-8F86-E93EEF453D60}"/>
              </a:ext>
            </a:extLst>
          </p:cNvPr>
          <p:cNvCxnSpPr>
            <a:cxnSpLocks/>
          </p:cNvCxnSpPr>
          <p:nvPr/>
        </p:nvCxnSpPr>
        <p:spPr>
          <a:xfrm>
            <a:off x="6096000" y="1659504"/>
            <a:ext cx="0" cy="451314"/>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3F833D-658B-D646-9DCD-D381FD481A64}"/>
              </a:ext>
            </a:extLst>
          </p:cNvPr>
          <p:cNvSpPr txBox="1"/>
          <p:nvPr/>
        </p:nvSpPr>
        <p:spPr>
          <a:xfrm>
            <a:off x="1443243" y="2107146"/>
            <a:ext cx="2880000" cy="276999"/>
          </a:xfrm>
          <a:prstGeom prst="rect">
            <a:avLst/>
          </a:prstGeom>
          <a:noFill/>
          <a:ln>
            <a:noFill/>
          </a:ln>
        </p:spPr>
        <p:txBody>
          <a:bodyPr wrap="square" rtlCol="0" anchor="b">
            <a:spAutoFit/>
          </a:bodyPr>
          <a:lstStyle/>
          <a:p>
            <a:pPr algn="r" defTabSz="913834" fontAlgn="base">
              <a:spcBef>
                <a:spcPct val="0"/>
              </a:spcBef>
              <a:spcAft>
                <a:spcPct val="0"/>
              </a:spcAft>
            </a:pPr>
            <a:r>
              <a:rPr lang="tr-TR" sz="1200" b="1"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is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introduced</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6FFA3679-A9D9-114F-B3A5-368EF80B4945}"/>
              </a:ext>
            </a:extLst>
          </p:cNvPr>
          <p:cNvSpPr>
            <a:spLocks noGrp="1"/>
          </p:cNvSpPr>
          <p:nvPr>
            <p:ph type="title"/>
          </p:nvPr>
        </p:nvSpPr>
        <p:spPr>
          <a:xfrm>
            <a:off x="0" y="644936"/>
            <a:ext cx="12192000" cy="540000"/>
          </a:xfrm>
        </p:spPr>
        <p:txBody>
          <a:bodyPr>
            <a:normAutofit/>
          </a:bodyPr>
          <a:lstStyle/>
          <a:p>
            <a:r>
              <a:rPr lang="en-GB" dirty="0">
                <a:solidFill>
                  <a:srgbClr val="272829"/>
                </a:solidFill>
                <a:latin typeface="Open Sans" panose="020B0606030504020204" pitchFamily="34" charset="0"/>
                <a:ea typeface="Open Sans" panose="020B0606030504020204" pitchFamily="34" charset="0"/>
                <a:cs typeface="Open Sans" panose="020B0606030504020204" pitchFamily="34" charset="0"/>
              </a:rPr>
              <a:t>Our History</a:t>
            </a:r>
          </a:p>
        </p:txBody>
      </p:sp>
      <p:cxnSp>
        <p:nvCxnSpPr>
          <p:cNvPr id="14" name="Straight Connector 13">
            <a:extLst>
              <a:ext uri="{FF2B5EF4-FFF2-40B4-BE49-F238E27FC236}">
                <a16:creationId xmlns:a16="http://schemas.microsoft.com/office/drawing/2014/main" id="{9278C658-3699-2B8E-5B69-113E2EA4BBB9}"/>
              </a:ext>
            </a:extLst>
          </p:cNvPr>
          <p:cNvCxnSpPr>
            <a:cxnSpLocks/>
          </p:cNvCxnSpPr>
          <p:nvPr/>
        </p:nvCxnSpPr>
        <p:spPr>
          <a:xfrm>
            <a:off x="6096000" y="2462580"/>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747158C-EC24-2B1B-4B27-9D06330F3764}"/>
              </a:ext>
            </a:extLst>
          </p:cNvPr>
          <p:cNvCxnSpPr>
            <a:cxnSpLocks/>
          </p:cNvCxnSpPr>
          <p:nvPr/>
        </p:nvCxnSpPr>
        <p:spPr>
          <a:xfrm>
            <a:off x="5376000" y="3820744"/>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1B1B182-0313-D1CB-C4B6-3475C2C62EF3}"/>
              </a:ext>
            </a:extLst>
          </p:cNvPr>
          <p:cNvCxnSpPr>
            <a:cxnSpLocks/>
          </p:cNvCxnSpPr>
          <p:nvPr/>
        </p:nvCxnSpPr>
        <p:spPr>
          <a:xfrm>
            <a:off x="6096000" y="4007487"/>
            <a:ext cx="0" cy="116454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EE723BE-5CFD-2DD9-13EF-811FE993000D}"/>
              </a:ext>
            </a:extLst>
          </p:cNvPr>
          <p:cNvCxnSpPr>
            <a:cxnSpLocks/>
          </p:cNvCxnSpPr>
          <p:nvPr/>
        </p:nvCxnSpPr>
        <p:spPr>
          <a:xfrm>
            <a:off x="4324369" y="1996850"/>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Rounded Rectangle 23">
            <a:extLst>
              <a:ext uri="{FF2B5EF4-FFF2-40B4-BE49-F238E27FC236}">
                <a16:creationId xmlns:a16="http://schemas.microsoft.com/office/drawing/2014/main" id="{1F6A6A2E-8C89-3E2D-B6E6-EB60A82A023B}"/>
              </a:ext>
            </a:extLst>
          </p:cNvPr>
          <p:cNvSpPr/>
          <p:nvPr/>
        </p:nvSpPr>
        <p:spPr>
          <a:xfrm>
            <a:off x="7027023" y="4651841"/>
            <a:ext cx="3240000" cy="1440000"/>
          </a:xfrm>
          <a:prstGeom prst="roundRect">
            <a:avLst/>
          </a:prstGeom>
          <a:blipFill dpi="0" rotWithShape="1">
            <a:blip r:embed="rId3"/>
            <a:srcRect/>
            <a:tile tx="0" ty="0" sx="80000" sy="8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cxnSp>
        <p:nvCxnSpPr>
          <p:cNvPr id="28" name="Straight Connector 27">
            <a:extLst>
              <a:ext uri="{FF2B5EF4-FFF2-40B4-BE49-F238E27FC236}">
                <a16:creationId xmlns:a16="http://schemas.microsoft.com/office/drawing/2014/main" id="{EE63A9BC-B513-50FE-574B-76A3B0D15E7F}"/>
              </a:ext>
            </a:extLst>
          </p:cNvPr>
          <p:cNvCxnSpPr>
            <a:cxnSpLocks/>
          </p:cNvCxnSpPr>
          <p:nvPr/>
        </p:nvCxnSpPr>
        <p:spPr>
          <a:xfrm>
            <a:off x="6096000" y="5548680"/>
            <a:ext cx="0" cy="130932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45FF136E-E48B-345F-FC61-EC7E45BF3D85}"/>
              </a:ext>
            </a:extLst>
          </p:cNvPr>
          <p:cNvCxnSpPr>
            <a:cxnSpLocks/>
          </p:cNvCxnSpPr>
          <p:nvPr/>
        </p:nvCxnSpPr>
        <p:spPr>
          <a:xfrm>
            <a:off x="7830888" y="3529288"/>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0BEDB713-0CEE-89F4-1EA0-95B36596CEEA}"/>
              </a:ext>
            </a:extLst>
          </p:cNvPr>
          <p:cNvSpPr txBox="1"/>
          <p:nvPr/>
        </p:nvSpPr>
        <p:spPr>
          <a:xfrm>
            <a:off x="7830888" y="3449113"/>
            <a:ext cx="2294741" cy="646331"/>
          </a:xfrm>
          <a:prstGeom prst="rect">
            <a:avLst/>
          </a:prstGeom>
          <a:noFill/>
          <a:ln>
            <a:noFill/>
          </a:ln>
        </p:spPr>
        <p:txBody>
          <a:bodyPr wrap="square" rtlCol="0" anchor="b">
            <a:spAutoFit/>
          </a:bodyPr>
          <a:lstStyle/>
          <a:p>
            <a:pPr defTabSz="913834" fontAlgn="base">
              <a:spcBef>
                <a:spcPct val="0"/>
              </a:spcBef>
              <a:spcAft>
                <a:spcPct val="0"/>
              </a:spcAft>
            </a:pPr>
            <a:r>
              <a:rPr lang="tr-TR" sz="1200" b="1"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Prota</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deliver</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the w</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orld</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largest</a:t>
            </a:r>
            <a:r>
              <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airport</a:t>
            </a:r>
            <a:r>
              <a:rPr lang="tr-TR"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terminal </a:t>
            </a:r>
            <a:r>
              <a:rPr lang="tr-TR" sz="1200" spc="75"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building</a:t>
            </a:r>
            <a:endParaRPr lang="en-US" sz="1200" spc="75"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Rounded Rectangle 39">
            <a:extLst>
              <a:ext uri="{FF2B5EF4-FFF2-40B4-BE49-F238E27FC236}">
                <a16:creationId xmlns:a16="http://schemas.microsoft.com/office/drawing/2014/main" id="{5CDCDE17-133C-C503-5530-416C8C476817}"/>
              </a:ext>
            </a:extLst>
          </p:cNvPr>
          <p:cNvSpPr/>
          <p:nvPr/>
        </p:nvSpPr>
        <p:spPr>
          <a:xfrm>
            <a:off x="1931075" y="3096327"/>
            <a:ext cx="3240000" cy="1440000"/>
          </a:xfrm>
          <a:prstGeom prst="roundRect">
            <a:avLst/>
          </a:prstGeom>
          <a:blipFill dpi="0" rotWithShape="1">
            <a:blip r:embed="rId4"/>
            <a:srcRect/>
            <a:tile tx="0" ty="-381000" sx="100000" sy="100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cxnSp>
        <p:nvCxnSpPr>
          <p:cNvPr id="3" name="Straight Connector 2">
            <a:extLst>
              <a:ext uri="{FF2B5EF4-FFF2-40B4-BE49-F238E27FC236}">
                <a16:creationId xmlns:a16="http://schemas.microsoft.com/office/drawing/2014/main" id="{E16BE6F0-DED7-4EE2-B7C0-04B3C2BD90CB}"/>
              </a:ext>
            </a:extLst>
          </p:cNvPr>
          <p:cNvCxnSpPr>
            <a:cxnSpLocks/>
          </p:cNvCxnSpPr>
          <p:nvPr/>
        </p:nvCxnSpPr>
        <p:spPr>
          <a:xfrm>
            <a:off x="6102238" y="2277080"/>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0DC6DCE-F0A0-6022-3261-F939AD48FCA6}"/>
              </a:ext>
            </a:extLst>
          </p:cNvPr>
          <p:cNvCxnSpPr>
            <a:cxnSpLocks/>
          </p:cNvCxnSpPr>
          <p:nvPr/>
        </p:nvCxnSpPr>
        <p:spPr>
          <a:xfrm>
            <a:off x="6102238" y="5377119"/>
            <a:ext cx="720000" cy="0"/>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8BDDAC07-D8DC-3B86-E4C4-D4752B445A89}"/>
              </a:ext>
            </a:extLst>
          </p:cNvPr>
          <p:cNvSpPr txBox="1"/>
          <p:nvPr/>
        </p:nvSpPr>
        <p:spPr>
          <a:xfrm>
            <a:off x="1443243" y="5111726"/>
            <a:ext cx="2880000" cy="461665"/>
          </a:xfrm>
          <a:prstGeom prst="rect">
            <a:avLst/>
          </a:prstGeom>
          <a:noFill/>
          <a:ln>
            <a:noFill/>
          </a:ln>
        </p:spPr>
        <p:txBody>
          <a:bodyPr wrap="square" lIns="91440" tIns="45720" rIns="91440" bIns="45720" rtlCol="0" anchor="b">
            <a:spAutoFit/>
          </a:bodyPr>
          <a:lstStyle/>
          <a:p>
            <a:pPr algn="r" defTabSz="913834" fontAlgn="base">
              <a:spcBef>
                <a:spcPct val="0"/>
              </a:spcBef>
              <a:spcAft>
                <a:spcPct val="0"/>
              </a:spcAft>
            </a:pPr>
            <a:r>
              <a:rPr lang="en-US" sz="1200" b="1" spc="75" dirty="0" err="1">
                <a:solidFill>
                  <a:schemeClr val="tx1">
                    <a:lumMod val="75000"/>
                    <a:lumOff val="25000"/>
                  </a:schemeClr>
                </a:solidFill>
                <a:latin typeface="Open Sans"/>
                <a:ea typeface="Open Sans"/>
                <a:cs typeface="Open Sans"/>
              </a:rPr>
              <a:t>Prota</a:t>
            </a:r>
            <a:r>
              <a:rPr lang="en-US" sz="1200" spc="75" dirty="0">
                <a:solidFill>
                  <a:schemeClr val="tx1">
                    <a:lumMod val="75000"/>
                    <a:lumOff val="25000"/>
                  </a:schemeClr>
                </a:solidFill>
                <a:latin typeface="Open Sans"/>
                <a:ea typeface="Open Sans"/>
                <a:cs typeface="Open Sans"/>
              </a:rPr>
              <a:t> Software achieves licensed users in </a:t>
            </a:r>
            <a:r>
              <a:rPr lang="en-US" sz="1200" b="1" spc="75" dirty="0">
                <a:solidFill>
                  <a:schemeClr val="tx1">
                    <a:lumMod val="75000"/>
                    <a:lumOff val="25000"/>
                  </a:schemeClr>
                </a:solidFill>
                <a:latin typeface="Open Sans"/>
                <a:ea typeface="Open Sans"/>
                <a:cs typeface="Open Sans"/>
              </a:rPr>
              <a:t>100 </a:t>
            </a:r>
            <a:r>
              <a:rPr lang="en-US" sz="1200" spc="75" dirty="0">
                <a:solidFill>
                  <a:schemeClr val="tx1">
                    <a:lumMod val="75000"/>
                    <a:lumOff val="25000"/>
                  </a:schemeClr>
                </a:solidFill>
                <a:latin typeface="Open Sans"/>
                <a:ea typeface="Open Sans"/>
                <a:cs typeface="Open Sans"/>
              </a:rPr>
              <a:t>different countries</a:t>
            </a:r>
          </a:p>
        </p:txBody>
      </p:sp>
      <p:cxnSp>
        <p:nvCxnSpPr>
          <p:cNvPr id="19" name="Straight Connector 18">
            <a:extLst>
              <a:ext uri="{FF2B5EF4-FFF2-40B4-BE49-F238E27FC236}">
                <a16:creationId xmlns:a16="http://schemas.microsoft.com/office/drawing/2014/main" id="{2CBFC6CD-7467-AEE9-C5DC-EFB0E95413F0}"/>
              </a:ext>
            </a:extLst>
          </p:cNvPr>
          <p:cNvCxnSpPr>
            <a:cxnSpLocks/>
          </p:cNvCxnSpPr>
          <p:nvPr/>
        </p:nvCxnSpPr>
        <p:spPr>
          <a:xfrm>
            <a:off x="4324369" y="5089454"/>
            <a:ext cx="0" cy="503999"/>
          </a:xfrm>
          <a:prstGeom prst="line">
            <a:avLst/>
          </a:prstGeom>
          <a:ln w="12700" cap="sq">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red and black logo&#10;&#10;Description automatically generated">
            <a:extLst>
              <a:ext uri="{FF2B5EF4-FFF2-40B4-BE49-F238E27FC236}">
                <a16:creationId xmlns:a16="http://schemas.microsoft.com/office/drawing/2014/main" id="{58E6D74D-3C61-AC50-DF0C-395ED99C5F4F}"/>
              </a:ext>
            </a:extLst>
          </p:cNvPr>
          <p:cNvPicPr>
            <a:picLocks noChangeAspect="1"/>
          </p:cNvPicPr>
          <p:nvPr/>
        </p:nvPicPr>
        <p:blipFill>
          <a:blip r:embed="rId5">
            <a:alphaModFix amt="20000"/>
            <a:extLst>
              <a:ext uri="{28A0092B-C50C-407E-A947-70E740481C1C}">
                <a14:useLocalDpi xmlns:a14="http://schemas.microsoft.com/office/drawing/2010/main" val="0"/>
              </a:ext>
            </a:extLst>
          </a:blip>
          <a:stretch>
            <a:fillRect/>
          </a:stretch>
        </p:blipFill>
        <p:spPr>
          <a:xfrm>
            <a:off x="5524500" y="297759"/>
            <a:ext cx="1143000" cy="1257300"/>
          </a:xfrm>
          <a:prstGeom prst="rect">
            <a:avLst/>
          </a:prstGeom>
        </p:spPr>
      </p:pic>
      <p:pic>
        <p:nvPicPr>
          <p:cNvPr id="6" name="Picture 5" descr="A black and red logo&#10;&#10;Description automatically generated">
            <a:extLst>
              <a:ext uri="{FF2B5EF4-FFF2-40B4-BE49-F238E27FC236}">
                <a16:creationId xmlns:a16="http://schemas.microsoft.com/office/drawing/2014/main" id="{368B8BD9-0B1C-4EF2-93A5-FEC443B717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20926" y="1973486"/>
            <a:ext cx="3538286" cy="576000"/>
          </a:xfrm>
          <a:prstGeom prst="rect">
            <a:avLst/>
          </a:prstGeom>
        </p:spPr>
      </p:pic>
      <p:sp>
        <p:nvSpPr>
          <p:cNvPr id="9" name="TextBox 8">
            <a:extLst>
              <a:ext uri="{FF2B5EF4-FFF2-40B4-BE49-F238E27FC236}">
                <a16:creationId xmlns:a16="http://schemas.microsoft.com/office/drawing/2014/main" id="{1A9727D4-16E2-EA02-1B51-480B3FCD2E76}"/>
              </a:ext>
            </a:extLst>
          </p:cNvPr>
          <p:cNvSpPr txBox="1"/>
          <p:nvPr/>
        </p:nvSpPr>
        <p:spPr>
          <a:xfrm>
            <a:off x="4395309" y="1856262"/>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2014</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3" name="TextBox 12">
            <a:extLst>
              <a:ext uri="{FF2B5EF4-FFF2-40B4-BE49-F238E27FC236}">
                <a16:creationId xmlns:a16="http://schemas.microsoft.com/office/drawing/2014/main" id="{AF978D4A-7691-2A2D-E0C0-4BC3D9268CC5}"/>
              </a:ext>
            </a:extLst>
          </p:cNvPr>
          <p:cNvSpPr txBox="1"/>
          <p:nvPr/>
        </p:nvSpPr>
        <p:spPr>
          <a:xfrm>
            <a:off x="6112791" y="3393574"/>
            <a:ext cx="1685077" cy="861774"/>
          </a:xfrm>
          <a:prstGeom prst="rect">
            <a:avLst/>
          </a:prstGeom>
          <a:noFill/>
          <a:ln>
            <a:noFill/>
          </a:ln>
        </p:spPr>
        <p:txBody>
          <a:bodyPr wrap="none" rtlCol="0">
            <a:spAutoFit/>
          </a:bodyPr>
          <a:lstStyle/>
          <a:p>
            <a:pPr defTabSz="913834" fontAlgn="base">
              <a:spcBef>
                <a:spcPct val="0"/>
              </a:spcBef>
              <a:spcAft>
                <a:spcPct val="0"/>
              </a:spcAft>
            </a:pPr>
            <a:r>
              <a:rPr lang="tr-TR"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rPr>
              <a:t>2018</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6" name="TextBox 15">
            <a:extLst>
              <a:ext uri="{FF2B5EF4-FFF2-40B4-BE49-F238E27FC236}">
                <a16:creationId xmlns:a16="http://schemas.microsoft.com/office/drawing/2014/main" id="{981EEB8A-13BB-2240-2A47-8E085BB242A4}"/>
              </a:ext>
            </a:extLst>
          </p:cNvPr>
          <p:cNvSpPr txBox="1"/>
          <p:nvPr/>
        </p:nvSpPr>
        <p:spPr>
          <a:xfrm>
            <a:off x="4395309" y="4948866"/>
            <a:ext cx="1685077" cy="861774"/>
          </a:xfrm>
          <a:prstGeom prst="rect">
            <a:avLst/>
          </a:prstGeom>
          <a:noFill/>
          <a:ln>
            <a:noFill/>
          </a:ln>
        </p:spPr>
        <p:txBody>
          <a:bodyPr wrap="none" lIns="91440" tIns="45720" rIns="91440" bIns="45720" rtlCol="0" anchor="t">
            <a:spAutoFit/>
          </a:bodyPr>
          <a:lstStyle/>
          <a:p>
            <a:pPr defTabSz="913834" fontAlgn="base">
              <a:spcBef>
                <a:spcPct val="0"/>
              </a:spcBef>
              <a:spcAft>
                <a:spcPct val="0"/>
              </a:spcAft>
            </a:pPr>
            <a:r>
              <a:rPr lang="tr-TR" sz="5000" b="1">
                <a:gradFill flip="none">
                  <a:gsLst>
                    <a:gs pos="0">
                      <a:srgbClr val="E11B22">
                        <a:lumMod val="68000"/>
                        <a:lumOff val="32000"/>
                      </a:srgbClr>
                    </a:gs>
                    <a:gs pos="100000">
                      <a:srgbClr val="E11B22"/>
                    </a:gs>
                  </a:gsLst>
                  <a:lin ang="0" scaled="0"/>
                  <a:tileRect/>
                </a:gradFill>
                <a:latin typeface="Open Sans Extrabold"/>
                <a:ea typeface="Open Sans Extrabold"/>
                <a:cs typeface="Open Sans Extrabold"/>
              </a:rPr>
              <a:t>2026</a:t>
            </a:r>
            <a:endParaRPr lang="en-US" sz="5000" b="1" dirty="0">
              <a:gradFill flip="none" rotWithShape="1">
                <a:gsLst>
                  <a:gs pos="0">
                    <a:srgbClr val="E11B22">
                      <a:lumMod val="68000"/>
                      <a:lumOff val="32000"/>
                    </a:srgbClr>
                  </a:gs>
                  <a:gs pos="100000">
                    <a:srgbClr val="E11B22"/>
                  </a:gs>
                </a:gsLst>
                <a:lin ang="0" scaled="0"/>
                <a:tileRect/>
              </a:gra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Tree>
    <p:extLst>
      <p:ext uri="{BB962C8B-B14F-4D97-AF65-F5344CB8AC3E}">
        <p14:creationId xmlns:p14="http://schemas.microsoft.com/office/powerpoint/2010/main" val="1273114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fade">
                                      <p:cBhvr>
                                        <p:cTn id="7" dur="500"/>
                                        <p:tgtEl>
                                          <p:spTgt spid="3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1" nodeType="with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fade">
                                      <p:cBhvr>
                                        <p:cTn id="29" dur="500"/>
                                        <p:tgtEl>
                                          <p:spTgt spid="17"/>
                                        </p:tgtEl>
                                      </p:cBhvr>
                                    </p:animEffect>
                                  </p:childTnLst>
                                </p:cTn>
                              </p:par>
                              <p:par>
                                <p:cTn id="30" presetID="1" presetClass="entr" presetSubtype="0" fill="hold" grpId="0" nodeType="with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P spid="37" grpId="1"/>
      <p:bldP spid="24" grpId="0" animBg="1"/>
      <p:bldP spid="34" grpId="0"/>
      <p:bldP spid="40" grpId="0" animBg="1"/>
      <p:bldP spid="17" grpId="0"/>
      <p:bldP spid="9" grpId="0"/>
      <p:bldP spid="13" grpId="0"/>
      <p:bldP spid="1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63024E51-5D6F-9897-8FF8-7CE8E1C15CED}"/>
              </a:ext>
            </a:extLst>
          </p:cNvPr>
          <p:cNvSpPr/>
          <p:nvPr/>
        </p:nvSpPr>
        <p:spPr>
          <a:xfrm>
            <a:off x="-1482430" y="561975"/>
            <a:ext cx="6728780" cy="5734050"/>
          </a:xfrm>
          <a:prstGeom prst="roundRect">
            <a:avLst/>
          </a:prstGeom>
          <a:solidFill>
            <a:schemeClr val="bg1">
              <a:alpha val="497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dirty="0"/>
          </a:p>
        </p:txBody>
      </p:sp>
      <p:sp>
        <p:nvSpPr>
          <p:cNvPr id="2" name="Rounded Rectangle 1">
            <a:extLst>
              <a:ext uri="{FF2B5EF4-FFF2-40B4-BE49-F238E27FC236}">
                <a16:creationId xmlns:a16="http://schemas.microsoft.com/office/drawing/2014/main" id="{A8563217-0382-8477-3CBF-1BCA27DB801B}"/>
              </a:ext>
            </a:extLst>
          </p:cNvPr>
          <p:cNvSpPr/>
          <p:nvPr/>
        </p:nvSpPr>
        <p:spPr>
          <a:xfrm>
            <a:off x="5724525" y="561975"/>
            <a:ext cx="8365548" cy="5734050"/>
          </a:xfrm>
          <a:prstGeom prst="roundRect">
            <a:avLst/>
          </a:prstGeom>
          <a:solidFill>
            <a:schemeClr val="bg1">
              <a:alpha val="49753"/>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TR"/>
          </a:p>
        </p:txBody>
      </p:sp>
      <p:sp>
        <p:nvSpPr>
          <p:cNvPr id="3" name="TextBox 2">
            <a:extLst>
              <a:ext uri="{FF2B5EF4-FFF2-40B4-BE49-F238E27FC236}">
                <a16:creationId xmlns:a16="http://schemas.microsoft.com/office/drawing/2014/main" id="{5052635B-5F8C-D3AA-6915-5E7A3ACB3E59}"/>
              </a:ext>
            </a:extLst>
          </p:cNvPr>
          <p:cNvSpPr txBox="1"/>
          <p:nvPr/>
        </p:nvSpPr>
        <p:spPr>
          <a:xfrm>
            <a:off x="6829524" y="820076"/>
            <a:ext cx="3828951"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Modelling &amp; Analysis</a:t>
            </a:r>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software for streamlined building modelling and analysis</a:t>
            </a:r>
          </a:p>
        </p:txBody>
      </p:sp>
      <p:cxnSp>
        <p:nvCxnSpPr>
          <p:cNvPr id="5" name="Straight Arrow Connector 4">
            <a:extLst>
              <a:ext uri="{FF2B5EF4-FFF2-40B4-BE49-F238E27FC236}">
                <a16:creationId xmlns:a16="http://schemas.microsoft.com/office/drawing/2014/main" id="{F80A2D02-6C8E-0A09-EFE8-EDB02EE9AA49}"/>
              </a:ext>
            </a:extLst>
          </p:cNvPr>
          <p:cNvCxnSpPr>
            <a:cxnSpLocks/>
          </p:cNvCxnSpPr>
          <p:nvPr/>
        </p:nvCxnSpPr>
        <p:spPr>
          <a:xfrm>
            <a:off x="204324" y="-3461657"/>
            <a:ext cx="0" cy="3360057"/>
          </a:xfrm>
          <a:prstGeom prst="straightConnector1">
            <a:avLst/>
          </a:prstGeom>
          <a:ln w="38100">
            <a:solidFill>
              <a:srgbClr val="962843"/>
            </a:solidFill>
            <a:tailEnd type="none"/>
          </a:ln>
        </p:spPr>
        <p:style>
          <a:lnRef idx="1">
            <a:schemeClr val="accent2"/>
          </a:lnRef>
          <a:fillRef idx="0">
            <a:schemeClr val="accent2"/>
          </a:fillRef>
          <a:effectRef idx="0">
            <a:schemeClr val="accent2"/>
          </a:effectRef>
          <a:fontRef idx="minor">
            <a:schemeClr val="tx1"/>
          </a:fontRef>
        </p:style>
      </p:cxnSp>
      <p:cxnSp>
        <p:nvCxnSpPr>
          <p:cNvPr id="6" name="Straight Arrow Connector 5">
            <a:extLst>
              <a:ext uri="{FF2B5EF4-FFF2-40B4-BE49-F238E27FC236}">
                <a16:creationId xmlns:a16="http://schemas.microsoft.com/office/drawing/2014/main" id="{FA08B63B-2754-C8D9-8945-669B7117AC73}"/>
              </a:ext>
            </a:extLst>
          </p:cNvPr>
          <p:cNvCxnSpPr>
            <a:cxnSpLocks/>
          </p:cNvCxnSpPr>
          <p:nvPr/>
        </p:nvCxnSpPr>
        <p:spPr>
          <a:xfrm>
            <a:off x="341834" y="-4452257"/>
            <a:ext cx="0" cy="4287157"/>
          </a:xfrm>
          <a:prstGeom prst="straightConnector1">
            <a:avLst/>
          </a:prstGeom>
          <a:ln w="38100">
            <a:solidFill>
              <a:srgbClr val="962843"/>
            </a:solidFill>
            <a:tailEnd type="none"/>
          </a:ln>
        </p:spPr>
        <p:style>
          <a:lnRef idx="1">
            <a:schemeClr val="accent2"/>
          </a:lnRef>
          <a:fillRef idx="0">
            <a:schemeClr val="accent2"/>
          </a:fillRef>
          <a:effectRef idx="0">
            <a:schemeClr val="accent2"/>
          </a:effectRef>
          <a:fontRef idx="minor">
            <a:schemeClr val="tx1"/>
          </a:fontRef>
        </p:style>
      </p:cxnSp>
      <p:cxnSp>
        <p:nvCxnSpPr>
          <p:cNvPr id="7" name="Straight Arrow Connector 6">
            <a:extLst>
              <a:ext uri="{FF2B5EF4-FFF2-40B4-BE49-F238E27FC236}">
                <a16:creationId xmlns:a16="http://schemas.microsoft.com/office/drawing/2014/main" id="{109FAC4B-72DB-11F5-DEF4-8B9460111F4C}"/>
              </a:ext>
            </a:extLst>
          </p:cNvPr>
          <p:cNvCxnSpPr>
            <a:cxnSpLocks/>
          </p:cNvCxnSpPr>
          <p:nvPr/>
        </p:nvCxnSpPr>
        <p:spPr>
          <a:xfrm>
            <a:off x="487055" y="-4855029"/>
            <a:ext cx="0" cy="4572818"/>
          </a:xfrm>
          <a:prstGeom prst="straightConnector1">
            <a:avLst/>
          </a:prstGeom>
          <a:ln w="38100">
            <a:solidFill>
              <a:srgbClr val="EB7600"/>
            </a:solidFill>
            <a:tailEnd type="non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3454F84-60C2-A8AE-E3DA-271F7ACB56EA}"/>
              </a:ext>
            </a:extLst>
          </p:cNvPr>
          <p:cNvCxnSpPr>
            <a:cxnSpLocks/>
          </p:cNvCxnSpPr>
          <p:nvPr/>
        </p:nvCxnSpPr>
        <p:spPr>
          <a:xfrm>
            <a:off x="641343" y="-5406887"/>
            <a:ext cx="0" cy="4911616"/>
          </a:xfrm>
          <a:prstGeom prst="straightConnector1">
            <a:avLst/>
          </a:prstGeom>
          <a:ln w="38100">
            <a:solidFill>
              <a:srgbClr val="90D207"/>
            </a:solidFill>
            <a:tailEnd type="non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26CD4CE4-3816-D101-0A05-3BD316A17BD6}"/>
              </a:ext>
            </a:extLst>
          </p:cNvPr>
          <p:cNvCxnSpPr>
            <a:cxnSpLocks/>
          </p:cNvCxnSpPr>
          <p:nvPr/>
        </p:nvCxnSpPr>
        <p:spPr>
          <a:xfrm>
            <a:off x="826749" y="-6380922"/>
            <a:ext cx="0" cy="5731721"/>
          </a:xfrm>
          <a:prstGeom prst="straightConnector1">
            <a:avLst/>
          </a:prstGeom>
          <a:ln w="38100">
            <a:solidFill>
              <a:srgbClr val="1A82C2"/>
            </a:solidFill>
            <a:tailEnd type="none"/>
          </a:ln>
        </p:spPr>
        <p:style>
          <a:lnRef idx="1">
            <a:schemeClr val="accent1"/>
          </a:lnRef>
          <a:fillRef idx="0">
            <a:schemeClr val="accent1"/>
          </a:fillRef>
          <a:effectRef idx="0">
            <a:schemeClr val="accent1"/>
          </a:effectRef>
          <a:fontRef idx="minor">
            <a:schemeClr val="tx1"/>
          </a:fontRef>
        </p:style>
      </p:cxnSp>
      <p:sp>
        <p:nvSpPr>
          <p:cNvPr id="12" name="TextBox 9">
            <a:extLst>
              <a:ext uri="{FF2B5EF4-FFF2-40B4-BE49-F238E27FC236}">
                <a16:creationId xmlns:a16="http://schemas.microsoft.com/office/drawing/2014/main" id="{6374D447-8B8B-F389-B00E-4946664A9A12}"/>
              </a:ext>
            </a:extLst>
          </p:cNvPr>
          <p:cNvSpPr txBox="1"/>
          <p:nvPr/>
        </p:nvSpPr>
        <p:spPr>
          <a:xfrm>
            <a:off x="6865600" y="1791839"/>
            <a:ext cx="4183400"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software for designing your steel connections, </a:t>
            </a:r>
            <a:endPar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concrete beams, core walls, foundations and more</a:t>
            </a:r>
          </a:p>
        </p:txBody>
      </p:sp>
      <p:sp>
        <p:nvSpPr>
          <p:cNvPr id="13" name="TextBox 9">
            <a:extLst>
              <a:ext uri="{FF2B5EF4-FFF2-40B4-BE49-F238E27FC236}">
                <a16:creationId xmlns:a16="http://schemas.microsoft.com/office/drawing/2014/main" id="{F1CC0354-A40A-A3A7-0319-4A117971515A}"/>
              </a:ext>
            </a:extLst>
          </p:cNvPr>
          <p:cNvSpPr txBox="1"/>
          <p:nvPr/>
        </p:nvSpPr>
        <p:spPr>
          <a:xfrm>
            <a:off x="6865601" y="2763602"/>
            <a:ext cx="4183400" cy="1077218"/>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 / Drafting /Component design</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CAD software for dedicated structural drafting and producing all your engineering drawings, with component design for other project elements (like retaining walls) </a:t>
            </a:r>
          </a:p>
        </p:txBody>
      </p:sp>
      <p:sp>
        <p:nvSpPr>
          <p:cNvPr id="14" name="TextBox 9">
            <a:extLst>
              <a:ext uri="{FF2B5EF4-FFF2-40B4-BE49-F238E27FC236}">
                <a16:creationId xmlns:a16="http://schemas.microsoft.com/office/drawing/2014/main" id="{81351542-F925-7A58-9D15-7FC9A7201661}"/>
              </a:ext>
            </a:extLst>
          </p:cNvPr>
          <p:cNvSpPr txBox="1"/>
          <p:nvPr/>
        </p:nvSpPr>
        <p:spPr>
          <a:xfrm>
            <a:off x="6829524" y="4135474"/>
            <a:ext cx="4183401"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Fabrication</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Fabrication software for producing all your </a:t>
            </a:r>
            <a:endPar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construction and shop details</a:t>
            </a:r>
          </a:p>
        </p:txBody>
      </p:sp>
      <p:sp>
        <p:nvSpPr>
          <p:cNvPr id="23" name="TextBox 9">
            <a:extLst>
              <a:ext uri="{FF2B5EF4-FFF2-40B4-BE49-F238E27FC236}">
                <a16:creationId xmlns:a16="http://schemas.microsoft.com/office/drawing/2014/main" id="{728E767A-33B0-C29C-6FCB-C01399902582}"/>
              </a:ext>
            </a:extLst>
          </p:cNvPr>
          <p:cNvSpPr txBox="1"/>
          <p:nvPr/>
        </p:nvSpPr>
        <p:spPr>
          <a:xfrm>
            <a:off x="6865600" y="5107237"/>
            <a:ext cx="3792875" cy="892552"/>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Structural BIM</a:t>
            </a:r>
          </a:p>
          <a:p>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BIM software for communicating all of this to other project team members, Owners, Architects, M&amp;E specialists </a:t>
            </a:r>
            <a:r>
              <a:rPr lang="en-US" sz="1200" dirty="0" err="1">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etc</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for coordination</a:t>
            </a:r>
          </a:p>
        </p:txBody>
      </p:sp>
      <p:sp>
        <p:nvSpPr>
          <p:cNvPr id="26" name="TextBox 9">
            <a:extLst>
              <a:ext uri="{FF2B5EF4-FFF2-40B4-BE49-F238E27FC236}">
                <a16:creationId xmlns:a16="http://schemas.microsoft.com/office/drawing/2014/main" id="{3F8F6493-7307-375B-03CF-B5ED76B27BAD}"/>
              </a:ext>
            </a:extLst>
          </p:cNvPr>
          <p:cNvSpPr txBox="1"/>
          <p:nvPr/>
        </p:nvSpPr>
        <p:spPr>
          <a:xfrm>
            <a:off x="1179031" y="807777"/>
            <a:ext cx="3004615" cy="707886"/>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Modelling &amp; Analysis</a:t>
            </a:r>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Staad, Sap, Midas, S-frame, Robot, Etabs, Space </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G</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ass</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9">
            <a:extLst>
              <a:ext uri="{FF2B5EF4-FFF2-40B4-BE49-F238E27FC236}">
                <a16:creationId xmlns:a16="http://schemas.microsoft.com/office/drawing/2014/main" id="{14D4953B-06B6-B303-DC16-4854D1C6F4E1}"/>
              </a:ext>
            </a:extLst>
          </p:cNvPr>
          <p:cNvSpPr txBox="1"/>
          <p:nvPr/>
        </p:nvSpPr>
        <p:spPr>
          <a:xfrm>
            <a:off x="1179030" y="1789624"/>
            <a:ext cx="3647227"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Design </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Many of these do some design – element design</a:t>
            </a:r>
          </a:p>
        </p:txBody>
      </p:sp>
      <p:sp>
        <p:nvSpPr>
          <p:cNvPr id="28" name="TextBox 9">
            <a:extLst>
              <a:ext uri="{FF2B5EF4-FFF2-40B4-BE49-F238E27FC236}">
                <a16:creationId xmlns:a16="http://schemas.microsoft.com/office/drawing/2014/main" id="{1EB1A856-AE54-6403-F623-5AF84F590437}"/>
              </a:ext>
            </a:extLst>
          </p:cNvPr>
          <p:cNvSpPr txBox="1"/>
          <p:nvPr/>
        </p:nvSpPr>
        <p:spPr>
          <a:xfrm>
            <a:off x="1179031" y="2586805"/>
            <a:ext cx="3647227" cy="538609"/>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Component design</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Tedds, Scale, Prokon, LIM con</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9">
            <a:extLst>
              <a:ext uri="{FF2B5EF4-FFF2-40B4-BE49-F238E27FC236}">
                <a16:creationId xmlns:a16="http://schemas.microsoft.com/office/drawing/2014/main" id="{8E903594-A81D-2DB5-B240-5FE810022300}"/>
              </a:ext>
            </a:extLst>
          </p:cNvPr>
          <p:cNvSpPr txBox="1"/>
          <p:nvPr/>
        </p:nvSpPr>
        <p:spPr>
          <a:xfrm>
            <a:off x="1179031" y="4196556"/>
            <a:ext cx="3462500"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Fabrication</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Tekla Structures, Advanced Steel, BOCAD</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9">
            <a:extLst>
              <a:ext uri="{FF2B5EF4-FFF2-40B4-BE49-F238E27FC236}">
                <a16:creationId xmlns:a16="http://schemas.microsoft.com/office/drawing/2014/main" id="{80D25A95-859C-A0AF-FF64-A0B84C6E3FF4}"/>
              </a:ext>
            </a:extLst>
          </p:cNvPr>
          <p:cNvSpPr txBox="1"/>
          <p:nvPr/>
        </p:nvSpPr>
        <p:spPr>
          <a:xfrm>
            <a:off x="1179031" y="4993736"/>
            <a:ext cx="3462500" cy="523220"/>
          </a:xfrm>
          <a:prstGeom prst="rect">
            <a:avLst/>
          </a:prstGeom>
          <a:noFill/>
        </p:spPr>
        <p:txBody>
          <a:bodyPr wrap="square" rtlCol="0">
            <a:spAutoFit/>
          </a:bodyPr>
          <a:lstStyle/>
          <a:p>
            <a:r>
              <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Structural BIM</a:t>
            </a: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Revit, Tekla</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Structures, BOCAD, Archicad</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9">
            <a:extLst>
              <a:ext uri="{FF2B5EF4-FFF2-40B4-BE49-F238E27FC236}">
                <a16:creationId xmlns:a16="http://schemas.microsoft.com/office/drawing/2014/main" id="{915BA4C9-FD91-DC35-368A-DA1C436100B2}"/>
              </a:ext>
            </a:extLst>
          </p:cNvPr>
          <p:cNvSpPr txBox="1"/>
          <p:nvPr/>
        </p:nvSpPr>
        <p:spPr>
          <a:xfrm>
            <a:off x="1179031" y="3399375"/>
            <a:ext cx="3647227" cy="523220"/>
          </a:xfrm>
          <a:prstGeom prst="rect">
            <a:avLst/>
          </a:prstGeom>
          <a:noFill/>
        </p:spPr>
        <p:txBody>
          <a:bodyPr wrap="square" rtlCol="0">
            <a:spAutoFit/>
          </a:bodyPr>
          <a:lstStyle/>
          <a:p>
            <a:r>
              <a:rPr lang="tr-TR"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Detailing/Drafting</a:t>
            </a:r>
            <a:endParaRPr lang="en-US" sz="1600" b="1"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a:p>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AutoCAD, BrisCAD, GStar CAD, there</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r>
              <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s so many</a:t>
            </a:r>
            <a:r>
              <a:rPr lang="tr-TR"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rPr>
              <a:t>…</a:t>
            </a:r>
            <a:endParaRPr lang="en-US" sz="1200" dirty="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descr="A red and black logo&#10;&#10;Description automatically generated">
            <a:extLst>
              <a:ext uri="{FF2B5EF4-FFF2-40B4-BE49-F238E27FC236}">
                <a16:creationId xmlns:a16="http://schemas.microsoft.com/office/drawing/2014/main" id="{CA93113C-6390-E7BD-8A10-CA32D447C3BA}"/>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256668" y="878822"/>
            <a:ext cx="502920" cy="553212"/>
          </a:xfrm>
          <a:prstGeom prst="rect">
            <a:avLst/>
          </a:prstGeom>
        </p:spPr>
      </p:pic>
      <p:pic>
        <p:nvPicPr>
          <p:cNvPr id="9" name="Picture 8" descr="A red and black logo&#10;&#10;Description automatically generated">
            <a:extLst>
              <a:ext uri="{FF2B5EF4-FFF2-40B4-BE49-F238E27FC236}">
                <a16:creationId xmlns:a16="http://schemas.microsoft.com/office/drawing/2014/main" id="{763DBBAB-4700-5A8D-C170-94F23EA392BE}"/>
              </a:ext>
            </a:extLst>
          </p:cNvPr>
          <p:cNvPicPr>
            <a:picLocks noChangeAspect="1"/>
          </p:cNvPicPr>
          <p:nvPr/>
        </p:nvPicPr>
        <p:blipFill>
          <a:blip r:embed="rId3">
            <a:alphaModFix/>
            <a:extLst>
              <a:ext uri="{28A0092B-C50C-407E-A947-70E740481C1C}">
                <a14:useLocalDpi xmlns:a14="http://schemas.microsoft.com/office/drawing/2010/main" val="0"/>
              </a:ext>
            </a:extLst>
          </a:blip>
          <a:stretch>
            <a:fillRect/>
          </a:stretch>
        </p:blipFill>
        <p:spPr>
          <a:xfrm>
            <a:off x="6256668" y="1878062"/>
            <a:ext cx="502920" cy="553212"/>
          </a:xfrm>
          <a:prstGeom prst="rect">
            <a:avLst/>
          </a:prstGeom>
        </p:spPr>
      </p:pic>
      <p:pic>
        <p:nvPicPr>
          <p:cNvPr id="15" name="Picture 14" descr="A logo with black and orange squares&#10;&#10;Description automatically generated with medium confidence">
            <a:extLst>
              <a:ext uri="{FF2B5EF4-FFF2-40B4-BE49-F238E27FC236}">
                <a16:creationId xmlns:a16="http://schemas.microsoft.com/office/drawing/2014/main" id="{188C3AE4-09D1-3888-BAFC-E94F1F7907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6668" y="2848808"/>
            <a:ext cx="502920" cy="553212"/>
          </a:xfrm>
          <a:prstGeom prst="rect">
            <a:avLst/>
          </a:prstGeom>
        </p:spPr>
      </p:pic>
      <p:pic>
        <p:nvPicPr>
          <p:cNvPr id="16" name="Picture 15" descr="A green and black logo&#10;&#10;Description automatically generated">
            <a:extLst>
              <a:ext uri="{FF2B5EF4-FFF2-40B4-BE49-F238E27FC236}">
                <a16:creationId xmlns:a16="http://schemas.microsoft.com/office/drawing/2014/main" id="{D6F8A6A5-4C41-EE3B-AD2F-8EC466E91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56668" y="4196556"/>
            <a:ext cx="502920" cy="553212"/>
          </a:xfrm>
          <a:prstGeom prst="rect">
            <a:avLst/>
          </a:prstGeom>
        </p:spPr>
      </p:pic>
      <p:pic>
        <p:nvPicPr>
          <p:cNvPr id="17" name="Picture 16" descr="A blue and black logo&#10;&#10;Description automatically generated">
            <a:extLst>
              <a:ext uri="{FF2B5EF4-FFF2-40B4-BE49-F238E27FC236}">
                <a16:creationId xmlns:a16="http://schemas.microsoft.com/office/drawing/2014/main" id="{3731C9BA-335A-3AA6-70BB-846F5582EDB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56668" y="5174361"/>
            <a:ext cx="502920" cy="553212"/>
          </a:xfrm>
          <a:prstGeom prst="rect">
            <a:avLst/>
          </a:prstGeom>
        </p:spPr>
      </p:pic>
    </p:spTree>
    <p:extLst>
      <p:ext uri="{BB962C8B-B14F-4D97-AF65-F5344CB8AC3E}">
        <p14:creationId xmlns:p14="http://schemas.microsoft.com/office/powerpoint/2010/main" val="890234715"/>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path" presetSubtype="0" accel="50000" decel="50000" fill="hold" nodeType="clickEffect">
                                  <p:stCondLst>
                                    <p:cond delay="0"/>
                                  </p:stCondLst>
                                  <p:childTnLst>
                                    <p:animMotion origin="layout" path="M 3.125E-6 2.22222E-6 L 3.125E-6 0.31366 " pathEditMode="relative" rAng="0" ptsTypes="AA">
                                      <p:cBhvr>
                                        <p:cTn id="11" dur="2000" fill="hold"/>
                                        <p:tgtEl>
                                          <p:spTgt spid="5"/>
                                        </p:tgtEl>
                                        <p:attrNameLst>
                                          <p:attrName>ppt_x</p:attrName>
                                          <p:attrName>ppt_y</p:attrName>
                                        </p:attrNameLst>
                                      </p:cBhvr>
                                      <p:rCtr x="0" y="15694"/>
                                    </p:animMotion>
                                  </p:childTnLst>
                                </p:cTn>
                              </p:par>
                              <p:par>
                                <p:cTn id="12" presetID="10" presetClass="entr" presetSubtype="0" fill="hold" grpId="0" nodeType="withEffect">
                                  <p:stCondLst>
                                    <p:cond delay="150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500"/>
                                        <p:tgtEl>
                                          <p:spTgt spid="27"/>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79167E-6 4.07407E-6 L -4.79167E-6 0.44745 " pathEditMode="relative" rAng="0" ptsTypes="AA">
                                      <p:cBhvr>
                                        <p:cTn id="18" dur="2000" fill="hold"/>
                                        <p:tgtEl>
                                          <p:spTgt spid="6"/>
                                        </p:tgtEl>
                                        <p:attrNameLst>
                                          <p:attrName>ppt_x</p:attrName>
                                          <p:attrName>ppt_y</p:attrName>
                                        </p:attrNameLst>
                                      </p:cBhvr>
                                      <p:rCtr x="0" y="22384"/>
                                    </p:animMotion>
                                  </p:childTnLst>
                                </p:cTn>
                              </p:par>
                              <p:par>
                                <p:cTn id="19" presetID="10" presetClass="entr" presetSubtype="0" fill="hold" grpId="0" nodeType="withEffect">
                                  <p:stCondLst>
                                    <p:cond delay="150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3.95833E-6 0.00741 L -3.95833E-6 0.5676 " pathEditMode="relative" rAng="0" ptsTypes="AA">
                                      <p:cBhvr>
                                        <p:cTn id="25" dur="2000" fill="hold"/>
                                        <p:tgtEl>
                                          <p:spTgt spid="7"/>
                                        </p:tgtEl>
                                        <p:attrNameLst>
                                          <p:attrName>ppt_x</p:attrName>
                                          <p:attrName>ppt_y</p:attrName>
                                        </p:attrNameLst>
                                      </p:cBhvr>
                                      <p:rCtr x="0" y="28009"/>
                                    </p:animMotion>
                                  </p:childTnLst>
                                </p:cTn>
                              </p:par>
                              <p:par>
                                <p:cTn id="26" presetID="10" presetClass="entr" presetSubtype="0" fill="hold" grpId="0" nodeType="withEffect">
                                  <p:stCondLst>
                                    <p:cond delay="1500"/>
                                  </p:stCondLst>
                                  <p:childTnLst>
                                    <p:set>
                                      <p:cBhvr>
                                        <p:cTn id="27" dur="1" fill="hold">
                                          <p:stCondLst>
                                            <p:cond delay="0"/>
                                          </p:stCondLst>
                                        </p:cTn>
                                        <p:tgtEl>
                                          <p:spTgt spid="31"/>
                                        </p:tgtEl>
                                        <p:attrNameLst>
                                          <p:attrName>style.visibility</p:attrName>
                                        </p:attrNameLst>
                                      </p:cBhvr>
                                      <p:to>
                                        <p:strVal val="visible"/>
                                      </p:to>
                                    </p:set>
                                    <p:animEffect transition="in" filter="fade">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path" presetSubtype="0" accel="50000" decel="50000" fill="hold" nodeType="clickEffect">
                                  <p:stCondLst>
                                    <p:cond delay="0"/>
                                  </p:stCondLst>
                                  <p:childTnLst>
                                    <p:animMotion origin="layout" path="M -4.16667E-6 4.07407E-6 L -4.16667E-6 0.70949 " pathEditMode="relative" rAng="0" ptsTypes="AA">
                                      <p:cBhvr>
                                        <p:cTn id="32" dur="2000" fill="hold"/>
                                        <p:tgtEl>
                                          <p:spTgt spid="10"/>
                                        </p:tgtEl>
                                        <p:attrNameLst>
                                          <p:attrName>ppt_x</p:attrName>
                                          <p:attrName>ppt_y</p:attrName>
                                        </p:attrNameLst>
                                      </p:cBhvr>
                                      <p:rCtr x="0" y="35486"/>
                                    </p:animMotion>
                                  </p:childTnLst>
                                </p:cTn>
                              </p:par>
                              <p:par>
                                <p:cTn id="33" presetID="10" presetClass="entr" presetSubtype="0" fill="hold" grpId="0" nodeType="withEffect">
                                  <p:stCondLst>
                                    <p:cond delay="150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childTnLst>
                          </p:cTn>
                        </p:par>
                      </p:childTnLst>
                    </p:cTn>
                  </p:par>
                  <p:par>
                    <p:cTn id="36" fill="hold">
                      <p:stCondLst>
                        <p:cond delay="indefinite"/>
                      </p:stCondLst>
                      <p:childTnLst>
                        <p:par>
                          <p:cTn id="37" fill="hold">
                            <p:stCondLst>
                              <p:cond delay="0"/>
                            </p:stCondLst>
                            <p:childTnLst>
                              <p:par>
                                <p:cTn id="38" presetID="42" presetClass="path" presetSubtype="0" accel="50000" decel="50000" fill="hold" nodeType="clickEffect">
                                  <p:stCondLst>
                                    <p:cond delay="0"/>
                                  </p:stCondLst>
                                  <p:childTnLst>
                                    <p:animMotion origin="layout" path="M 1.45833E-6 1.11022E-16 L 1.45833E-6 0.8713 " pathEditMode="relative" rAng="0" ptsTypes="AA">
                                      <p:cBhvr>
                                        <p:cTn id="39" dur="2000" fill="hold"/>
                                        <p:tgtEl>
                                          <p:spTgt spid="11"/>
                                        </p:tgtEl>
                                        <p:attrNameLst>
                                          <p:attrName>ppt_x</p:attrName>
                                          <p:attrName>ppt_y</p:attrName>
                                        </p:attrNameLst>
                                      </p:cBhvr>
                                      <p:rCtr x="0" y="43565"/>
                                    </p:animMotion>
                                  </p:childTnLst>
                                </p:cTn>
                              </p:par>
                              <p:par>
                                <p:cTn id="40" presetID="10" presetClass="entr" presetSubtype="0" fill="hold" grpId="0" nodeType="withEffect">
                                  <p:stCondLst>
                                    <p:cond delay="150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fade">
                                      <p:cBhvr>
                                        <p:cTn id="49" dur="500"/>
                                        <p:tgtEl>
                                          <p:spTgt spid="3"/>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9"/>
                                        </p:tgtEl>
                                        <p:attrNameLst>
                                          <p:attrName>style.visibility</p:attrName>
                                        </p:attrNameLst>
                                      </p:cBhvr>
                                      <p:to>
                                        <p:strVal val="visible"/>
                                      </p:to>
                                    </p:set>
                                  </p:childTnLst>
                                </p:cTn>
                              </p:par>
                              <p:par>
                                <p:cTn id="54" presetID="10" presetClass="entr" presetSubtype="0" fill="hold" grpId="0" nodeType="with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nodeType="clickEffect">
                                  <p:stCondLst>
                                    <p:cond delay="0"/>
                                  </p:stCondLst>
                                  <p:childTnLst>
                                    <p:set>
                                      <p:cBhvr>
                                        <p:cTn id="60" dur="1" fill="hold">
                                          <p:stCondLst>
                                            <p:cond delay="0"/>
                                          </p:stCondLst>
                                        </p:cTn>
                                        <p:tgtEl>
                                          <p:spTgt spid="15"/>
                                        </p:tgtEl>
                                        <p:attrNameLst>
                                          <p:attrName>style.visibility</p:attrName>
                                        </p:attrNameLst>
                                      </p:cBhvr>
                                      <p:to>
                                        <p:strVal val="visible"/>
                                      </p:to>
                                    </p:set>
                                  </p:childTnLst>
                                </p:cTn>
                              </p:par>
                              <p:par>
                                <p:cTn id="61" presetID="10" presetClass="entr" presetSubtype="0" fill="hold" grpId="0" nodeType="withEffect">
                                  <p:stCondLst>
                                    <p:cond delay="0"/>
                                  </p:stCondLst>
                                  <p:childTnLst>
                                    <p:set>
                                      <p:cBhvr>
                                        <p:cTn id="62" dur="1" fill="hold">
                                          <p:stCondLst>
                                            <p:cond delay="0"/>
                                          </p:stCondLst>
                                        </p:cTn>
                                        <p:tgtEl>
                                          <p:spTgt spid="13"/>
                                        </p:tgtEl>
                                        <p:attrNameLst>
                                          <p:attrName>style.visibility</p:attrName>
                                        </p:attrNameLst>
                                      </p:cBhvr>
                                      <p:to>
                                        <p:strVal val="visible"/>
                                      </p:to>
                                    </p:set>
                                    <p:animEffect transition="in" filter="fade">
                                      <p:cBhvr>
                                        <p:cTn id="63" dur="500"/>
                                        <p:tgtEl>
                                          <p:spTgt spid="13"/>
                                        </p:tgtEl>
                                      </p:cBhvr>
                                    </p:animEffect>
                                  </p:childTnLst>
                                </p:cTn>
                              </p:par>
                            </p:childTnLst>
                          </p:cTn>
                        </p:par>
                      </p:childTnLst>
                    </p:cTn>
                  </p:par>
                  <p:par>
                    <p:cTn id="64" fill="hold">
                      <p:stCondLst>
                        <p:cond delay="indefinite"/>
                      </p:stCondLst>
                      <p:childTnLst>
                        <p:par>
                          <p:cTn id="65" fill="hold">
                            <p:stCondLst>
                              <p:cond delay="0"/>
                            </p:stCondLst>
                            <p:childTnLst>
                              <p:par>
                                <p:cTn id="66" presetID="1" presetClass="entr" presetSubtype="0" fill="hold" nodeType="clickEffect">
                                  <p:stCondLst>
                                    <p:cond delay="0"/>
                                  </p:stCondLst>
                                  <p:childTnLst>
                                    <p:set>
                                      <p:cBhvr>
                                        <p:cTn id="67" dur="1" fill="hold">
                                          <p:stCondLst>
                                            <p:cond delay="0"/>
                                          </p:stCondLst>
                                        </p:cTn>
                                        <p:tgtEl>
                                          <p:spTgt spid="16"/>
                                        </p:tgtEl>
                                        <p:attrNameLst>
                                          <p:attrName>style.visibility</p:attrName>
                                        </p:attrNameLst>
                                      </p:cBhvr>
                                      <p:to>
                                        <p:strVal val="visible"/>
                                      </p:to>
                                    </p:set>
                                  </p:childTnLst>
                                </p:cTn>
                              </p:par>
                              <p:par>
                                <p:cTn id="68" presetID="10" presetClass="entr" presetSubtype="0" fill="hold" grpId="0" nodeType="withEffect">
                                  <p:stCondLst>
                                    <p:cond delay="0"/>
                                  </p:stCondLst>
                                  <p:childTnLst>
                                    <p:set>
                                      <p:cBhvr>
                                        <p:cTn id="69" dur="1" fill="hold">
                                          <p:stCondLst>
                                            <p:cond delay="0"/>
                                          </p:stCondLst>
                                        </p:cTn>
                                        <p:tgtEl>
                                          <p:spTgt spid="14"/>
                                        </p:tgtEl>
                                        <p:attrNameLst>
                                          <p:attrName>style.visibility</p:attrName>
                                        </p:attrNameLst>
                                      </p:cBhvr>
                                      <p:to>
                                        <p:strVal val="visible"/>
                                      </p:to>
                                    </p:set>
                                    <p:animEffect transition="in" filter="fade">
                                      <p:cBhvr>
                                        <p:cTn id="70" dur="500"/>
                                        <p:tgtEl>
                                          <p:spTgt spid="14"/>
                                        </p:tgtEl>
                                      </p:cBhvr>
                                    </p:animEffec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childTnLst>
                                </p:cTn>
                              </p:par>
                              <p:par>
                                <p:cTn id="75" presetID="10" presetClass="entr" presetSubtype="0" fill="hold" grpId="0" nodeType="withEffect">
                                  <p:stCondLst>
                                    <p:cond delay="0"/>
                                  </p:stCondLst>
                                  <p:childTnLst>
                                    <p:set>
                                      <p:cBhvr>
                                        <p:cTn id="76" dur="1" fill="hold">
                                          <p:stCondLst>
                                            <p:cond delay="0"/>
                                          </p:stCondLst>
                                        </p:cTn>
                                        <p:tgtEl>
                                          <p:spTgt spid="23"/>
                                        </p:tgtEl>
                                        <p:attrNameLst>
                                          <p:attrName>style.visibility</p:attrName>
                                        </p:attrNameLst>
                                      </p:cBhvr>
                                      <p:to>
                                        <p:strVal val="visible"/>
                                      </p:to>
                                    </p:set>
                                    <p:animEffect transition="in" filter="fade">
                                      <p:cBhvr>
                                        <p:cTn id="7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14" grpId="0"/>
      <p:bldP spid="23" grpId="0"/>
      <p:bldP spid="26" grpId="0"/>
      <p:bldP spid="27" grpId="0"/>
      <p:bldP spid="28" grpId="0"/>
      <p:bldP spid="29" grpId="0"/>
      <p:bldP spid="30" grpId="0"/>
      <p:bldP spid="31" grpId="0"/>
    </p:bldLst>
  </p:timing>
</p:sld>
</file>

<file path=ppt/theme/theme1.xml><?xml version="1.0" encoding="utf-8"?>
<a:theme xmlns:a="http://schemas.openxmlformats.org/drawingml/2006/main" name="Light Background With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Light Background Without Foot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4_Light_Background_No_Banner">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ark Backgrou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a:noAutofit/>
      </a:bodyPr>
      <a:lstStyle>
        <a:defPPr algn="l">
          <a:lnSpc>
            <a:spcPct val="110000"/>
          </a:lnSpc>
          <a:spcAft>
            <a:spcPts val="1200"/>
          </a:spcAft>
          <a:defRPr sz="2400" b="1" dirty="0">
            <a:ln cmpd="sng">
              <a:noFill/>
            </a:ln>
            <a:solidFill>
              <a:srgbClr val="AC4E5E"/>
            </a:solidFill>
            <a:ea typeface="Open Sans" panose="020B0606030504020204" pitchFamily="34" charset="0"/>
            <a:cs typeface="Open Sans" panose="020B0606030504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36093</TotalTime>
  <Words>2787</Words>
  <Application>Microsoft Office PowerPoint</Application>
  <PresentationFormat>Widescreen</PresentationFormat>
  <Paragraphs>298</Paragraphs>
  <Slides>24</Slides>
  <Notes>24</Notes>
  <HiddenSlides>0</HiddenSlides>
  <MMClips>0</MMClips>
  <ScaleCrop>false</ScaleCrop>
  <HeadingPairs>
    <vt:vector size="4" baseType="variant">
      <vt:variant>
        <vt:lpstr>Theme</vt:lpstr>
      </vt:variant>
      <vt:variant>
        <vt:i4>8</vt:i4>
      </vt:variant>
      <vt:variant>
        <vt:lpstr>Slide Titles</vt:lpstr>
      </vt:variant>
      <vt:variant>
        <vt:i4>24</vt:i4>
      </vt:variant>
    </vt:vector>
  </HeadingPairs>
  <TitlesOfParts>
    <vt:vector size="32" baseType="lpstr">
      <vt:lpstr>Light Background With Footer</vt:lpstr>
      <vt:lpstr>Light Background Without Footer</vt:lpstr>
      <vt:lpstr>1_Light_Background_No_Banner</vt:lpstr>
      <vt:lpstr>2_Light_Background_No_Banner</vt:lpstr>
      <vt:lpstr>3_Light_Background_No_Banner</vt:lpstr>
      <vt:lpstr>4_Light_Background_No_Banner</vt:lpstr>
      <vt:lpstr>Dark Backgroung</vt:lpstr>
      <vt:lpstr>Office Theme</vt:lpstr>
      <vt:lpstr>PowerPoint Presentation</vt:lpstr>
      <vt:lpstr>PowerPoint Presentation</vt:lpstr>
      <vt:lpstr>PowerPoint Presentation</vt:lpstr>
      <vt:lpstr>PowerPoint Presentation</vt:lpstr>
      <vt:lpstr>PowerPoint Presentation</vt:lpstr>
      <vt:lpstr>PowerPoint Presentation</vt:lpstr>
      <vt:lpstr>Our History</vt:lpstr>
      <vt:lpstr>Our History</vt:lpstr>
      <vt:lpstr>PowerPoint Presentation</vt:lpstr>
      <vt:lpstr>PowerPoint Presentation</vt:lpstr>
      <vt:lpstr>Product Excellence</vt:lpstr>
      <vt:lpstr>Biggest Passenger Terminal Building of the World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Let’s See In Action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Can Picak</dc:creator>
  <cp:lastModifiedBy>jaime sempere</cp:lastModifiedBy>
  <cp:revision>432</cp:revision>
  <dcterms:created xsi:type="dcterms:W3CDTF">2021-08-25T14:14:36Z</dcterms:created>
  <dcterms:modified xsi:type="dcterms:W3CDTF">2026-02-23T13:37:42Z</dcterms:modified>
</cp:coreProperties>
</file>