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 id="2147483694" r:id="rId3"/>
    <p:sldMasterId id="2147483696" r:id="rId4"/>
    <p:sldMasterId id="2147483698" r:id="rId5"/>
    <p:sldMasterId id="2147483700" r:id="rId6"/>
    <p:sldMasterId id="2147483686" r:id="rId7"/>
    <p:sldMasterId id="2147483714" r:id="rId8"/>
  </p:sldMasterIdLst>
  <p:notesMasterIdLst>
    <p:notesMasterId r:id="rId39"/>
  </p:notesMasterIdLst>
  <p:handoutMasterIdLst>
    <p:handoutMasterId r:id="rId40"/>
  </p:handoutMasterIdLst>
  <p:sldIdLst>
    <p:sldId id="4306" r:id="rId9"/>
    <p:sldId id="4261" r:id="rId10"/>
    <p:sldId id="4225" r:id="rId11"/>
    <p:sldId id="4226" r:id="rId12"/>
    <p:sldId id="4227" r:id="rId13"/>
    <p:sldId id="4151" r:id="rId14"/>
    <p:sldId id="4305" r:id="rId15"/>
    <p:sldId id="4307" r:id="rId16"/>
    <p:sldId id="4295" r:id="rId17"/>
    <p:sldId id="4237" r:id="rId18"/>
    <p:sldId id="4238" r:id="rId19"/>
    <p:sldId id="4239" r:id="rId20"/>
    <p:sldId id="4240" r:id="rId21"/>
    <p:sldId id="4208" r:id="rId22"/>
    <p:sldId id="4210" r:id="rId23"/>
    <p:sldId id="4211" r:id="rId24"/>
    <p:sldId id="4296" r:id="rId25"/>
    <p:sldId id="4233" r:id="rId26"/>
    <p:sldId id="4214" r:id="rId27"/>
    <p:sldId id="4213" r:id="rId28"/>
    <p:sldId id="4297" r:id="rId29"/>
    <p:sldId id="4298" r:id="rId30"/>
    <p:sldId id="4299" r:id="rId31"/>
    <p:sldId id="4300" r:id="rId32"/>
    <p:sldId id="4123" r:id="rId33"/>
    <p:sldId id="4302" r:id="rId34"/>
    <p:sldId id="4301" r:id="rId35"/>
    <p:sldId id="4303" r:id="rId36"/>
    <p:sldId id="4304" r:id="rId37"/>
    <p:sldId id="44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A49E4B1-BD27-4DCB-82A2-24B151D8C82F}">
          <p14:sldIdLst>
            <p14:sldId id="4306"/>
            <p14:sldId id="4261"/>
          </p14:sldIdLst>
        </p14:section>
        <p14:section name="What Do We Offer?" id="{F05F8433-574B-43FE-BCDC-BA3DA7638817}">
          <p14:sldIdLst>
            <p14:sldId id="4225"/>
            <p14:sldId id="4226"/>
            <p14:sldId id="4227"/>
            <p14:sldId id="4151"/>
            <p14:sldId id="4305"/>
            <p14:sldId id="4307"/>
          </p14:sldIdLst>
        </p14:section>
        <p14:section name="Technical Overview (MT)" id="{F1AC82CE-F8A2-45A1-B1F9-57D3E4AA61BE}">
          <p14:sldIdLst>
            <p14:sldId id="4295"/>
            <p14:sldId id="4237"/>
            <p14:sldId id="4238"/>
            <p14:sldId id="4239"/>
            <p14:sldId id="4240"/>
            <p14:sldId id="4208"/>
          </p14:sldIdLst>
        </p14:section>
        <p14:section name="Project References" id="{9702271F-3859-4429-B7C4-D7A6885505CC}">
          <p14:sldIdLst>
            <p14:sldId id="4210"/>
            <p14:sldId id="4211"/>
            <p14:sldId id="4296"/>
            <p14:sldId id="4233"/>
            <p14:sldId id="4214"/>
            <p14:sldId id="4213"/>
            <p14:sldId id="4297"/>
            <p14:sldId id="4298"/>
            <p14:sldId id="4299"/>
            <p14:sldId id="4300"/>
            <p14:sldId id="4123"/>
            <p14:sldId id="4302"/>
            <p14:sldId id="4301"/>
            <p14:sldId id="4303"/>
            <p14:sldId id="4304"/>
          </p14:sldIdLst>
        </p14:section>
        <p14:section name="Thank You" id="{8BD7D145-E863-4F86-BDD9-737288706AB5}">
          <p14:sldIdLst>
            <p14:sldId id="440"/>
          </p14:sldIdLst>
        </p14:section>
      </p14:sectionLst>
    </p:ext>
    <p:ext uri="{EFAFB233-063F-42B5-8137-9DF3F51BA10A}">
      <p15:sldGuideLst xmlns:p15="http://schemas.microsoft.com/office/powerpoint/2012/main">
        <p15:guide id="1" orient="horz" pos="572" userDrawn="1">
          <p15:clr>
            <a:srgbClr val="A4A3A4"/>
          </p15:clr>
        </p15:guide>
        <p15:guide id="2" orient="horz" pos="3725" userDrawn="1">
          <p15:clr>
            <a:srgbClr val="A4A3A4"/>
          </p15:clr>
        </p15:guide>
        <p15:guide id="3" pos="551" userDrawn="1">
          <p15:clr>
            <a:srgbClr val="A4A3A4"/>
          </p15:clr>
        </p15:guide>
        <p15:guide id="4" pos="7151"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 Picak" initials="CP" lastIdx="1" clrIdx="0">
    <p:extLst>
      <p:ext uri="{19B8F6BF-5375-455C-9EA6-DF929625EA0E}">
        <p15:presenceInfo xmlns:p15="http://schemas.microsoft.com/office/powerpoint/2012/main" userId="Can Pic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B22"/>
    <a:srgbClr val="F58220"/>
    <a:srgbClr val="0071A2"/>
    <a:srgbClr val="0DB14B"/>
    <a:srgbClr val="962843"/>
    <a:srgbClr val="1A82C2"/>
    <a:srgbClr val="90D207"/>
    <a:srgbClr val="EB7600"/>
    <a:srgbClr val="DEC4C6"/>
    <a:srgbClr val="66A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D754E1-C467-84D6-D4B7-61CF34FC3217}" v="24" dt="2026-02-23T13:37:12.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10" autoAdjust="0"/>
    <p:restoredTop sz="76216" autoAdjust="0"/>
  </p:normalViewPr>
  <p:slideViewPr>
    <p:cSldViewPr snapToGrid="0">
      <p:cViewPr varScale="1">
        <p:scale>
          <a:sx n="84" d="100"/>
          <a:sy n="84" d="100"/>
        </p:scale>
        <p:origin x="1266" y="90"/>
      </p:cViewPr>
      <p:guideLst>
        <p:guide orient="horz" pos="572"/>
        <p:guide orient="horz" pos="3725"/>
        <p:guide pos="551"/>
        <p:guide pos="7151"/>
        <p:guide pos="3840"/>
        <p:guide orient="horz" pos="2160"/>
      </p:guideLst>
    </p:cSldViewPr>
  </p:slideViewPr>
  <p:notesTextViewPr>
    <p:cViewPr>
      <p:scale>
        <a:sx n="3" d="2"/>
        <a:sy n="3" d="2"/>
      </p:scale>
      <p:origin x="0" y="0"/>
    </p:cViewPr>
  </p:notesTextViewPr>
  <p:notesViewPr>
    <p:cSldViewPr snapToGrid="0" showGuides="1">
      <p:cViewPr varScale="1">
        <p:scale>
          <a:sx n="131" d="100"/>
          <a:sy n="131" d="100"/>
        </p:scale>
        <p:origin x="35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ni Kubin" userId="S::gianni.kubin@protasoftware.com::b848a879-a042-47e2-8aaa-840892b861fb" providerId="AD" clId="Web-{F1D754E1-C467-84D6-D4B7-61CF34FC3217}"/>
    <pc:docChg chg="modSld">
      <pc:chgData name="Gianni Kubin" userId="S::gianni.kubin@protasoftware.com::b848a879-a042-47e2-8aaa-840892b861fb" providerId="AD" clId="Web-{F1D754E1-C467-84D6-D4B7-61CF34FC3217}" dt="2026-02-23T13:37:16.485" v="23"/>
      <pc:docMkLst>
        <pc:docMk/>
      </pc:docMkLst>
      <pc:sldChg chg="modSp modNotes">
        <pc:chgData name="Gianni Kubin" userId="S::gianni.kubin@protasoftware.com::b848a879-a042-47e2-8aaa-840892b861fb" providerId="AD" clId="Web-{F1D754E1-C467-84D6-D4B7-61CF34FC3217}" dt="2026-02-23T13:36:24.561" v="12"/>
        <pc:sldMkLst>
          <pc:docMk/>
          <pc:sldMk cId="1282794522" sldId="4227"/>
        </pc:sldMkLst>
        <pc:spChg chg="mod">
          <ac:chgData name="Gianni Kubin" userId="S::gianni.kubin@protasoftware.com::b848a879-a042-47e2-8aaa-840892b861fb" providerId="AD" clId="Web-{F1D754E1-C467-84D6-D4B7-61CF34FC3217}" dt="2026-02-23T13:35:38.865" v="9" actId="20577"/>
          <ac:spMkLst>
            <pc:docMk/>
            <pc:sldMk cId="1282794522" sldId="4227"/>
            <ac:spMk id="34" creationId="{96F3537E-F8DC-A359-A067-9D85F63B8684}"/>
          </ac:spMkLst>
        </pc:spChg>
        <pc:spChg chg="mod">
          <ac:chgData name="Gianni Kubin" userId="S::gianni.kubin@protasoftware.com::b848a879-a042-47e2-8aaa-840892b861fb" providerId="AD" clId="Web-{F1D754E1-C467-84D6-D4B7-61CF34FC3217}" dt="2026-02-23T13:35:30.656" v="1" actId="20577"/>
          <ac:spMkLst>
            <pc:docMk/>
            <pc:sldMk cId="1282794522" sldId="4227"/>
            <ac:spMk id="35" creationId="{B4D212F7-DAFD-83A1-644C-E9A33F1F063B}"/>
          </ac:spMkLst>
        </pc:spChg>
      </pc:sldChg>
      <pc:sldChg chg="modSp modNotes">
        <pc:chgData name="Gianni Kubin" userId="S::gianni.kubin@protasoftware.com::b848a879-a042-47e2-8aaa-840892b861fb" providerId="AD" clId="Web-{F1D754E1-C467-84D6-D4B7-61CF34FC3217}" dt="2026-02-23T13:37:16.485" v="23"/>
        <pc:sldMkLst>
          <pc:docMk/>
          <pc:sldMk cId="1273114579" sldId="4305"/>
        </pc:sldMkLst>
        <pc:spChg chg="mod">
          <ac:chgData name="Gianni Kubin" userId="S::gianni.kubin@protasoftware.com::b848a879-a042-47e2-8aaa-840892b861fb" providerId="AD" clId="Web-{F1D754E1-C467-84D6-D4B7-61CF34FC3217}" dt="2026-02-23T13:37:03.829" v="16" actId="20577"/>
          <ac:spMkLst>
            <pc:docMk/>
            <pc:sldMk cId="1273114579" sldId="4305"/>
            <ac:spMk id="16" creationId="{981EEB8A-13BB-2240-2A47-8E085BB242A4}"/>
          </ac:spMkLst>
        </pc:spChg>
        <pc:spChg chg="mod">
          <ac:chgData name="Gianni Kubin" userId="S::gianni.kubin@protasoftware.com::b848a879-a042-47e2-8aaa-840892b861fb" providerId="AD" clId="Web-{F1D754E1-C467-84D6-D4B7-61CF34FC3217}" dt="2026-02-23T13:37:11.126" v="20" actId="20577"/>
          <ac:spMkLst>
            <pc:docMk/>
            <pc:sldMk cId="1273114579" sldId="4305"/>
            <ac:spMk id="17" creationId="{8BDDAC07-D8DC-3B86-E4C4-D4752B445A8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0EE95D-CFDD-46B8-21BF-40BEDD8169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a:extLst>
              <a:ext uri="{FF2B5EF4-FFF2-40B4-BE49-F238E27FC236}">
                <a16:creationId xmlns:a16="http://schemas.microsoft.com/office/drawing/2014/main" id="{FCA5597A-9858-9524-F860-1C17ABB1C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1F95E-E312-CC47-A4BD-542B90AEDF86}" type="datetimeFigureOut">
              <a:rPr lang="en-TR" smtClean="0"/>
              <a:t>02/23/2026</a:t>
            </a:fld>
            <a:endParaRPr lang="en-TR"/>
          </a:p>
        </p:txBody>
      </p:sp>
      <p:sp>
        <p:nvSpPr>
          <p:cNvPr id="4" name="Footer Placeholder 3">
            <a:extLst>
              <a:ext uri="{FF2B5EF4-FFF2-40B4-BE49-F238E27FC236}">
                <a16:creationId xmlns:a16="http://schemas.microsoft.com/office/drawing/2014/main" id="{5AE8E7FC-6DE3-A6DE-C661-FF4A56CDFB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5" name="Slide Number Placeholder 4">
            <a:extLst>
              <a:ext uri="{FF2B5EF4-FFF2-40B4-BE49-F238E27FC236}">
                <a16:creationId xmlns:a16="http://schemas.microsoft.com/office/drawing/2014/main" id="{B5A60456-509E-C665-6DA5-955B1D9573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6C9CB-D687-184A-90A4-9310DEC8BEAA}" type="slidenum">
              <a:rPr lang="en-TR" smtClean="0"/>
              <a:t>‹#›</a:t>
            </a:fld>
            <a:endParaRPr lang="en-TR"/>
          </a:p>
        </p:txBody>
      </p:sp>
    </p:spTree>
    <p:extLst>
      <p:ext uri="{BB962C8B-B14F-4D97-AF65-F5344CB8AC3E}">
        <p14:creationId xmlns:p14="http://schemas.microsoft.com/office/powerpoint/2010/main" val="16014655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56836-E226-4D5C-AEC2-2709CEBDE27D}" type="datetimeFigureOut">
              <a:rPr lang="en-GB" smtClean="0"/>
              <a:t>23/02/2026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E33D4-8D26-4573-9DCB-A8E66FD01EC1}" type="slidenum">
              <a:rPr lang="en-GB" smtClean="0"/>
              <a:t>‹#›</a:t>
            </a:fld>
            <a:endParaRPr lang="en-GB"/>
          </a:p>
        </p:txBody>
      </p:sp>
    </p:spTree>
    <p:extLst>
      <p:ext uri="{BB962C8B-B14F-4D97-AF65-F5344CB8AC3E}">
        <p14:creationId xmlns:p14="http://schemas.microsoft.com/office/powerpoint/2010/main" val="171267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Hello everyone, this is … from the business development team at </a:t>
            </a:r>
            <a:r>
              <a:rPr lang="en-GB" sz="1200" dirty="0" err="1"/>
              <a:t>Prota</a:t>
            </a:r>
            <a:r>
              <a:rPr lang="en-GB" sz="1200" dirty="0"/>
              <a:t> Software. I would like to thank … for starting the webinar and introducing their team. We are very excited to have … </a:t>
            </a:r>
            <a:r>
              <a:rPr lang="en-GB" sz="1800" b="0" dirty="0"/>
              <a:t>as our partner and look forward to great days ahead! Also, I am aware that we have … attending, I welcome you all as well as all of our other attendees. Thank you for joining us today.</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t>ProtaStructure</a:t>
            </a:r>
            <a:r>
              <a:rPr lang="en-US" altLang="en-US" dirty="0"/>
              <a:t> is an extensive structural engineering software with a lot of know-how and details embedded in every step of the way.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ProtaStructure</a:t>
            </a:r>
            <a:r>
              <a:rPr lang="en-GB" sz="1200" dirty="0"/>
              <a:t> forms the core of our Suites. It is a BIM design solution for concrete and steel buildings. Some of the capabilities offered are, f</a:t>
            </a:r>
            <a:r>
              <a:rPr lang="en-US" sz="1200" dirty="0" err="1"/>
              <a:t>lexible</a:t>
            </a:r>
            <a:r>
              <a:rPr lang="en-US" sz="1200" dirty="0"/>
              <a:t> </a:t>
            </a:r>
            <a:r>
              <a:rPr lang="en-US" sz="1200" b="1" dirty="0"/>
              <a:t>2D and 3D Modelling, Multi-material Modelling </a:t>
            </a:r>
            <a:r>
              <a:rPr lang="en-US" sz="1200" dirty="0"/>
              <a:t>with Physical Objects, </a:t>
            </a:r>
            <a:r>
              <a:rPr lang="en-US" sz="1200" b="1" dirty="0"/>
              <a:t>Analysis and Detailed Design </a:t>
            </a:r>
            <a:r>
              <a:rPr lang="en-US" sz="1200" dirty="0"/>
              <a:t>to International Seismic and Design Codes, Full design </a:t>
            </a:r>
            <a:r>
              <a:rPr lang="en-US" sz="1200" b="1" dirty="0"/>
              <a:t>reporting and quantity take-off and so on. </a:t>
            </a:r>
            <a:r>
              <a:rPr lang="en-US" sz="1200" b="0" dirty="0"/>
              <a:t>With </a:t>
            </a:r>
            <a:r>
              <a:rPr lang="en-US" sz="1200" b="0" dirty="0" err="1"/>
              <a:t>ProtaStructure</a:t>
            </a:r>
            <a:r>
              <a:rPr lang="en-US" sz="1200" b="0" dirty="0"/>
              <a:t>, your business will benefit from rapid modeling on an easy-to-use platform while effortlessly creating your intelligent drawings and full design documentation with the availability of a wide range of international design and seismic codes. </a:t>
            </a:r>
            <a:endParaRPr lang="en-US" sz="1200" b="1" dirty="0"/>
          </a:p>
          <a:p>
            <a:endParaRPr lang="tr-TR"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95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Open Sans" panose="020B0606030504020204" pitchFamily="34" charset="0"/>
              </a:rPr>
              <a:t>Working with </a:t>
            </a:r>
            <a:r>
              <a:rPr lang="en-US" sz="1200" b="1" i="0" dirty="0" err="1">
                <a:solidFill>
                  <a:srgbClr val="000000"/>
                </a:solidFill>
                <a:effectLst/>
                <a:latin typeface="Open Sans" panose="020B0606030504020204" pitchFamily="34" charset="0"/>
              </a:rPr>
              <a:t>ProtaStructure</a:t>
            </a:r>
            <a:r>
              <a:rPr lang="en-US" sz="1200" b="0" i="0" dirty="0">
                <a:solidFill>
                  <a:srgbClr val="000000"/>
                </a:solidFill>
                <a:effectLst/>
                <a:latin typeface="Open Sans" panose="020B0606030504020204" pitchFamily="34" charset="0"/>
              </a:rPr>
              <a:t>,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Details</a:t>
            </a:r>
            <a:r>
              <a:rPr lang="en-US" sz="1200" b="0" i="0" dirty="0">
                <a:solidFill>
                  <a:srgbClr val="000000"/>
                </a:solidFill>
                <a:effectLst/>
                <a:latin typeface="Open Sans" panose="020B0606030504020204" pitchFamily="34" charset="0"/>
              </a:rPr>
              <a:t> is a revolutionary system for </a:t>
            </a:r>
            <a:r>
              <a:rPr lang="en-US" sz="1200" b="1" i="0" dirty="0">
                <a:solidFill>
                  <a:srgbClr val="000000"/>
                </a:solidFill>
                <a:effectLst/>
                <a:latin typeface="Open Sans" panose="020B0606030504020204" pitchFamily="34" charset="0"/>
              </a:rPr>
              <a:t>automatically</a:t>
            </a:r>
            <a:r>
              <a:rPr lang="en-US" sz="1200" b="0" i="0" dirty="0">
                <a:solidFill>
                  <a:srgbClr val="000000"/>
                </a:solidFill>
                <a:effectLst/>
                <a:latin typeface="Open Sans" panose="020B0606030504020204" pitchFamily="34" charset="0"/>
              </a:rPr>
              <a:t> creating and organizing all your structural concrete detail drawings rapidly.</a:t>
            </a:r>
          </a:p>
          <a:p>
            <a:r>
              <a:rPr lang="en-US" sz="1200" dirty="0"/>
              <a:t>You can save</a:t>
            </a:r>
            <a:r>
              <a:rPr lang="en-US" sz="1200" b="0" i="0" dirty="0">
                <a:solidFill>
                  <a:srgbClr val="000000"/>
                </a:solidFill>
                <a:effectLst/>
                <a:latin typeface="Open Sans" panose="020B0606030504020204" pitchFamily="34" charset="0"/>
              </a:rPr>
              <a:t> hours of drafting time by seamlessly extracting design details from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Structure</a:t>
            </a:r>
            <a:r>
              <a:rPr lang="en-US" sz="1200" b="0" i="0" dirty="0">
                <a:solidFill>
                  <a:srgbClr val="000000"/>
                </a:solidFill>
                <a:effectLst/>
                <a:latin typeface="Open Sans" panose="020B0606030504020204" pitchFamily="34" charset="0"/>
              </a:rPr>
              <a:t> and automatically arranging them onto your company drawing sheets.</a:t>
            </a:r>
          </a:p>
          <a:p>
            <a:r>
              <a:rPr lang="en-US" sz="1200" b="0" i="0" dirty="0">
                <a:solidFill>
                  <a:srgbClr val="000000"/>
                </a:solidFill>
                <a:effectLst/>
                <a:latin typeface="Open Sans" panose="020B0606030504020204" pitchFamily="34" charset="0"/>
              </a:rPr>
              <a:t>We continuously expand our library of component macros in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Details</a:t>
            </a:r>
            <a:r>
              <a:rPr lang="en-US" sz="1200" b="0" i="0" dirty="0">
                <a:solidFill>
                  <a:srgbClr val="000000"/>
                </a:solidFill>
                <a:effectLst/>
                <a:latin typeface="Open Sans" panose="020B0606030504020204" pitchFamily="34" charset="0"/>
              </a:rPr>
              <a:t>, which in return save time and cost to our clients’ businesses.</a:t>
            </a:r>
            <a:endParaRPr lang="tr-TR"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455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Steel</a:t>
            </a:r>
            <a:r>
              <a:rPr lang="en-US" sz="1200" b="0" i="0" dirty="0">
                <a:solidFill>
                  <a:srgbClr val="000000"/>
                </a:solidFill>
                <a:effectLst/>
                <a:latin typeface="Open Sans" panose="020B0606030504020204" pitchFamily="34" charset="0"/>
              </a:rPr>
              <a:t> is our all-in-one steel detailing solution that allows structural engineers and detailers to perform automated steel connection design and produce high-quality steel detail drawings in a few minutes.</a:t>
            </a:r>
          </a:p>
          <a:p>
            <a:pPr algn="l"/>
            <a:endParaRPr lang="en-US" sz="1200" b="0" i="0" dirty="0">
              <a:solidFill>
                <a:srgbClr val="000000"/>
              </a:solidFill>
              <a:effectLst/>
              <a:latin typeface="Open Sans" panose="020B0606030504020204" pitchFamily="34" charset="0"/>
            </a:endParaRPr>
          </a:p>
          <a:p>
            <a:pPr algn="l"/>
            <a:r>
              <a:rPr lang="en-US" sz="1200" b="0" i="0" dirty="0">
                <a:solidFill>
                  <a:srgbClr val="000000"/>
                </a:solidFill>
                <a:effectLst/>
                <a:latin typeface="Open Sans" panose="020B0606030504020204" pitchFamily="34" charset="0"/>
              </a:rPr>
              <a:t>You can take models designed in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Structure</a:t>
            </a:r>
            <a:r>
              <a:rPr lang="en-US" sz="1200" b="0" i="0" dirty="0">
                <a:solidFill>
                  <a:srgbClr val="000000"/>
                </a:solidFill>
                <a:effectLst/>
                <a:latin typeface="Open Sans" panose="020B0606030504020204" pitchFamily="34" charset="0"/>
              </a:rPr>
              <a:t> directly into </a:t>
            </a:r>
            <a:r>
              <a:rPr lang="en-US" sz="1200" b="1" i="0" dirty="0" err="1">
                <a:solidFill>
                  <a:srgbClr val="000000"/>
                </a:solidFill>
                <a:effectLst/>
                <a:latin typeface="Open Sans" panose="020B0606030504020204" pitchFamily="34" charset="0"/>
              </a:rPr>
              <a:t>Prota</a:t>
            </a:r>
            <a:r>
              <a:rPr lang="en-US" sz="1200" b="0" i="0" dirty="0" err="1">
                <a:solidFill>
                  <a:srgbClr val="000000"/>
                </a:solidFill>
                <a:effectLst/>
                <a:latin typeface="Open Sans" panose="020B0606030504020204" pitchFamily="34" charset="0"/>
              </a:rPr>
              <a:t>Steel</a:t>
            </a:r>
            <a:r>
              <a:rPr lang="en-US" sz="1200" b="0" i="0" dirty="0">
                <a:solidFill>
                  <a:srgbClr val="000000"/>
                </a:solidFill>
                <a:effectLst/>
                <a:latin typeface="Open Sans" panose="020B0606030504020204" pitchFamily="34" charset="0"/>
              </a:rPr>
              <a:t> and save hours with the automated design of a comprehensive range of bolted and welded steel connections of your choice.</a:t>
            </a:r>
          </a:p>
          <a:p>
            <a:endParaRPr lang="tr-TR" sz="1200"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37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a:t>
            </a:r>
            <a:r>
              <a:rPr lang="en-GB" sz="1200" b="1" dirty="0" err="1"/>
              <a:t>ProtaBIM</a:t>
            </a:r>
            <a:r>
              <a:rPr lang="en-GB" sz="1200" dirty="0"/>
              <a:t> allows you to connect with other tools and systems to collaborate better with team members. </a:t>
            </a:r>
            <a:r>
              <a:rPr lang="en-GB" sz="1200" dirty="0" err="1"/>
              <a:t>ProtaBIM</a:t>
            </a:r>
            <a:r>
              <a:rPr lang="en-GB" sz="1200" dirty="0"/>
              <a:t> allows you to q</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uickly</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efficiently coordinate your projects and save hours of wasted time. </a:t>
            </a:r>
            <a:r>
              <a:rPr lang="en-GB" sz="1200" dirty="0"/>
              <a:t>You can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466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dirty="0" err="1">
                <a:latin typeface="Calibri (Body)"/>
              </a:rPr>
              <a:t>ProtaStructure</a:t>
            </a:r>
            <a:r>
              <a:rPr lang="en-GB" sz="2600" dirty="0">
                <a:latin typeface="Calibri (Body)"/>
              </a:rPr>
              <a:t> Suite is developed with BIM in mind. Here on this slide, you can see the entire BIM flow of our software solutions. </a:t>
            </a:r>
            <a:r>
              <a:rPr lang="en-GB" sz="2600" kern="1200" dirty="0">
                <a:solidFill>
                  <a:schemeClr val="tx1"/>
                </a:solidFill>
                <a:latin typeface="Calibri (Body)"/>
                <a:ea typeface="+mn-ea"/>
                <a:cs typeface="+mn-cs"/>
              </a:rPr>
              <a:t>Remember that all these solutions are offered in a single economical suite called </a:t>
            </a:r>
            <a:r>
              <a:rPr lang="en-GB" sz="2600" kern="1200" dirty="0" err="1">
                <a:solidFill>
                  <a:schemeClr val="tx1"/>
                </a:solidFill>
                <a:latin typeface="Calibri (Body)"/>
                <a:ea typeface="+mn-ea"/>
                <a:cs typeface="+mn-cs"/>
              </a:rPr>
              <a:t>ProtaStructure</a:t>
            </a:r>
            <a:r>
              <a:rPr lang="en-GB" sz="2600" kern="1200" dirty="0">
                <a:solidFill>
                  <a:schemeClr val="tx1"/>
                </a:solidFill>
                <a:latin typeface="Calibri (Body)"/>
                <a:ea typeface="+mn-ea"/>
                <a:cs typeface="+mn-cs"/>
              </a:rPr>
              <a:t> Enterprise. </a:t>
            </a:r>
          </a:p>
          <a:p>
            <a:endParaRPr lang="en-GB" sz="2600" kern="1200" dirty="0">
              <a:solidFill>
                <a:schemeClr val="tx1"/>
              </a:solidFill>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1) You can use ProtaDetails, the</a:t>
            </a:r>
            <a:r>
              <a:rPr lang="en-US" sz="2600" b="0" i="0" dirty="0">
                <a:solidFill>
                  <a:srgbClr val="000000"/>
                </a:solidFill>
                <a:effectLst/>
                <a:latin typeface="Calibri (Body)"/>
              </a:rPr>
              <a:t> revolutionary structural drawing and detailing software for automatically creating and organizing all your </a:t>
            </a:r>
            <a:r>
              <a:rPr lang="en-US" sz="2600" b="1" i="0" dirty="0">
                <a:solidFill>
                  <a:srgbClr val="000000"/>
                </a:solidFill>
                <a:effectLst/>
                <a:latin typeface="Calibri (Body)"/>
              </a:rPr>
              <a:t>RC detail drawings</a:t>
            </a:r>
            <a:r>
              <a:rPr lang="en-US" sz="2600" b="0" i="0" dirty="0">
                <a:solidFill>
                  <a:srgbClr val="000000"/>
                </a:solidFill>
                <a:effectLst/>
                <a:latin typeface="Calibri (Body)"/>
              </a:rPr>
              <a:t> only with a single click.</a:t>
            </a:r>
            <a:endParaRPr lang="en-GB"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r>
              <a:rPr lang="en-US" sz="2600" b="0" i="0" dirty="0">
                <a:solidFill>
                  <a:srgbClr val="000000"/>
                </a:solidFill>
                <a:effectLst/>
                <a:latin typeface="Calibri (Body)"/>
              </a:rPr>
              <a:t>2) You can then take models designed in </a:t>
            </a:r>
            <a:r>
              <a:rPr lang="en-US" sz="2600" b="1" i="0" dirty="0">
                <a:solidFill>
                  <a:srgbClr val="000000"/>
                </a:solidFill>
                <a:effectLst/>
                <a:latin typeface="Calibri (Body)"/>
              </a:rPr>
              <a:t>Prota</a:t>
            </a:r>
            <a:r>
              <a:rPr lang="en-US" sz="2600" b="0" i="0" dirty="0">
                <a:solidFill>
                  <a:srgbClr val="000000"/>
                </a:solidFill>
                <a:effectLst/>
                <a:latin typeface="Calibri (Body)"/>
              </a:rPr>
              <a:t>Structure directly into </a:t>
            </a:r>
            <a:r>
              <a:rPr lang="en-US" sz="2600" b="1" i="0" dirty="0">
                <a:solidFill>
                  <a:srgbClr val="000000"/>
                </a:solidFill>
                <a:effectLst/>
                <a:latin typeface="Calibri (Body)"/>
              </a:rPr>
              <a:t>Prota</a:t>
            </a:r>
            <a:r>
              <a:rPr lang="en-US" sz="2600" b="0" i="0" dirty="0">
                <a:solidFill>
                  <a:srgbClr val="000000"/>
                </a:solidFill>
                <a:effectLst/>
                <a:latin typeface="Calibri (Body)"/>
              </a:rPr>
              <a:t>Steel and save hours with automated design of a comprehensive range of bolted and welded steel connections of your choice.</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3) You can bi-directionally link your models to other BIM platforms and software solutions like Autodesk Revit, </a:t>
            </a:r>
            <a:r>
              <a:rPr lang="en-GB" sz="2600" kern="1200" dirty="0" err="1">
                <a:solidFill>
                  <a:schemeClr val="tx1"/>
                </a:solidFill>
                <a:latin typeface="Calibri (Body)"/>
                <a:ea typeface="+mn-ea"/>
                <a:cs typeface="+mn-cs"/>
              </a:rPr>
              <a:t>ALLPlan</a:t>
            </a:r>
            <a:r>
              <a:rPr lang="en-GB" sz="2600" kern="1200" dirty="0">
                <a:solidFill>
                  <a:schemeClr val="tx1"/>
                </a:solidFill>
                <a:latin typeface="Calibri (Body)"/>
                <a:ea typeface="+mn-ea"/>
                <a:cs typeface="+mn-cs"/>
              </a:rPr>
              <a:t> and </a:t>
            </a:r>
            <a:r>
              <a:rPr lang="en-GB" sz="2600" kern="1200" dirty="0" err="1">
                <a:solidFill>
                  <a:schemeClr val="tx1"/>
                </a:solidFill>
                <a:latin typeface="Calibri (Body)"/>
                <a:ea typeface="+mn-ea"/>
                <a:cs typeface="+mn-cs"/>
              </a:rPr>
              <a:t>Arkiked</a:t>
            </a:r>
            <a:r>
              <a:rPr lang="en-GB" sz="2600" kern="1200" dirty="0">
                <a:solidFill>
                  <a:schemeClr val="tx1"/>
                </a:solidFill>
                <a:latin typeface="Calibri (Body)"/>
                <a:ea typeface="+mn-ea"/>
                <a:cs typeface="+mn-cs"/>
              </a:rPr>
              <a:t> with </a:t>
            </a:r>
            <a:r>
              <a:rPr lang="en-US" sz="2600" kern="1200" dirty="0">
                <a:solidFill>
                  <a:schemeClr val="tx1"/>
                </a:solidFill>
                <a:latin typeface="Calibri (Body)"/>
                <a:ea typeface="+mn-ea"/>
                <a:cs typeface="+mn-cs"/>
              </a:rPr>
              <a:t>latest data formats including IFC, 2D/3D DXF and SAF.</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dirty="0">
                <a:solidFill>
                  <a:schemeClr val="tx1"/>
                </a:solidFill>
                <a:effectLst/>
                <a:latin typeface="Calibri (Body)"/>
                <a:ea typeface="+mn-ea"/>
                <a:cs typeface="+mn-cs"/>
              </a:rPr>
              <a:t>4) You can transfer and compare your analytical model with other general purpose analysis software such as ETABS, SAP 2000. </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Calibri (Body)"/>
              </a:rPr>
              <a:t>5) You can also create and share highly visual calculation reports featuring Microsoft Office and PDF export abilities.</a:t>
            </a:r>
          </a:p>
          <a:p>
            <a:endParaRPr lang="en-US"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endParaRPr lang="en-GB" sz="2600" kern="1200" dirty="0">
              <a:solidFill>
                <a:schemeClr val="tx1"/>
              </a:solidFill>
              <a:latin typeface="Calibri (Body)"/>
              <a:ea typeface="+mn-ea"/>
              <a:cs typeface="+mn-cs"/>
            </a:endParaRPr>
          </a:p>
          <a:p>
            <a:endParaRPr lang="en-GB" sz="2600" kern="1200" dirty="0">
              <a:solidFill>
                <a:schemeClr val="tx1"/>
              </a:solidFill>
              <a:latin typeface="Calibri (Body)"/>
              <a:ea typeface="+mn-ea"/>
              <a:cs typeface="+mn-cs"/>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14</a:t>
            </a:fld>
            <a:endParaRPr lang="en-GB"/>
          </a:p>
        </p:txBody>
      </p:sp>
    </p:spTree>
    <p:extLst>
      <p:ext uri="{BB962C8B-B14F-4D97-AF65-F5344CB8AC3E}">
        <p14:creationId xmlns:p14="http://schemas.microsoft.com/office/powerpoint/2010/main" val="555575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Product excellence is a necessity in our sector! And it is also the key to our success.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ProtaStructure is being used by thousands of large enterprises all around the world.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If you may have heard them, some worth mentioning are AECOM, Sunway, ARUP, WSP and Jacobs. These organisations have been using our products to deliver their engineering projects. </a:t>
            </a:r>
            <a:endParaRPr lang="en-US" sz="26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15</a:t>
            </a:fld>
            <a:endParaRPr lang="en-US" dirty="0"/>
          </a:p>
        </p:txBody>
      </p:sp>
    </p:spTree>
    <p:extLst>
      <p:ext uri="{BB962C8B-B14F-4D97-AF65-F5344CB8AC3E}">
        <p14:creationId xmlns:p14="http://schemas.microsoft.com/office/powerpoint/2010/main" val="2268573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1200" dirty="0">
                <a:solidFill>
                  <a:schemeClr val="bg1"/>
                </a:solidFill>
              </a:rPr>
              <a:t>As I have mentioned earlier, </a:t>
            </a:r>
            <a:r>
              <a:rPr lang="en-US" sz="1200" dirty="0" err="1">
                <a:solidFill>
                  <a:schemeClr val="bg1"/>
                </a:solidFill>
              </a:rPr>
              <a:t>ProtaStructure</a:t>
            </a:r>
            <a:r>
              <a:rPr lang="en-US" sz="1200" dirty="0">
                <a:solidFill>
                  <a:schemeClr val="bg1"/>
                </a:solidFill>
              </a:rPr>
              <a:t> was used in modeling and designing of the biggest Passenger Terminal Building of the World located in Istanbul covering 1.5 million square meters. And General Manager Mr. </a:t>
            </a:r>
            <a:r>
              <a:rPr lang="en-US" sz="1200" dirty="0" err="1">
                <a:solidFill>
                  <a:schemeClr val="bg1"/>
                </a:solidFill>
              </a:rPr>
              <a:t>Umit</a:t>
            </a:r>
            <a:r>
              <a:rPr lang="en-US" sz="1200" dirty="0">
                <a:solidFill>
                  <a:schemeClr val="bg1"/>
                </a:solidFill>
              </a:rPr>
              <a:t> has made a statement attributing the added success to </a:t>
            </a:r>
            <a:r>
              <a:rPr lang="en-US" sz="1200" dirty="0" err="1">
                <a:solidFill>
                  <a:schemeClr val="bg1"/>
                </a:solidFill>
              </a:rPr>
              <a:t>ProtaStructure’s</a:t>
            </a:r>
            <a:r>
              <a:rPr lang="en-US" sz="1200" dirty="0">
                <a:solidFill>
                  <a:schemeClr val="bg1"/>
                </a:solidFill>
              </a:rPr>
              <a:t> ability to perform project variations quickly, economically and accurately. </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16</a:t>
            </a:fld>
            <a:endParaRPr lang="en-US" dirty="0"/>
          </a:p>
        </p:txBody>
      </p:sp>
    </p:spTree>
    <p:extLst>
      <p:ext uri="{BB962C8B-B14F-4D97-AF65-F5344CB8AC3E}">
        <p14:creationId xmlns:p14="http://schemas.microsoft.com/office/powerpoint/2010/main" val="364787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If I may continue with a few other real life project examples completed using </a:t>
            </a:r>
            <a:r>
              <a:rPr lang="en-GB" sz="1200" dirty="0" err="1"/>
              <a:t>ProtaStructure</a:t>
            </a:r>
            <a:r>
              <a:rPr lang="en-GB" sz="1200" dirty="0"/>
              <a:t>, this is the largest university campus project in Istanbul, that was also delivered with </a:t>
            </a:r>
            <a:r>
              <a:rPr lang="en-GB" sz="1200" dirty="0" err="1"/>
              <a:t>ProtaStructure</a:t>
            </a:r>
            <a:r>
              <a:rPr lang="en-GB" sz="1200" dirty="0"/>
              <a:t> Suite. </a:t>
            </a:r>
          </a:p>
          <a:p>
            <a:r>
              <a:rPr lang="en-GB" sz="1200" dirty="0"/>
              <a:t>There were over 50 buildings within the campus project covering 1 million square meters of construction area.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17</a:t>
            </a:fld>
            <a:endParaRPr lang="en-GB"/>
          </a:p>
        </p:txBody>
      </p:sp>
    </p:spTree>
    <p:extLst>
      <p:ext uri="{BB962C8B-B14F-4D97-AF65-F5344CB8AC3E}">
        <p14:creationId xmlns:p14="http://schemas.microsoft.com/office/powerpoint/2010/main" val="413881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The Kings Palace, situated in Kuala Lumpur, Malaysia, stands as the government's most significant investment. The project was delivered by </a:t>
            </a:r>
            <a:r>
              <a:rPr lang="en-US" sz="2600" dirty="0" err="1"/>
              <a:t>Kemasepakat</a:t>
            </a:r>
            <a:r>
              <a:rPr lang="en-US" sz="2600" dirty="0"/>
              <a:t>, one of our esteemed clients in Asia. As per the Executive Director, </a:t>
            </a:r>
            <a:r>
              <a:rPr lang="en-US" sz="2600" dirty="0" err="1"/>
              <a:t>ProtaStructure</a:t>
            </a:r>
            <a:r>
              <a:rPr lang="en-US" sz="2600" dirty="0"/>
              <a:t> has revolutionized their productivity, leading to a remarkable 300% increase compared to traditional methods. Thanks to </a:t>
            </a:r>
            <a:r>
              <a:rPr lang="en-US" sz="2600" dirty="0" err="1"/>
              <a:t>ProtaStructure</a:t>
            </a:r>
            <a:r>
              <a:rPr lang="en-US" sz="2600" dirty="0"/>
              <a:t>, they have expanded their workload and become more financially profitable and competitive.</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18</a:t>
            </a:fld>
            <a:endParaRPr lang="en-US" dirty="0"/>
          </a:p>
        </p:txBody>
      </p:sp>
    </p:spTree>
    <p:extLst>
      <p:ext uri="{BB962C8B-B14F-4D97-AF65-F5344CB8AC3E}">
        <p14:creationId xmlns:p14="http://schemas.microsoft.com/office/powerpoint/2010/main" val="48347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dirty="0"/>
              <a:t>Again, our client TWT Design Consultants have delivered very prestigious structures </a:t>
            </a:r>
            <a:r>
              <a:rPr lang="tr-TR" dirty="0"/>
              <a:t>using ProtaStructure Suite</a:t>
            </a:r>
            <a:r>
              <a:rPr lang="en-GB" dirty="0"/>
              <a:t> across Asia.</a:t>
            </a:r>
            <a:endParaRPr lang="en-US"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19</a:t>
            </a:fld>
            <a:endParaRPr lang="en-US" dirty="0"/>
          </a:p>
        </p:txBody>
      </p:sp>
    </p:spTree>
    <p:extLst>
      <p:ext uri="{BB962C8B-B14F-4D97-AF65-F5344CB8AC3E}">
        <p14:creationId xmlns:p14="http://schemas.microsoft.com/office/powerpoint/2010/main" val="203102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Alright! Here is our agenda for today. I will quickly talk about the journey of </a:t>
            </a:r>
            <a:r>
              <a:rPr lang="en-GB" dirty="0" err="1"/>
              <a:t>Prota</a:t>
            </a:r>
            <a:r>
              <a:rPr lang="en-GB" dirty="0"/>
              <a:t>, provide a very brief background about us, what we offer and the core advantages of our software technologies and references. </a:t>
            </a:r>
          </a:p>
          <a:p>
            <a:r>
              <a:rPr lang="en-GB" dirty="0"/>
              <a:t>I will then hand over to Volkan for the detailed demonstration of our solutions.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a:t>There are also some prestigious projects delivered with </a:t>
            </a:r>
            <a:r>
              <a:rPr lang="en-GB" sz="1200" dirty="0" err="1"/>
              <a:t>ProtaStructure</a:t>
            </a:r>
            <a:r>
              <a:rPr lang="en-GB" sz="1200" dirty="0"/>
              <a:t> Suite from our clients across Southeast Asia and Europe such as The Stage Building and Camel Street in London. </a:t>
            </a:r>
          </a:p>
          <a:p>
            <a:r>
              <a:rPr lang="en-GB" sz="1200" dirty="0"/>
              <a:t>As well as the stoner, Ipoh hospital and Oasis tower in Kuala Lumpur.</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20</a:t>
            </a:fld>
            <a:endParaRPr lang="en-US" dirty="0"/>
          </a:p>
        </p:txBody>
      </p:sp>
    </p:spTree>
    <p:extLst>
      <p:ext uri="{BB962C8B-B14F-4D97-AF65-F5344CB8AC3E}">
        <p14:creationId xmlns:p14="http://schemas.microsoft.com/office/powerpoint/2010/main" val="4204312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few other examples from Kuala Lumpur and Putrajaya in Malaysia. You can see Garden Mall, Resort City project that was delivered in Malaysia with </a:t>
            </a:r>
            <a:r>
              <a:rPr lang="en-GB" sz="1200" dirty="0" err="1"/>
              <a:t>ProtaStructure</a:t>
            </a:r>
            <a:r>
              <a:rPr lang="en-GB" sz="1200" dirty="0"/>
              <a:t> Suite…</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21</a:t>
            </a:fld>
            <a:endParaRPr lang="en-GB"/>
          </a:p>
        </p:txBody>
      </p:sp>
    </p:spTree>
    <p:extLst>
      <p:ext uri="{BB962C8B-B14F-4D97-AF65-F5344CB8AC3E}">
        <p14:creationId xmlns:p14="http://schemas.microsoft.com/office/powerpoint/2010/main" val="3837074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Shopping mall in Singapore is among other projects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22</a:t>
            </a:fld>
            <a:endParaRPr lang="en-GB"/>
          </a:p>
        </p:txBody>
      </p:sp>
    </p:spTree>
    <p:extLst>
      <p:ext uri="{BB962C8B-B14F-4D97-AF65-F5344CB8AC3E}">
        <p14:creationId xmlns:p14="http://schemas.microsoft.com/office/powerpoint/2010/main" val="100565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Several hospitals were also designed with </a:t>
            </a:r>
            <a:r>
              <a:rPr lang="en-GB" sz="1200" dirty="0" err="1"/>
              <a:t>ProtaStructure</a:t>
            </a:r>
            <a:r>
              <a:rPr lang="en-GB" sz="1200" dirty="0"/>
              <a:t> Suite. One worthy note is that these hospitals are also seismically retrofitted buildings. </a:t>
            </a:r>
          </a:p>
          <a:p>
            <a:r>
              <a:rPr lang="en-US" sz="1200" dirty="0"/>
              <a:t>With </a:t>
            </a:r>
            <a:r>
              <a:rPr lang="en-US" sz="1200" dirty="0" err="1"/>
              <a:t>ProtaStructure’s</a:t>
            </a:r>
            <a:r>
              <a:rPr lang="en-US" sz="1200" dirty="0"/>
              <a:t> unique seismic capabilities, you can insert seismic isolators into your buildings too. </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23</a:t>
            </a:fld>
            <a:endParaRPr lang="en-GB"/>
          </a:p>
        </p:txBody>
      </p:sp>
    </p:spTree>
    <p:extLst>
      <p:ext uri="{BB962C8B-B14F-4D97-AF65-F5344CB8AC3E}">
        <p14:creationId xmlns:p14="http://schemas.microsoft.com/office/powerpoint/2010/main" val="1560076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Important international airports and train terminals across Russia, Kosovo, Egypt and Turkey were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24</a:t>
            </a:fld>
            <a:endParaRPr lang="en-GB"/>
          </a:p>
        </p:txBody>
      </p:sp>
    </p:spTree>
    <p:extLst>
      <p:ext uri="{BB962C8B-B14F-4D97-AF65-F5344CB8AC3E}">
        <p14:creationId xmlns:p14="http://schemas.microsoft.com/office/powerpoint/2010/main" val="3274528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2600" dirty="0"/>
              <a:t>As a summary, you can see that our strength lies in buildings and building like structures. You can pretty much design any type of buildings with ProtaStructure Suite. </a:t>
            </a:r>
          </a:p>
          <a:p>
            <a:r>
              <a:rPr lang="en-GB" sz="2600" dirty="0"/>
              <a:t>Here you can see a variety of other buildings such as stadiums, auditorium, playground roof, hangar building, modelled and designed by our users around the world. </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25</a:t>
            </a:fld>
            <a:endParaRPr lang="en-US" dirty="0"/>
          </a:p>
        </p:txBody>
      </p:sp>
    </p:spTree>
    <p:extLst>
      <p:ext uri="{BB962C8B-B14F-4D97-AF65-F5344CB8AC3E}">
        <p14:creationId xmlns:p14="http://schemas.microsoft.com/office/powerpoint/2010/main" val="2699518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t>So, what do we offer to our clients that have become customers?</a:t>
            </a:r>
          </a:p>
          <a:p>
            <a:pPr lvl="0"/>
            <a:endParaRPr lang="en-GB" sz="1200" dirty="0"/>
          </a:p>
          <a:p>
            <a:pPr lvl="0"/>
            <a:r>
              <a:rPr lang="en-GB" sz="1200" dirty="0"/>
              <a:t>Our licensed users of </a:t>
            </a:r>
            <a:r>
              <a:rPr lang="en-GB" sz="1200" dirty="0" err="1"/>
              <a:t>ProtaStructure</a:t>
            </a:r>
            <a:r>
              <a:rPr lang="en-GB" sz="1200" dirty="0"/>
              <a:t> Suite do not just benefit from their licenced software technology alone. We gift every new licence owner with 1 year of Maintenance Plan to ensure a smooth onboarding period for newcomers. Hence, within this framework, our customers are given access to our comprehensive and dynamic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Prota</a:t>
            </a:r>
            <a:r>
              <a:rPr lang="en-US" sz="1200" b="1" kern="1200" dirty="0">
                <a:solidFill>
                  <a:schemeClr val="tx1"/>
                </a:solidFill>
                <a:effectLst/>
                <a:latin typeface="+mn-lt"/>
                <a:ea typeface="+mn-ea"/>
                <a:cs typeface="+mn-cs"/>
              </a:rPr>
              <a:t> Help Center </a:t>
            </a:r>
            <a:r>
              <a:rPr lang="en-US" sz="1200" kern="1200" dirty="0">
                <a:solidFill>
                  <a:schemeClr val="tx1"/>
                </a:solidFill>
                <a:effectLst/>
                <a:latin typeface="+mn-lt"/>
                <a:ea typeface="+mn-ea"/>
                <a:cs typeface="+mn-cs"/>
              </a:rPr>
              <a:t>where they will be able to;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Browse through our collection of </a:t>
            </a:r>
            <a:r>
              <a:rPr lang="en-US" sz="1200" b="1" kern="1200" dirty="0">
                <a:solidFill>
                  <a:schemeClr val="tx1"/>
                </a:solidFill>
                <a:effectLst/>
                <a:latin typeface="+mn-lt"/>
                <a:ea typeface="+mn-ea"/>
                <a:cs typeface="+mn-cs"/>
              </a:rPr>
              <a:t>Knowledgebase</a:t>
            </a:r>
            <a:r>
              <a:rPr lang="en-US" sz="1200" kern="1200" dirty="0">
                <a:solidFill>
                  <a:schemeClr val="tx1"/>
                </a:solidFill>
                <a:effectLst/>
                <a:latin typeface="+mn-lt"/>
                <a:ea typeface="+mn-ea"/>
                <a:cs typeface="+mn-cs"/>
              </a:rPr>
              <a:t> articles.</a:t>
            </a:r>
          </a:p>
          <a:p>
            <a:pPr marL="285750" lvl="0" indent="-285750">
              <a:buFontTx/>
              <a:buChar char="-"/>
            </a:pPr>
            <a:r>
              <a:rPr lang="en-US" sz="1200" kern="1200" dirty="0">
                <a:solidFill>
                  <a:schemeClr val="tx1"/>
                </a:solidFill>
                <a:effectLst/>
                <a:latin typeface="+mn-lt"/>
                <a:ea typeface="+mn-ea"/>
                <a:cs typeface="+mn-cs"/>
              </a:rPr>
              <a:t>Create unlimited </a:t>
            </a:r>
            <a:r>
              <a:rPr lang="en-US" sz="1200" b="1" kern="1200" dirty="0">
                <a:solidFill>
                  <a:schemeClr val="tx1"/>
                </a:solidFill>
                <a:effectLst/>
                <a:latin typeface="+mn-lt"/>
                <a:ea typeface="+mn-ea"/>
                <a:cs typeface="+mn-cs"/>
              </a:rPr>
              <a:t>Support Tickets</a:t>
            </a:r>
            <a:r>
              <a:rPr lang="en-US" sz="1200" kern="1200" dirty="0">
                <a:solidFill>
                  <a:schemeClr val="tx1"/>
                </a:solidFill>
                <a:effectLst/>
                <a:latin typeface="+mn-lt"/>
                <a:ea typeface="+mn-ea"/>
                <a:cs typeface="+mn-cs"/>
              </a:rPr>
              <a:t> to get help from </a:t>
            </a:r>
            <a:r>
              <a:rPr lang="en-US" sz="1200" kern="1200" dirty="0" err="1">
                <a:solidFill>
                  <a:schemeClr val="tx1"/>
                </a:solidFill>
                <a:effectLst/>
                <a:latin typeface="+mn-lt"/>
                <a:ea typeface="+mn-ea"/>
                <a:cs typeface="+mn-cs"/>
              </a:rPr>
              <a:t>Prota</a:t>
            </a:r>
            <a:r>
              <a:rPr lang="en-US" sz="1200" kern="1200" dirty="0">
                <a:solidFill>
                  <a:schemeClr val="tx1"/>
                </a:solidFill>
                <a:effectLst/>
                <a:latin typeface="+mn-lt"/>
                <a:ea typeface="+mn-ea"/>
                <a:cs typeface="+mn-cs"/>
              </a:rPr>
              <a:t> Support Team 24/7.</a:t>
            </a:r>
          </a:p>
          <a:p>
            <a:pPr marL="285750" lvl="0" indent="-285750">
              <a:buFontTx/>
              <a:buChar char="-"/>
            </a:pPr>
            <a:r>
              <a:rPr lang="en-US" sz="1200" kern="1200" dirty="0">
                <a:solidFill>
                  <a:schemeClr val="tx1"/>
                </a:solidFill>
                <a:effectLst/>
                <a:latin typeface="+mn-lt"/>
                <a:ea typeface="+mn-ea"/>
                <a:cs typeface="+mn-cs"/>
              </a:rPr>
              <a:t>View previous tickets and follow-up their status.</a:t>
            </a:r>
          </a:p>
          <a:p>
            <a:pPr marL="285750" lvl="0" indent="-285750">
              <a:buFontTx/>
              <a:buChar char="-"/>
            </a:pPr>
            <a:r>
              <a:rPr lang="en-US" sz="1200" kern="1200" dirty="0">
                <a:solidFill>
                  <a:schemeClr val="tx1"/>
                </a:solidFill>
                <a:effectLst/>
                <a:latin typeface="+mn-lt"/>
                <a:ea typeface="+mn-ea"/>
                <a:cs typeface="+mn-cs"/>
              </a:rPr>
              <a:t>Ask questions in </a:t>
            </a:r>
            <a:r>
              <a:rPr lang="en-US" sz="1200" b="1" kern="1200" dirty="0">
                <a:solidFill>
                  <a:schemeClr val="tx1"/>
                </a:solidFill>
                <a:effectLst/>
                <a:latin typeface="+mn-lt"/>
                <a:ea typeface="+mn-ea"/>
                <a:cs typeface="+mn-cs"/>
              </a:rPr>
              <a:t>Community Forums</a:t>
            </a:r>
            <a:r>
              <a:rPr lang="en-US" sz="1200" kern="1200" dirty="0">
                <a:solidFill>
                  <a:schemeClr val="tx1"/>
                </a:solidFill>
                <a:effectLst/>
                <a:latin typeface="+mn-lt"/>
                <a:ea typeface="+mn-ea"/>
                <a:cs typeface="+mn-cs"/>
              </a:rPr>
              <a:t> and easily share information with other engineers.</a:t>
            </a:r>
          </a:p>
          <a:p>
            <a:pPr marL="285750" lvl="0" indent="-285750">
              <a:buFontTx/>
              <a:buChar char="-"/>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On top of that, customers are able to receive updates and new releases during their maintenance plan. For more details you can reach out to our global sales team separately on this.</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26</a:t>
            </a:fld>
            <a:endParaRPr lang="en-GB"/>
          </a:p>
        </p:txBody>
      </p:sp>
    </p:spTree>
    <p:extLst>
      <p:ext uri="{BB962C8B-B14F-4D97-AF65-F5344CB8AC3E}">
        <p14:creationId xmlns:p14="http://schemas.microsoft.com/office/powerpoint/2010/main" val="295051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I have mentioned earlier we have been writing a lot of whitepapers, which are technical documents highlighting newly added features. So feel free to visit protasoftware.com to have a read, I am sure you will be interested to learn about the technical details surrounding these features.  Of course, more material is made available to paid users through </a:t>
            </a:r>
            <a:r>
              <a:rPr lang="en-GB" sz="1200" dirty="0" err="1"/>
              <a:t>Prota</a:t>
            </a:r>
            <a:r>
              <a:rPr lang="en-GB" sz="1200" dirty="0"/>
              <a:t> Help </a:t>
            </a:r>
            <a:r>
              <a:rPr lang="en-GB" sz="1200" dirty="0" err="1"/>
              <a:t>Center</a:t>
            </a:r>
            <a:r>
              <a:rPr lang="en-GB" sz="1200" dirty="0"/>
              <a:t>, but the free content gives you an idea. We emphasize big importance on transparency and put much effort on being transparent with our users and believe in a healthy two-way communication from our community to ensure </a:t>
            </a:r>
            <a:r>
              <a:rPr lang="en-GB" sz="1200" dirty="0" err="1"/>
              <a:t>ProtaStructure</a:t>
            </a:r>
            <a:r>
              <a:rPr lang="en-GB" sz="1200" dirty="0"/>
              <a:t> Suite continues to benefit engineers around the world on a daily basis.</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27</a:t>
            </a:fld>
            <a:endParaRPr lang="en-GB"/>
          </a:p>
        </p:txBody>
      </p:sp>
    </p:spTree>
    <p:extLst>
      <p:ext uri="{BB962C8B-B14F-4D97-AF65-F5344CB8AC3E}">
        <p14:creationId xmlns:p14="http://schemas.microsoft.com/office/powerpoint/2010/main" val="2738083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Talking about the free content, please check out our YouTube channel which is called </a:t>
            </a:r>
            <a:r>
              <a:rPr lang="en-GB" sz="1200" dirty="0" err="1"/>
              <a:t>ProtaStructure</a:t>
            </a:r>
            <a:r>
              <a:rPr lang="en-GB" sz="1200" dirty="0"/>
              <a:t>. Feel free to subscribe and explore our cleanly organised playlists. We periodically introduce new videos, playlists here and webinars that are presented.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28</a:t>
            </a:fld>
            <a:endParaRPr lang="en-GB"/>
          </a:p>
        </p:txBody>
      </p:sp>
    </p:spTree>
    <p:extLst>
      <p:ext uri="{BB962C8B-B14F-4D97-AF65-F5344CB8AC3E}">
        <p14:creationId xmlns:p14="http://schemas.microsoft.com/office/powerpoint/2010/main" val="127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are available on all platforms of social media. Whether you are using </a:t>
            </a:r>
            <a:r>
              <a:rPr lang="en-GB" sz="1200" dirty="0" err="1"/>
              <a:t>Linkedin</a:t>
            </a:r>
            <a:r>
              <a:rPr lang="en-GB" sz="1200" dirty="0"/>
              <a:t>, </a:t>
            </a:r>
            <a:r>
              <a:rPr lang="en-GB" sz="1200" dirty="0" err="1"/>
              <a:t>Youtube</a:t>
            </a:r>
            <a:r>
              <a:rPr lang="en-GB" sz="1200" dirty="0"/>
              <a:t>, Facebook, Instagram and Twitter. We are there. You can keep up to date with all </a:t>
            </a:r>
            <a:r>
              <a:rPr lang="en-GB" sz="1200" dirty="0" err="1"/>
              <a:t>Prota</a:t>
            </a:r>
            <a:r>
              <a:rPr lang="en-GB" sz="1200" dirty="0"/>
              <a:t> related updates there. </a:t>
            </a:r>
          </a:p>
          <a:p>
            <a:endParaRPr lang="en-GB" sz="1200" dirty="0"/>
          </a:p>
          <a:p>
            <a:r>
              <a:rPr lang="en-GB" sz="1200" dirty="0"/>
              <a:t>If you are interested in our offerings, you can contact us through the contact us page on protasoftware.com or you can e-mail </a:t>
            </a:r>
            <a:r>
              <a:rPr lang="en-MY" sz="1200" b="1" dirty="0">
                <a:ln cmpd="sng">
                  <a:noFill/>
                </a:ln>
                <a:ea typeface="Open Sans" panose="020B0606030504020204" pitchFamily="34" charset="0"/>
                <a:cs typeface="Open Sans" panose="020B0606030504020204" pitchFamily="34" charset="0"/>
              </a:rPr>
              <a:t>globalsales@protasoftware.com.</a:t>
            </a:r>
          </a:p>
          <a:p>
            <a:endParaRPr lang="en-US" sz="1200" dirty="0"/>
          </a:p>
          <a:p>
            <a:r>
              <a:rPr lang="en-US" sz="1200" dirty="0"/>
              <a:t>We would love to get to know you and hear your feedback! 		</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29</a:t>
            </a:fld>
            <a:endParaRPr lang="en-GB"/>
          </a:p>
        </p:txBody>
      </p:sp>
    </p:spTree>
    <p:extLst>
      <p:ext uri="{BB962C8B-B14F-4D97-AF65-F5344CB8AC3E}">
        <p14:creationId xmlns:p14="http://schemas.microsoft.com/office/powerpoint/2010/main" val="258349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effectLst/>
                <a:latin typeface="+mn-lt"/>
                <a:ea typeface="+mn-ea"/>
                <a:cs typeface="+mn-cs"/>
              </a:rPr>
              <a:t>ProtaStructure</a:t>
            </a:r>
            <a:r>
              <a:rPr lang="en-US" sz="1600" kern="1200" dirty="0">
                <a:solidFill>
                  <a:schemeClr val="tx1"/>
                </a:solidFill>
                <a:effectLst/>
                <a:latin typeface="+mn-lt"/>
                <a:ea typeface="+mn-ea"/>
                <a:cs typeface="+mn-cs"/>
              </a:rPr>
              <a:t> is a unique platform for building design and the sole offering that we provide for customers worldwide. </a:t>
            </a:r>
          </a:p>
          <a:p>
            <a:endParaRPr lang="en-GB" sz="1600" dirty="0"/>
          </a:p>
          <a:p>
            <a:r>
              <a:rPr lang="en-GB" sz="1600" dirty="0"/>
              <a:t>You might ask, what makes ProtaStructure unique? We differentiate ourselves by integrating </a:t>
            </a:r>
            <a:r>
              <a:rPr lang="en-GB" sz="1600" dirty="0" err="1"/>
              <a:t>Modeling</a:t>
            </a:r>
            <a:r>
              <a:rPr lang="en-GB" sz="1600" dirty="0"/>
              <a:t> – Analysis – Design – Detailing – Fabrication and BIM processes, seamlessly allowing you to integrate the whole process in a single solution. This allows our users to rapidly deliver their projects using a single software. Hence, the reason we refer to ProtaStructure as an All-In-One software!</a:t>
            </a:r>
          </a:p>
        </p:txBody>
      </p:sp>
      <p:sp>
        <p:nvSpPr>
          <p:cNvPr id="4" name="Slide Number Placeholder 3"/>
          <p:cNvSpPr>
            <a:spLocks noGrp="1"/>
          </p:cNvSpPr>
          <p:nvPr>
            <p:ph type="sldNum" sz="quarter" idx="5"/>
          </p:nvPr>
        </p:nvSpPr>
        <p:spPr/>
        <p:txBody>
          <a:bodyPr/>
          <a:lstStyle/>
          <a:p>
            <a:fld id="{41AE33D4-8D26-4573-9DCB-A8E66FD01EC1}" type="slidenum">
              <a:rPr lang="en-GB" smtClean="0"/>
              <a:t>3</a:t>
            </a:fld>
            <a:endParaRPr lang="en-GB"/>
          </a:p>
        </p:txBody>
      </p:sp>
    </p:spTree>
    <p:extLst>
      <p:ext uri="{BB962C8B-B14F-4D97-AF65-F5344CB8AC3E}">
        <p14:creationId xmlns:p14="http://schemas.microsoft.com/office/powerpoint/2010/main" val="460343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Thank you for bearing with me this long, I know you’re excited to see the software live. I will pause here and let Volkan take over for a demonstration. Volkan feel free to share your screen when you are ready. </a:t>
            </a:r>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1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err="1"/>
              <a:t>ProtaStructure</a:t>
            </a:r>
            <a:r>
              <a:rPr lang="en-GB" sz="1200" dirty="0"/>
              <a:t> Suite consists of 4 different modules and can be provided as a single package. </a:t>
            </a:r>
          </a:p>
          <a:p>
            <a:r>
              <a:rPr lang="en-GB" sz="1200" b="0" dirty="0"/>
              <a:t>We have </a:t>
            </a:r>
            <a:r>
              <a:rPr lang="en-GB" sz="1200" b="1" dirty="0" err="1"/>
              <a:t>ProtaStructure</a:t>
            </a:r>
            <a:r>
              <a:rPr lang="en-GB" sz="1200" dirty="0"/>
              <a:t> which is the core system for modelling, analysis and design of your structures. </a:t>
            </a:r>
          </a:p>
          <a:p>
            <a:r>
              <a:rPr lang="en-GB" sz="1200" b="0" dirty="0"/>
              <a:t>It is complemented with other tools - </a:t>
            </a:r>
            <a:r>
              <a:rPr lang="en-GB" sz="1200" b="1" dirty="0" err="1"/>
              <a:t>ProtaDetails</a:t>
            </a:r>
            <a:r>
              <a:rPr lang="en-GB" sz="1200" dirty="0"/>
              <a:t> a complete CAD system for automated detailing and drawings. It focuses on concrete detailing and includes a unique design library of calculations for designing things like retaining walls and piles.</a:t>
            </a:r>
          </a:p>
          <a:p>
            <a:r>
              <a:rPr lang="en-GB" sz="1200" b="1" dirty="0" err="1"/>
              <a:t>ProtaSteel</a:t>
            </a:r>
            <a:r>
              <a:rPr lang="en-GB" sz="1200" dirty="0"/>
              <a:t> complements steel design by automating all the steelwork connection design, providing comprehensive steel detailing and automated connection design of your structures. Important to note, we provide drawings and calculation reports within </a:t>
            </a:r>
            <a:r>
              <a:rPr lang="en-GB" sz="1200" dirty="0" err="1"/>
              <a:t>ProtaSteel</a:t>
            </a:r>
            <a:r>
              <a:rPr lang="en-GB" sz="1200" dirty="0"/>
              <a:t> as well.</a:t>
            </a:r>
          </a:p>
          <a:p>
            <a:r>
              <a:rPr lang="en-GB" sz="1200" b="0" dirty="0"/>
              <a:t>And finally, </a:t>
            </a:r>
            <a:r>
              <a:rPr lang="en-GB" sz="1200" b="1" dirty="0" err="1"/>
              <a:t>ProtaBIM</a:t>
            </a:r>
            <a:r>
              <a:rPr lang="en-GB" sz="1200" dirty="0"/>
              <a:t> allows you to connect with other tools and systems that you may be using allowing you to collaborate better with team members. </a:t>
            </a:r>
            <a:r>
              <a:rPr lang="en-GB" sz="1200" dirty="0" err="1"/>
              <a:t>ProtaBIM</a:t>
            </a:r>
            <a:r>
              <a:rPr lang="en-GB" sz="1200" dirty="0"/>
              <a:t> allows you to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9EC167E1-C60E-45A7-B40D-9629AC64C3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76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07000"/>
              </a:lnSpc>
              <a:spcAft>
                <a:spcPts val="800"/>
              </a:spcAft>
            </a:pPr>
            <a:r>
              <a:rPr lang="en-US" sz="2800" dirty="0">
                <a:effectLst/>
                <a:latin typeface="Calibri"/>
                <a:ea typeface="Calibri"/>
                <a:cs typeface="Calibri"/>
              </a:rPr>
              <a:t>For more than 40 years, we have been expanding our reach around the world covering 25 international design codes, 10 languages such as Polish, Spanish, Portuguese, Thai and English.</a:t>
            </a: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latin typeface="Calibri"/>
                <a:ea typeface="Calibri"/>
                <a:cs typeface="Calibri"/>
              </a:rPr>
              <a:t>We have also been busy creating design guides and insights into how the software. For example, many of our users benefit from technical guides that cover guidance to punching shear checks, foundation design, seismic design, retrofitting and many other topics.</a:t>
            </a:r>
          </a:p>
          <a:p>
            <a:pPr>
              <a:lnSpc>
                <a:spcPct val="107000"/>
              </a:lnSpc>
              <a:spcAft>
                <a:spcPts val="800"/>
              </a:spcAft>
            </a:pPr>
            <a:endParaRPr lang="en-MY"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a:effectLst/>
                <a:latin typeface="Calibri"/>
                <a:ea typeface="Calibri"/>
                <a:cs typeface="Calibri"/>
              </a:rPr>
              <a:t>At this point, we have licensed users in over </a:t>
            </a:r>
            <a:r>
              <a:rPr lang="en-US" sz="2800">
                <a:latin typeface="Calibri"/>
                <a:ea typeface="Calibri"/>
                <a:cs typeface="Calibri"/>
              </a:rPr>
              <a:t>100 countries</a:t>
            </a:r>
            <a:r>
              <a:rPr lang="en-US" sz="2800">
                <a:effectLst/>
                <a:latin typeface="Calibri"/>
                <a:ea typeface="Calibri"/>
                <a:cs typeface="Calibri"/>
              </a:rPr>
              <a:t> around the world.</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5</a:t>
            </a:fld>
            <a:endParaRPr lang="tr-TR"/>
          </a:p>
        </p:txBody>
      </p:sp>
    </p:spTree>
    <p:extLst>
      <p:ext uri="{BB962C8B-B14F-4D97-AF65-F5344CB8AC3E}">
        <p14:creationId xmlns:p14="http://schemas.microsoft.com/office/powerpoint/2010/main" val="179378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Here, I want to briefly summarize some of the milestones of Prota Software’s journey throughout the years.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Some of you might actually know us from back in 1992 as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launched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which is the</a:t>
            </a:r>
            <a:r>
              <a:rPr lang="tr-TR" sz="1200" kern="1200" dirty="0">
                <a:solidFill>
                  <a:schemeClr val="tx1"/>
                </a:solidFill>
                <a:latin typeface="+mn-lt"/>
                <a:ea typeface="+mn-ea"/>
                <a:cs typeface="+mn-cs"/>
              </a:rPr>
              <a:t> </a:t>
            </a:r>
            <a:r>
              <a:rPr lang="en-GB" sz="1200" kern="1200" dirty="0">
                <a:solidFill>
                  <a:schemeClr val="tx1"/>
                </a:solidFill>
                <a:latin typeface="+mn-lt"/>
                <a:ea typeface="+mn-ea"/>
                <a:cs typeface="+mn-cs"/>
              </a:rPr>
              <a:t>w</a:t>
            </a:r>
            <a:r>
              <a:rPr lang="tr-TR" sz="1200" kern="1200" dirty="0">
                <a:solidFill>
                  <a:schemeClr val="tx1"/>
                </a:solidFill>
                <a:latin typeface="+mn-lt"/>
                <a:ea typeface="+mn-ea"/>
                <a:cs typeface="+mn-cs"/>
              </a:rPr>
              <a:t>orlds first concrete building design and detailing system</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In 2005,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had </a:t>
            </a:r>
            <a:r>
              <a:rPr lang="tr-TR" sz="1200" kern="1200" dirty="0" err="1">
                <a:solidFill>
                  <a:schemeClr val="tx1"/>
                </a:solidFill>
                <a:latin typeface="+mn-lt"/>
                <a:ea typeface="+mn-ea"/>
                <a:cs typeface="+mn-cs"/>
              </a:rPr>
              <a:t>provide</a:t>
            </a:r>
            <a:r>
              <a:rPr lang="en-GB" sz="1200" kern="1200" dirty="0">
                <a:solidFill>
                  <a:schemeClr val="tx1"/>
                </a:solidFill>
                <a:latin typeface="+mn-lt"/>
                <a:ea typeface="+mn-ea"/>
                <a:cs typeface="+mn-cs"/>
              </a:rPr>
              <a:t>d the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first</a:t>
            </a:r>
            <a:r>
              <a:rPr lang="en-GB" sz="1200" kern="1200" dirty="0">
                <a:solidFill>
                  <a:schemeClr val="tx1"/>
                </a:solidFill>
                <a:latin typeface="+mn-lt"/>
                <a:ea typeface="+mn-ea"/>
                <a:cs typeface="+mn-cs"/>
              </a:rPr>
              <a:t> ever</a:t>
            </a:r>
            <a:r>
              <a:rPr lang="tr-TR" sz="1200" kern="1200" dirty="0">
                <a:solidFill>
                  <a:schemeClr val="tx1"/>
                </a:solidFill>
                <a:latin typeface="+mn-lt"/>
                <a:ea typeface="+mn-ea"/>
                <a:cs typeface="+mn-cs"/>
              </a:rPr>
              <a:t> building solution for</a:t>
            </a:r>
            <a:r>
              <a:rPr lang="en-GB" sz="1200" kern="1200" dirty="0">
                <a:solidFill>
                  <a:schemeClr val="tx1"/>
                </a:solidFill>
                <a:latin typeface="+mn-lt"/>
                <a:ea typeface="+mn-ea"/>
                <a:cs typeface="+mn-cs"/>
              </a:rPr>
              <a:t> </a:t>
            </a:r>
            <a:r>
              <a:rPr lang="tr-TR" sz="1200" kern="1200" dirty="0">
                <a:solidFill>
                  <a:schemeClr val="tx1"/>
                </a:solidFill>
                <a:latin typeface="+mn-lt"/>
                <a:ea typeface="+mn-ea"/>
                <a:cs typeface="+mn-cs"/>
              </a:rPr>
              <a:t>Retrofit and Rehabilitation</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2007, Prota invested in BIM technology and launched </a:t>
            </a:r>
            <a:r>
              <a:rPr lang="en-GB" sz="1200" kern="1200" dirty="0" err="1">
                <a:solidFill>
                  <a:schemeClr val="tx1"/>
                </a:solidFill>
                <a:latin typeface="+mn-lt"/>
                <a:ea typeface="+mn-ea"/>
                <a:cs typeface="+mn-cs"/>
              </a:rPr>
              <a:t>ProtaBIM</a:t>
            </a:r>
            <a:r>
              <a:rPr lang="en-GB" sz="1200" kern="1200" dirty="0">
                <a:solidFill>
                  <a:schemeClr val="tx1"/>
                </a:solidFill>
                <a:latin typeface="+mn-lt"/>
                <a:ea typeface="+mn-ea"/>
                <a:cs typeface="+mn-cs"/>
              </a:rPr>
              <a:t> which, as mentioned before, provides </a:t>
            </a:r>
            <a:r>
              <a:rPr lang="tr-TR" sz="1200" kern="1200" dirty="0">
                <a:solidFill>
                  <a:schemeClr val="tx1"/>
                </a:solidFill>
                <a:latin typeface="+mn-lt"/>
                <a:ea typeface="+mn-ea"/>
                <a:cs typeface="+mn-cs"/>
              </a:rPr>
              <a:t>Bi-direction</a:t>
            </a:r>
            <a:r>
              <a:rPr lang="en-US" sz="1200" kern="1200" dirty="0">
                <a:solidFill>
                  <a:schemeClr val="tx1"/>
                </a:solidFill>
                <a:latin typeface="+mn-lt"/>
                <a:ea typeface="+mn-ea"/>
                <a:cs typeface="+mn-cs"/>
              </a:rPr>
              <a:t>al</a:t>
            </a:r>
            <a:r>
              <a:rPr lang="tr-TR" sz="1200" kern="1200" dirty="0">
                <a:solidFill>
                  <a:schemeClr val="tx1"/>
                </a:solidFill>
                <a:latin typeface="+mn-lt"/>
                <a:ea typeface="+mn-ea"/>
                <a:cs typeface="+mn-cs"/>
              </a:rPr>
              <a:t> physical model integration</a:t>
            </a:r>
            <a:r>
              <a:rPr lang="en-GB"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73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In 2014,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Software introduced our unique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2018, the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team delivered the world’s largest passenger terminal building. The Structural design of this project was delivered with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If you would like to read more on this, feel free to visit our webpage, and check out some of the success stories we’ve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a:defRPr/>
            </a:pPr>
            <a:r>
              <a:rPr lang="en-GB" sz="1200" kern="1200">
                <a:solidFill>
                  <a:schemeClr val="tx1"/>
                </a:solidFill>
                <a:latin typeface="+mn-lt"/>
                <a:ea typeface="+mn-ea"/>
                <a:cs typeface="+mn-cs"/>
              </a:rPr>
              <a:t>In </a:t>
            </a:r>
            <a:r>
              <a:rPr lang="en-GB"/>
              <a:t>2026</a:t>
            </a:r>
            <a:r>
              <a:rPr lang="en-GB" sz="1200" kern="1200">
                <a:solidFill>
                  <a:schemeClr val="tx1"/>
                </a:solidFill>
                <a:latin typeface="+mn-lt"/>
                <a:ea typeface="+mn-ea"/>
                <a:cs typeface="+mn-cs"/>
              </a:rPr>
              <a:t>, </a:t>
            </a:r>
            <a:r>
              <a:rPr lang="en-US" sz="1200" kern="1200" dirty="0">
                <a:solidFill>
                  <a:schemeClr val="tx1"/>
                </a:solidFill>
                <a:latin typeface="+mn-lt"/>
                <a:ea typeface="+mn-ea"/>
                <a:cs typeface="+mn-cs"/>
              </a:rPr>
              <a:t>we stand having spread the software in </a:t>
            </a:r>
            <a:r>
              <a:rPr lang="en-US" dirty="0"/>
              <a:t>100 countries</a:t>
            </a:r>
            <a:r>
              <a:rPr lang="en-US" sz="1200" kern="1200" dirty="0">
                <a:solidFill>
                  <a:schemeClr val="tx1"/>
                </a:solidFill>
                <a:latin typeface="+mn-lt"/>
                <a:ea typeface="+mn-ea"/>
                <a:cs typeface="+mn-cs"/>
              </a:rPr>
              <a:t> and continue to grow our userbase.</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955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2600" dirty="0"/>
              <a:t>Through this map, you can see an overview of our footprint as Prota Software. We are present all the way from South America, to Africa, up into Europe down to India and Southeast Asia. Our partners are represented by the yellow dots and the hexagons represent direct presence in those nations. We are determined to continue increasing our partner network along with our user base; only a matter of time until we cover most of the countries all around the world. </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8</a:t>
            </a:fld>
            <a:endParaRPr lang="tr-TR"/>
          </a:p>
        </p:txBody>
      </p:sp>
    </p:spTree>
    <p:extLst>
      <p:ext uri="{BB962C8B-B14F-4D97-AF65-F5344CB8AC3E}">
        <p14:creationId xmlns:p14="http://schemas.microsoft.com/office/powerpoint/2010/main" val="116189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2800" kern="1200" dirty="0">
                <a:solidFill>
                  <a:schemeClr val="tx1"/>
                </a:solidFill>
                <a:effectLst/>
                <a:latin typeface="+mn-lt"/>
                <a:ea typeface="+mn-ea"/>
                <a:cs typeface="+mn-cs"/>
              </a:rPr>
              <a:t>As you know there are several software solutions that offer various services.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Our core advantage is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Suite offers these important features in a single suite. </a:t>
            </a:r>
          </a:p>
          <a:p>
            <a:r>
              <a:rPr lang="en-US" sz="2800" kern="1200" dirty="0">
                <a:solidFill>
                  <a:schemeClr val="tx1"/>
                </a:solidFill>
                <a:effectLst/>
                <a:latin typeface="+mn-lt"/>
                <a:ea typeface="+mn-ea"/>
                <a:cs typeface="+mn-cs"/>
              </a:rPr>
              <a:t>So we can confidently say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is a; </a:t>
            </a:r>
          </a:p>
          <a:p>
            <a:r>
              <a:rPr lang="en-US" sz="2800" kern="1200" dirty="0">
                <a:solidFill>
                  <a:schemeClr val="tx1"/>
                </a:solidFill>
                <a:effectLst/>
                <a:latin typeface="+mn-lt"/>
                <a:ea typeface="+mn-ea"/>
                <a:cs typeface="+mn-cs"/>
              </a:rPr>
              <a:t>A software for streamline modelling and analysis.</a:t>
            </a:r>
          </a:p>
          <a:p>
            <a:r>
              <a:rPr lang="en-US" sz="2800" dirty="0">
                <a:solidFill>
                  <a:schemeClr val="bg1"/>
                </a:solidFill>
                <a:latin typeface="Helvetica Neue" panose="02000403000000020004" pitchFamily="2" charset="0"/>
              </a:rPr>
              <a:t>a software for designing your steel connections, concrete beams, core walls, foundations and more.</a:t>
            </a:r>
          </a:p>
          <a:p>
            <a:r>
              <a:rPr lang="en-US" sz="2800" dirty="0">
                <a:solidFill>
                  <a:schemeClr val="bg1"/>
                </a:solidFill>
                <a:latin typeface="Helvetica Neue" panose="02000403000000020004" pitchFamily="2" charset="0"/>
              </a:rPr>
              <a:t>a CAD software for dedicated structural drafting and producing all your engineering drawings, with component design for other project elements like retaining walls.</a:t>
            </a:r>
          </a:p>
          <a:p>
            <a:r>
              <a:rPr lang="en-US" sz="2800" dirty="0">
                <a:solidFill>
                  <a:schemeClr val="bg1"/>
                </a:solidFill>
                <a:latin typeface="Helvetica Neue" panose="02000403000000020004" pitchFamily="2" charset="0"/>
              </a:rPr>
              <a:t>a Fabrication software for producing all your construction and shop details</a:t>
            </a:r>
          </a:p>
          <a:p>
            <a:r>
              <a:rPr lang="en-US" sz="2800" dirty="0">
                <a:solidFill>
                  <a:schemeClr val="bg1"/>
                </a:solidFill>
                <a:latin typeface="Helvetica Neue" panose="02000403000000020004" pitchFamily="2" charset="0"/>
              </a:rPr>
              <a:t>a BIM software for communicating all of this to other project team members.</a:t>
            </a:r>
          </a:p>
          <a:p>
            <a:endParaRPr lang="en-US" sz="2800" dirty="0"/>
          </a:p>
          <a:p>
            <a:endParaRPr lang="en-US" sz="2800" dirty="0"/>
          </a:p>
          <a:p>
            <a:endParaRPr lang="en-US" sz="28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9</a:t>
            </a:fld>
            <a:endParaRPr lang="en-US" dirty="0"/>
          </a:p>
        </p:txBody>
      </p:sp>
    </p:spTree>
    <p:extLst>
      <p:ext uri="{BB962C8B-B14F-4D97-AF65-F5344CB8AC3E}">
        <p14:creationId xmlns:p14="http://schemas.microsoft.com/office/powerpoint/2010/main" val="15085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Centered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7932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7625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0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943786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ckup Device 1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74C886-C5BB-4596-8AAD-F4724C740E09}"/>
              </a:ext>
            </a:extLst>
          </p:cNvPr>
          <p:cNvSpPr>
            <a:spLocks noGrp="1"/>
          </p:cNvSpPr>
          <p:nvPr>
            <p:ph type="pic" sz="quarter" idx="10"/>
          </p:nvPr>
        </p:nvSpPr>
        <p:spPr>
          <a:xfrm>
            <a:off x="4093263" y="1767357"/>
            <a:ext cx="3977379" cy="2627799"/>
          </a:xfrm>
          <a:custGeom>
            <a:avLst/>
            <a:gdLst>
              <a:gd name="connsiteX0" fmla="*/ 0 w 7952686"/>
              <a:gd name="connsiteY0" fmla="*/ 0 h 5255597"/>
              <a:gd name="connsiteX1" fmla="*/ 7952686 w 7952686"/>
              <a:gd name="connsiteY1" fmla="*/ 0 h 5255597"/>
              <a:gd name="connsiteX2" fmla="*/ 7952686 w 7952686"/>
              <a:gd name="connsiteY2" fmla="*/ 5255597 h 5255597"/>
              <a:gd name="connsiteX3" fmla="*/ 0 w 7952686"/>
              <a:gd name="connsiteY3" fmla="*/ 5255597 h 5255597"/>
            </a:gdLst>
            <a:ahLst/>
            <a:cxnLst>
              <a:cxn ang="0">
                <a:pos x="connsiteX0" y="connsiteY0"/>
              </a:cxn>
              <a:cxn ang="0">
                <a:pos x="connsiteX1" y="connsiteY1"/>
              </a:cxn>
              <a:cxn ang="0">
                <a:pos x="connsiteX2" y="connsiteY2"/>
              </a:cxn>
              <a:cxn ang="0">
                <a:pos x="connsiteX3" y="connsiteY3"/>
              </a:cxn>
            </a:cxnLst>
            <a:rect l="l" t="t" r="r" b="b"/>
            <a:pathLst>
              <a:path w="7952686" h="5255597">
                <a:moveTo>
                  <a:pt x="0" y="0"/>
                </a:moveTo>
                <a:lnTo>
                  <a:pt x="7952686" y="0"/>
                </a:lnTo>
                <a:lnTo>
                  <a:pt x="7952686" y="5255597"/>
                </a:lnTo>
                <a:lnTo>
                  <a:pt x="0" y="5255597"/>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lvl="0" indent="0" algn="ctr">
              <a:buNone/>
            </a:pPr>
            <a:endParaRPr lang="en-US" dirty="0"/>
          </a:p>
        </p:txBody>
      </p:sp>
    </p:spTree>
    <p:extLst>
      <p:ext uri="{BB962C8B-B14F-4D97-AF65-F5344CB8AC3E}">
        <p14:creationId xmlns:p14="http://schemas.microsoft.com/office/powerpoint/2010/main" val="163666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3993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68389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30990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1820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entered Vide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3369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20058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Centered Video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83699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41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30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18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052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469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169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805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486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7016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124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Centered Video 2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994478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1581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78950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574147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4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85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5718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Centered Video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20862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Centered Video 2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356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71726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7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662123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0.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3.jpg"/><Relationship Id="rId2" Type="http://schemas.openxmlformats.org/officeDocument/2006/relationships/slideLayout" Target="../slideLayouts/slideLayout21.xml"/><Relationship Id="rId16" Type="http://schemas.openxmlformats.org/officeDocument/2006/relationships/theme" Target="../theme/theme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white background with blue and pink triangles&#10;&#10;Description automatically generated">
            <a:extLst>
              <a:ext uri="{FF2B5EF4-FFF2-40B4-BE49-F238E27FC236}">
                <a16:creationId xmlns:a16="http://schemas.microsoft.com/office/drawing/2014/main" id="{669DACF1-6983-9FA7-A3CB-2EB549FC9F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34898416"/>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684" r:id="rId3"/>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ue and pink triangles&#10;&#10;Description automatically generated">
            <a:extLst>
              <a:ext uri="{FF2B5EF4-FFF2-40B4-BE49-F238E27FC236}">
                <a16:creationId xmlns:a16="http://schemas.microsoft.com/office/drawing/2014/main" id="{AEEAC256-C468-EFCD-7492-2DD6BECC46F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219425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7" r:id="rId4"/>
    <p:sldLayoutId id="2147483708" r:id="rId5"/>
    <p:sldLayoutId id="2147483710" r:id="rId6"/>
    <p:sldLayoutId id="2147483712" r:id="rId7"/>
    <p:sldLayoutId id="2147483713" r:id="rId8"/>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ed and white triangle pattern&#10;&#10;Description automatically generated">
            <a:extLst>
              <a:ext uri="{FF2B5EF4-FFF2-40B4-BE49-F238E27FC236}">
                <a16:creationId xmlns:a16="http://schemas.microsoft.com/office/drawing/2014/main" id="{BF3FA327-D62D-CED4-2D32-F297C9EB58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942732196"/>
      </p:ext>
    </p:extLst>
  </p:cSld>
  <p:clrMap bg1="lt1" tx1="dk1" bg2="lt2" tx2="dk2" accent1="accent1" accent2="accent2" accent3="accent3" accent4="accent4" accent5="accent5" accent6="accent6" hlink="hlink" folHlink="folHlink"/>
  <p:sldLayoutIdLst>
    <p:sldLayoutId id="2147483695" r:id="rId1"/>
    <p:sldLayoutId id="2147483711" r:id="rId2"/>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orange triangle pattern&#10;&#10;Description automatically generated">
            <a:extLst>
              <a:ext uri="{FF2B5EF4-FFF2-40B4-BE49-F238E27FC236}">
                <a16:creationId xmlns:a16="http://schemas.microsoft.com/office/drawing/2014/main" id="{EA52908B-1FC2-F4E3-2D2F-5E04638916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47300321"/>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green and white triangle pattern&#10;&#10;Description automatically generated">
            <a:extLst>
              <a:ext uri="{FF2B5EF4-FFF2-40B4-BE49-F238E27FC236}">
                <a16:creationId xmlns:a16="http://schemas.microsoft.com/office/drawing/2014/main" id="{064B91EA-2BFE-493A-4561-A61C747C1B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896810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white triangle pattern&#10;&#10;Description automatically generated">
            <a:extLst>
              <a:ext uri="{FF2B5EF4-FFF2-40B4-BE49-F238E27FC236}">
                <a16:creationId xmlns:a16="http://schemas.microsoft.com/office/drawing/2014/main" id="{A8B0570C-DE28-9ACB-B061-F8F575D5F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086908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700E0F15-B6B4-CD7E-9124-AA1A7C1974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033975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white background with blue and pink triangles&#10;&#10;Description automatically generated">
            <a:extLst>
              <a:ext uri="{FF2B5EF4-FFF2-40B4-BE49-F238E27FC236}">
                <a16:creationId xmlns:a16="http://schemas.microsoft.com/office/drawing/2014/main" id="{39B087F1-053E-2FD2-5DBB-4DCE3F1FDD3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137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3.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33.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6.ti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8638FD71-84A2-E6D8-9F4D-025776D4FFEF}"/>
              </a:ext>
            </a:extLst>
          </p:cNvPr>
          <p:cNvSpPr/>
          <p:nvPr/>
        </p:nvSpPr>
        <p:spPr>
          <a:xfrm>
            <a:off x="2895645" y="3960000"/>
            <a:ext cx="2880000" cy="720000"/>
          </a:xfrm>
          <a:prstGeom prst="roundRect">
            <a:avLst/>
          </a:prstGeom>
          <a:solidFill>
            <a:schemeClr val="bg1">
              <a:alpha val="50000"/>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pic>
        <p:nvPicPr>
          <p:cNvPr id="3" name="Picture 2" descr="A white and red text with black letters&#10;&#10;AI-generated content may be incorrect.">
            <a:extLst>
              <a:ext uri="{FF2B5EF4-FFF2-40B4-BE49-F238E27FC236}">
                <a16:creationId xmlns:a16="http://schemas.microsoft.com/office/drawing/2014/main" id="{EC3ECD26-AC12-63F2-6658-5B0411781E49}"/>
              </a:ext>
            </a:extLst>
          </p:cNvPr>
          <p:cNvPicPr>
            <a:picLocks noChangeAspect="1"/>
          </p:cNvPicPr>
          <p:nvPr/>
        </p:nvPicPr>
        <p:blipFill>
          <a:blip r:embed="rId3"/>
          <a:stretch>
            <a:fillRect/>
          </a:stretch>
        </p:blipFill>
        <p:spPr>
          <a:xfrm>
            <a:off x="-171621" y="0"/>
            <a:ext cx="12363621" cy="6974702"/>
          </a:xfrm>
          <a:prstGeom prst="rect">
            <a:avLst/>
          </a:prstGeom>
        </p:spPr>
      </p:pic>
      <p:pic>
        <p:nvPicPr>
          <p:cNvPr id="8" name="Picture 7" descr="A black and grey logo&#10;&#10;Description automatically generated">
            <a:extLst>
              <a:ext uri="{FF2B5EF4-FFF2-40B4-BE49-F238E27FC236}">
                <a16:creationId xmlns:a16="http://schemas.microsoft.com/office/drawing/2014/main" id="{F2F8FE09-4710-C539-E800-F5D4DCF75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994" y="6041076"/>
            <a:ext cx="2880000" cy="389720"/>
          </a:xfrm>
          <a:prstGeom prst="rect">
            <a:avLst/>
          </a:prstGeom>
        </p:spPr>
      </p:pic>
    </p:spTree>
    <p:extLst>
      <p:ext uri="{BB962C8B-B14F-4D97-AF65-F5344CB8AC3E}">
        <p14:creationId xmlns:p14="http://schemas.microsoft.com/office/powerpoint/2010/main" val="119407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9BB4667-1FF3-3D4D-4CB9-7F9C58A77117}"/>
              </a:ext>
            </a:extLst>
          </p:cNvPr>
          <p:cNvSpPr txBox="1"/>
          <p:nvPr/>
        </p:nvSpPr>
        <p:spPr>
          <a:xfrm>
            <a:off x="1572417" y="1528938"/>
            <a:ext cx="4117300" cy="316433"/>
          </a:xfrm>
          <a:prstGeom prst="rect">
            <a:avLst/>
          </a:prstGeom>
          <a:noFill/>
        </p:spPr>
        <p:txBody>
          <a:bodyPr wrap="square" lIns="0" rIns="0">
            <a:spAutoFit/>
          </a:bodyPr>
          <a:lstStyle/>
          <a:p>
            <a:pPr defTabSz="913834" fontAlgn="base">
              <a:lnSpc>
                <a:spcPct val="110000"/>
              </a:lnSpc>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Modeling, FE Analysis and Design</a:t>
            </a:r>
          </a:p>
        </p:txBody>
      </p:sp>
      <p:sp>
        <p:nvSpPr>
          <p:cNvPr id="2" name="Content Placeholder 2">
            <a:extLst>
              <a:ext uri="{FF2B5EF4-FFF2-40B4-BE49-F238E27FC236}">
                <a16:creationId xmlns:a16="http://schemas.microsoft.com/office/drawing/2014/main" id="{63C468E5-D09F-C530-A936-06344E526CDB}"/>
              </a:ext>
            </a:extLst>
          </p:cNvPr>
          <p:cNvSpPr txBox="1">
            <a:spLocks/>
          </p:cNvSpPr>
          <p:nvPr/>
        </p:nvSpPr>
        <p:spPr>
          <a:xfrm>
            <a:off x="775029" y="2399931"/>
            <a:ext cx="4002152" cy="371385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600"/>
              </a:spcAft>
              <a:buFont typeface="Arial" panose="020B0604020202020204" pitchFamily="34" charset="0"/>
              <a:buNone/>
            </a:pP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Flexible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2D</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3D True Structural BIM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Modelling with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Physical Objects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Analysis and Detailed Design to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International Seismic and Design Codes</a:t>
            </a:r>
          </a:p>
          <a:p>
            <a:pPr marL="266700" lvl="1">
              <a:lnSpc>
                <a:spcPct val="100000"/>
              </a:lnSpc>
              <a:spcBef>
                <a:spcPts val="843"/>
              </a:spcBef>
            </a:pP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Seismic Assessment, Retrofitting and Seismic Isolators</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Full design reporting and quantity takeoff</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Links with </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ProtaDetails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for </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Drawings</a:t>
            </a:r>
          </a:p>
          <a:p>
            <a:pPr marL="266700" lvl="1">
              <a:lnSpc>
                <a:spcPct val="100000"/>
              </a:lnSpc>
              <a:spcBef>
                <a:spcPts val="843"/>
              </a:spcBef>
            </a:pP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SAF Integration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IFC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Import/Export</a:t>
            </a:r>
          </a:p>
        </p:txBody>
      </p:sp>
      <p:pic>
        <p:nvPicPr>
          <p:cNvPr id="4" name="Picture 3" descr="A black and red logo&#10;&#10;Description automatically generated">
            <a:extLst>
              <a:ext uri="{FF2B5EF4-FFF2-40B4-BE49-F238E27FC236}">
                <a16:creationId xmlns:a16="http://schemas.microsoft.com/office/drawing/2014/main" id="{332F210E-AA8B-F06E-28B2-150F0ECBF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40" y="917477"/>
            <a:ext cx="3844544" cy="625856"/>
          </a:xfrm>
          <a:prstGeom prst="rect">
            <a:avLst/>
          </a:prstGeom>
        </p:spPr>
      </p:pic>
    </p:spTree>
    <p:extLst>
      <p:ext uri="{BB962C8B-B14F-4D97-AF65-F5344CB8AC3E}">
        <p14:creationId xmlns:p14="http://schemas.microsoft.com/office/powerpoint/2010/main" val="3914100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2076EE-0379-433C-CEAE-80DFFECAEE8B}"/>
              </a:ext>
            </a:extLst>
          </p:cNvPr>
          <p:cNvSpPr txBox="1"/>
          <p:nvPr/>
        </p:nvSpPr>
        <p:spPr>
          <a:xfrm>
            <a:off x="1587735" y="1535343"/>
            <a:ext cx="3994668" cy="316433"/>
          </a:xfrm>
          <a:prstGeom prst="rect">
            <a:avLst/>
          </a:prstGeom>
          <a:noFill/>
        </p:spPr>
        <p:txBody>
          <a:bodyPr wrap="square" lIns="0" rIns="0">
            <a:spAutoFit/>
          </a:bodyPr>
          <a:lstStyle/>
          <a:p>
            <a:pPr marL="0" indent="0" algn="l" defTabSz="913834" fontAlgn="base">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and Interactive RC Detail Drawings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968EDE93-B42A-E097-7B6A-62FDBE797EBD}"/>
              </a:ext>
            </a:extLst>
          </p:cNvPr>
          <p:cNvSpPr txBox="1">
            <a:spLocks/>
          </p:cNvSpPr>
          <p:nvPr/>
        </p:nvSpPr>
        <p:spPr>
          <a:xfrm>
            <a:off x="776532" y="2401155"/>
            <a:ext cx="4459472" cy="4000757"/>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266700"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tructural</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details rapidly with intelligent objects/templates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Full</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 Partial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quantity take off</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Links with </a:t>
            </a:r>
            <a:r>
              <a:rPr lang="tr-TR"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for </a:t>
            </a:r>
            <a:r>
              <a:rPr lang="tr-TR"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utomated</a:t>
            </a:r>
            <a:r>
              <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rawings</a:t>
            </a:r>
            <a:endParaRPr lang="en-US"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Manage and update details when model and design changes occur</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Component design library with detailing</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Sheet management using multiple files and title blocks</a:t>
            </a:r>
          </a:p>
          <a:p>
            <a:pPr marL="266700"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Powerful CAD Engine</a:t>
            </a:r>
          </a:p>
        </p:txBody>
      </p:sp>
      <p:pic>
        <p:nvPicPr>
          <p:cNvPr id="3" name="Picture 2" descr="A black and grey logo&#10;&#10;Description automatically generated with medium confidence">
            <a:extLst>
              <a:ext uri="{FF2B5EF4-FFF2-40B4-BE49-F238E27FC236}">
                <a16:creationId xmlns:a16="http://schemas.microsoft.com/office/drawing/2014/main" id="{ABB569FE-BBD4-B346-3BCB-F47F33C34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908050"/>
            <a:ext cx="3446272" cy="625856"/>
          </a:xfrm>
          <a:prstGeom prst="rect">
            <a:avLst/>
          </a:prstGeom>
        </p:spPr>
      </p:pic>
    </p:spTree>
    <p:extLst>
      <p:ext uri="{BB962C8B-B14F-4D97-AF65-F5344CB8AC3E}">
        <p14:creationId xmlns:p14="http://schemas.microsoft.com/office/powerpoint/2010/main" val="7091453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F56D87-A1D0-4B64-CAA6-F8CA96752127}"/>
              </a:ext>
            </a:extLst>
          </p:cNvPr>
          <p:cNvSpPr txBox="1"/>
          <p:nvPr/>
        </p:nvSpPr>
        <p:spPr>
          <a:xfrm>
            <a:off x="1575458" y="1542334"/>
            <a:ext cx="4224343" cy="307777"/>
          </a:xfrm>
          <a:prstGeom prst="rect">
            <a:avLst/>
          </a:prstGeom>
          <a:noFill/>
        </p:spPr>
        <p:txBody>
          <a:bodyPr wrap="square" lIns="0" rIns="0">
            <a:spAutoFit/>
          </a:bodyPr>
          <a:lstStyle/>
          <a:p>
            <a:pPr marL="0" indent="0" defTabSz="913834" fontAlgn="base">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 Connection Design, Detailing and Fabrication</a:t>
            </a:r>
          </a:p>
        </p:txBody>
      </p:sp>
      <p:sp>
        <p:nvSpPr>
          <p:cNvPr id="5" name="Content Placeholder 2">
            <a:extLst>
              <a:ext uri="{FF2B5EF4-FFF2-40B4-BE49-F238E27FC236}">
                <a16:creationId xmlns:a16="http://schemas.microsoft.com/office/drawing/2014/main" id="{762BB0DC-E22C-5E59-7ADB-079E816F81C3}"/>
              </a:ext>
            </a:extLst>
          </p:cNvPr>
          <p:cNvSpPr txBox="1">
            <a:spLocks/>
          </p:cNvSpPr>
          <p:nvPr/>
        </p:nvSpPr>
        <p:spPr>
          <a:xfrm>
            <a:off x="780560" y="2399355"/>
            <a:ext cx="5184394" cy="385134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erform</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automated steel connection design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Take models designed in </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directly into </a:t>
            </a:r>
            <a:r>
              <a:rPr lang="en-US"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Visualize and coordinate models in 3D, add ancillary steelwork, and fully quantify your projects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educe design and detailing time by automatically producing high quality engineering drawings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oordinat</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your projects with other leading BIM platforms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including Autodesk Revit and TeklaStructures</a:t>
            </a:r>
          </a:p>
        </p:txBody>
      </p:sp>
      <p:pic>
        <p:nvPicPr>
          <p:cNvPr id="2" name="Picture 1" descr="A black and grey logo&#10;&#10;Description automatically generated">
            <a:extLst>
              <a:ext uri="{FF2B5EF4-FFF2-40B4-BE49-F238E27FC236}">
                <a16:creationId xmlns:a16="http://schemas.microsoft.com/office/drawing/2014/main" id="{355B9A6D-6C97-9829-7F70-12BBBFA8F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40" y="917477"/>
            <a:ext cx="3169920" cy="625856"/>
          </a:xfrm>
          <a:prstGeom prst="rect">
            <a:avLst/>
          </a:prstGeom>
        </p:spPr>
      </p:pic>
    </p:spTree>
    <p:extLst>
      <p:ext uri="{BB962C8B-B14F-4D97-AF65-F5344CB8AC3E}">
        <p14:creationId xmlns:p14="http://schemas.microsoft.com/office/powerpoint/2010/main" val="304378793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0A8BB1-D425-196D-30B6-7187C32692B9}"/>
              </a:ext>
            </a:extLst>
          </p:cNvPr>
          <p:cNvSpPr txBox="1"/>
          <p:nvPr/>
        </p:nvSpPr>
        <p:spPr>
          <a:xfrm>
            <a:off x="1567544" y="1534242"/>
            <a:ext cx="2042560" cy="316433"/>
          </a:xfrm>
          <a:prstGeom prst="rect">
            <a:avLst/>
          </a:prstGeom>
          <a:noFill/>
        </p:spPr>
        <p:txBody>
          <a:bodyPr wrap="square" lIns="0" rIns="0">
            <a:spAutoFit/>
          </a:bodyPr>
          <a:lstStyle/>
          <a:p>
            <a:pPr marL="0" lvl="1" indent="0" defTabSz="685811">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BIM Collaboration Tools</a:t>
            </a:r>
          </a:p>
        </p:txBody>
      </p:sp>
      <p:sp>
        <p:nvSpPr>
          <p:cNvPr id="2" name="Content Placeholder 2">
            <a:extLst>
              <a:ext uri="{FF2B5EF4-FFF2-40B4-BE49-F238E27FC236}">
                <a16:creationId xmlns:a16="http://schemas.microsoft.com/office/drawing/2014/main" id="{840FFBBB-6F46-3D8A-1EC5-C77487C8344E}"/>
              </a:ext>
            </a:extLst>
          </p:cNvPr>
          <p:cNvSpPr txBox="1">
            <a:spLocks/>
          </p:cNvSpPr>
          <p:nvPr/>
        </p:nvSpPr>
        <p:spPr>
          <a:xfrm>
            <a:off x="781949" y="2399919"/>
            <a:ext cx="5685878" cy="3403161"/>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 Capabilities:</a:t>
            </a: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ommunicate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coordinate models with other project stakeholders </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Ful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interoperability</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BIM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platforms </a:t>
            </a:r>
            <a:r>
              <a:rPr lang="tr-TR"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such</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Autodesk Revit </a:t>
            </a:r>
          </a:p>
          <a:p>
            <a:pPr marL="360363" lvl="1">
              <a:lnSpc>
                <a:spcPct val="100000"/>
              </a:lnSpc>
              <a:spcBef>
                <a:spcPts val="843"/>
              </a:spcBef>
            </a:pP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ntelligent</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model auditing tools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rack and review changes</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Quickly and efficiently coordinate your projects before construction starts and save hours of wasted time</a:t>
            </a: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IFC and SAF Import and Export</a:t>
            </a: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2D and 3D DXF Import and Export</a:t>
            </a:r>
          </a:p>
          <a:p>
            <a:pPr marL="360363" lvl="1">
              <a:lnSpc>
                <a:spcPct val="100000"/>
              </a:lnSpc>
              <a:spcBef>
                <a:spcPts val="843"/>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Export Analysis Data</a:t>
            </a:r>
            <a:endPar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lack and grey logo&#10;&#10;Description automatically generated">
            <a:extLst>
              <a:ext uri="{FF2B5EF4-FFF2-40B4-BE49-F238E27FC236}">
                <a16:creationId xmlns:a16="http://schemas.microsoft.com/office/drawing/2014/main" id="{8FFA097E-95EA-9A82-8156-EDBF3C907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908050"/>
            <a:ext cx="2982976" cy="625856"/>
          </a:xfrm>
          <a:prstGeom prst="rect">
            <a:avLst/>
          </a:prstGeom>
        </p:spPr>
      </p:pic>
    </p:spTree>
    <p:extLst>
      <p:ext uri="{BB962C8B-B14F-4D97-AF65-F5344CB8AC3E}">
        <p14:creationId xmlns:p14="http://schemas.microsoft.com/office/powerpoint/2010/main" val="94846497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9AC1CF0C-02DA-8317-BD6E-0E0B6C15FEBC}"/>
              </a:ext>
            </a:extLst>
          </p:cNvPr>
          <p:cNvSpPr/>
          <p:nvPr/>
        </p:nvSpPr>
        <p:spPr>
          <a:xfrm>
            <a:off x="4335126" y="1806039"/>
            <a:ext cx="3521747" cy="1625943"/>
          </a:xfrm>
          <a:prstGeom prst="roundRect">
            <a:avLst/>
          </a:prstGeom>
          <a:solidFill>
            <a:srgbClr val="E11B2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5" name="Rounded Rectangle 14">
            <a:extLst>
              <a:ext uri="{FF2B5EF4-FFF2-40B4-BE49-F238E27FC236}">
                <a16:creationId xmlns:a16="http://schemas.microsoft.com/office/drawing/2014/main" id="{AF885FD0-A363-F7A7-0286-5E86CF0C90D8}"/>
              </a:ext>
            </a:extLst>
          </p:cNvPr>
          <p:cNvSpPr/>
          <p:nvPr/>
        </p:nvSpPr>
        <p:spPr>
          <a:xfrm>
            <a:off x="8056541" y="908050"/>
            <a:ext cx="3295671" cy="1625942"/>
          </a:xfrm>
          <a:prstGeom prst="roundRect">
            <a:avLst/>
          </a:prstGeom>
          <a:solidFill>
            <a:srgbClr val="F58220">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7" name="Rounded Rectangle 16">
            <a:extLst>
              <a:ext uri="{FF2B5EF4-FFF2-40B4-BE49-F238E27FC236}">
                <a16:creationId xmlns:a16="http://schemas.microsoft.com/office/drawing/2014/main" id="{256711DE-E5F2-2296-2A12-ED9EA4FCADC3}"/>
              </a:ext>
            </a:extLst>
          </p:cNvPr>
          <p:cNvSpPr/>
          <p:nvPr/>
        </p:nvSpPr>
        <p:spPr>
          <a:xfrm>
            <a:off x="886289" y="3627977"/>
            <a:ext cx="10465924" cy="2285461"/>
          </a:xfrm>
          <a:prstGeom prst="roundRect">
            <a:avLst/>
          </a:prstGeom>
          <a:solidFill>
            <a:srgbClr val="0071A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6" name="Rounded Rectangle 15">
            <a:extLst>
              <a:ext uri="{FF2B5EF4-FFF2-40B4-BE49-F238E27FC236}">
                <a16:creationId xmlns:a16="http://schemas.microsoft.com/office/drawing/2014/main" id="{F012C405-3A06-C2DC-6351-755DF43123E7}"/>
              </a:ext>
            </a:extLst>
          </p:cNvPr>
          <p:cNvSpPr/>
          <p:nvPr/>
        </p:nvSpPr>
        <p:spPr>
          <a:xfrm>
            <a:off x="886289" y="908049"/>
            <a:ext cx="3249168" cy="1941823"/>
          </a:xfrm>
          <a:prstGeom prst="roundRect">
            <a:avLst/>
          </a:prstGeom>
          <a:solidFill>
            <a:srgbClr val="0DB14B">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89" name="Content Placeholder 1">
            <a:extLst>
              <a:ext uri="{FF2B5EF4-FFF2-40B4-BE49-F238E27FC236}">
                <a16:creationId xmlns:a16="http://schemas.microsoft.com/office/drawing/2014/main" id="{11F0C49E-3BBC-4E63-BCA7-25CA9842FB19}"/>
              </a:ext>
            </a:extLst>
          </p:cNvPr>
          <p:cNvSpPr txBox="1">
            <a:spLocks/>
          </p:cNvSpPr>
          <p:nvPr/>
        </p:nvSpPr>
        <p:spPr>
          <a:xfrm>
            <a:off x="7801638" y="3854681"/>
            <a:ext cx="3096000" cy="848783"/>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Analysis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Communication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OpenSees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&amp;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Other</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Analysis </a:t>
            </a:r>
          </a:p>
          <a:p>
            <a:pPr eaLnBrk="1" hangingPunct="1">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Results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Excel CSV</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Content Placeholder 1">
            <a:extLst>
              <a:ext uri="{FF2B5EF4-FFF2-40B4-BE49-F238E27FC236}">
                <a16:creationId xmlns:a16="http://schemas.microsoft.com/office/drawing/2014/main" id="{0AECBB48-35F4-4B15-9E9D-8D6FAA32DC2B}"/>
              </a:ext>
            </a:extLst>
          </p:cNvPr>
          <p:cNvSpPr txBox="1">
            <a:spLocks/>
          </p:cNvSpPr>
          <p:nvPr/>
        </p:nvSpPr>
        <p:spPr>
          <a:xfrm>
            <a:off x="7801638" y="5114674"/>
            <a:ext cx="3096000" cy="571620"/>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Bespoke BIM Link </a:t>
            </a:r>
          </a:p>
          <a:p>
            <a:pPr eaLnBrk="1" hangingPunct="1">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with Revit</a:t>
            </a:r>
          </a:p>
        </p:txBody>
      </p:sp>
      <p:sp>
        <p:nvSpPr>
          <p:cNvPr id="90" name="TextBox 89">
            <a:extLst>
              <a:ext uri="{FF2B5EF4-FFF2-40B4-BE49-F238E27FC236}">
                <a16:creationId xmlns:a16="http://schemas.microsoft.com/office/drawing/2014/main" id="{D549891B-B437-4AED-B194-ED830DD03A3B}"/>
              </a:ext>
            </a:extLst>
          </p:cNvPr>
          <p:cNvSpPr txBox="1"/>
          <p:nvPr/>
        </p:nvSpPr>
        <p:spPr>
          <a:xfrm>
            <a:off x="8405685" y="1609979"/>
            <a:ext cx="2655035" cy="811954"/>
          </a:xfrm>
          <a:prstGeom prst="rect">
            <a:avLst/>
          </a:prstGeom>
          <a:noFill/>
        </p:spPr>
        <p:txBody>
          <a:bodyPr wrap="square">
            <a:spAutoFit/>
          </a:bodyPr>
          <a:lstStyle/>
          <a:p>
            <a:pPr marL="0" indent="0"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Automated </a:t>
            </a:r>
            <a:r>
              <a:rPr lang="en-GB"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&amp;</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Interactive </a:t>
            </a:r>
            <a:r>
              <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RC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Detail</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Drawings</a:t>
            </a:r>
            <a:endPar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50000"/>
              </a:lnSpc>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DWG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Content Placeholder 1">
            <a:extLst>
              <a:ext uri="{FF2B5EF4-FFF2-40B4-BE49-F238E27FC236}">
                <a16:creationId xmlns:a16="http://schemas.microsoft.com/office/drawing/2014/main" id="{7636C72D-E21D-4094-9C07-2E1A0B30964F}"/>
              </a:ext>
            </a:extLst>
          </p:cNvPr>
          <p:cNvSpPr txBox="1">
            <a:spLocks/>
          </p:cNvSpPr>
          <p:nvPr/>
        </p:nvSpPr>
        <p:spPr>
          <a:xfrm>
            <a:off x="1211701" y="1609979"/>
            <a:ext cx="2699347" cy="923842"/>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marL="0" indent="0" eaLnBrk="1" hangingPunct="1">
              <a:spcBef>
                <a:spcPts val="0"/>
              </a:spcBef>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Steel Connections and Detail Drawings</a:t>
            </a: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for</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abrication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CNC Data</a:t>
            </a:r>
          </a:p>
          <a:p>
            <a:pPr marL="0" indent="0" eaLnBrk="1" hangingPunct="1">
              <a:lnSpc>
                <a:spcPct val="150000"/>
              </a:lnSpc>
              <a:spcBef>
                <a:spcPts val="0"/>
              </a:spcBef>
              <a:buNone/>
            </a:pPr>
            <a:r>
              <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IdeaStatica</a:t>
            </a:r>
            <a:r>
              <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Export </a:t>
            </a:r>
          </a:p>
        </p:txBody>
      </p:sp>
      <p:sp>
        <p:nvSpPr>
          <p:cNvPr id="59" name="Content Placeholder 1">
            <a:extLst>
              <a:ext uri="{FF2B5EF4-FFF2-40B4-BE49-F238E27FC236}">
                <a16:creationId xmlns:a16="http://schemas.microsoft.com/office/drawing/2014/main" id="{A8F4F286-5184-44C5-8BBF-618864795C52}"/>
              </a:ext>
            </a:extLst>
          </p:cNvPr>
          <p:cNvSpPr txBox="1">
            <a:spLocks/>
          </p:cNvSpPr>
          <p:nvPr/>
        </p:nvSpPr>
        <p:spPr>
          <a:xfrm>
            <a:off x="1537422" y="5114674"/>
            <a:ext cx="3096000" cy="596319"/>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IFC and SAF Links</a:t>
            </a:r>
          </a:p>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2D and 3D DXF</a:t>
            </a:r>
            <a:endParaRPr lang="en-US"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2" name="Content Placeholder 1">
            <a:extLst>
              <a:ext uri="{FF2B5EF4-FFF2-40B4-BE49-F238E27FC236}">
                <a16:creationId xmlns:a16="http://schemas.microsoft.com/office/drawing/2014/main" id="{B2938181-298B-4483-AF1A-39FF003F0C46}"/>
              </a:ext>
            </a:extLst>
          </p:cNvPr>
          <p:cNvSpPr txBox="1">
            <a:spLocks/>
          </p:cNvSpPr>
          <p:nvPr/>
        </p:nvSpPr>
        <p:spPr>
          <a:xfrm>
            <a:off x="1527063" y="3854681"/>
            <a:ext cx="3096000" cy="599537"/>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Design Reports,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and</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Images</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2D&amp;3D PDF,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Print</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117AA897-2146-4107-9925-C57BE2709A3E}"/>
              </a:ext>
            </a:extLst>
          </p:cNvPr>
          <p:cNvSpPr txBox="1"/>
          <p:nvPr/>
        </p:nvSpPr>
        <p:spPr>
          <a:xfrm>
            <a:off x="4427992" y="2550580"/>
            <a:ext cx="3350296" cy="523220"/>
          </a:xfrm>
          <a:prstGeom prst="rect">
            <a:avLst/>
          </a:prstGeom>
          <a:noFill/>
        </p:spPr>
        <p:txBody>
          <a:bodyPr wrap="square">
            <a:spAutoFit/>
          </a:bodyPr>
          <a:lstStyle/>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Focused Solution for modeling, </a:t>
            </a:r>
          </a:p>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FE Analysis and Code-based Design</a:t>
            </a:r>
            <a:endPar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29" name="Straight Connector 28">
            <a:extLst>
              <a:ext uri="{FF2B5EF4-FFF2-40B4-BE49-F238E27FC236}">
                <a16:creationId xmlns:a16="http://schemas.microsoft.com/office/drawing/2014/main" id="{15039BF8-3207-402E-5EF8-430991F56BE0}"/>
              </a:ext>
            </a:extLst>
          </p:cNvPr>
          <p:cNvCxnSpPr>
            <a:cxnSpLocks/>
          </p:cNvCxnSpPr>
          <p:nvPr/>
        </p:nvCxnSpPr>
        <p:spPr>
          <a:xfrm flipH="1">
            <a:off x="874713" y="4000500"/>
            <a:ext cx="576000" cy="0"/>
          </a:xfrm>
          <a:prstGeom prst="line">
            <a:avLst/>
          </a:prstGeom>
          <a:ln w="19050">
            <a:solidFill>
              <a:schemeClr val="bg1">
                <a:alpha val="50143"/>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C657C9-2730-3161-6A8C-DB078C6EBF26}"/>
              </a:ext>
            </a:extLst>
          </p:cNvPr>
          <p:cNvCxnSpPr>
            <a:cxnSpLocks/>
          </p:cNvCxnSpPr>
          <p:nvPr/>
        </p:nvCxnSpPr>
        <p:spPr>
          <a:xfrm flipH="1">
            <a:off x="874713"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4504F6-9F05-882D-8FAD-CE84619C430A}"/>
              </a:ext>
            </a:extLst>
          </p:cNvPr>
          <p:cNvCxnSpPr>
            <a:cxnSpLocks/>
          </p:cNvCxnSpPr>
          <p:nvPr/>
        </p:nvCxnSpPr>
        <p:spPr>
          <a:xfrm flipH="1">
            <a:off x="7143629" y="40005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005BDA-FC3E-AED3-B989-D685215DE3BB}"/>
              </a:ext>
            </a:extLst>
          </p:cNvPr>
          <p:cNvCxnSpPr>
            <a:cxnSpLocks/>
          </p:cNvCxnSpPr>
          <p:nvPr/>
        </p:nvCxnSpPr>
        <p:spPr>
          <a:xfrm flipH="1">
            <a:off x="7143629"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213A01-EDB9-92ED-97F3-167F4E2701A5}"/>
              </a:ext>
            </a:extLst>
          </p:cNvPr>
          <p:cNvCxnSpPr>
            <a:cxnSpLocks/>
          </p:cNvCxnSpPr>
          <p:nvPr/>
        </p:nvCxnSpPr>
        <p:spPr>
          <a:xfrm flipH="1">
            <a:off x="874713"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36583-7F94-86BD-C829-B25E7D82455E}"/>
              </a:ext>
            </a:extLst>
          </p:cNvPr>
          <p:cNvCxnSpPr>
            <a:cxnSpLocks/>
          </p:cNvCxnSpPr>
          <p:nvPr/>
        </p:nvCxnSpPr>
        <p:spPr>
          <a:xfrm flipH="1">
            <a:off x="8051788"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pic>
        <p:nvPicPr>
          <p:cNvPr id="10" name="Picture 9" descr="A red and black sign with white text&#10;&#10;Description automatically generated">
            <a:extLst>
              <a:ext uri="{FF2B5EF4-FFF2-40B4-BE49-F238E27FC236}">
                <a16:creationId xmlns:a16="http://schemas.microsoft.com/office/drawing/2014/main" id="{04E6114B-0A2B-3FB9-C9DB-FA5F3F1F9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272" y="2009660"/>
            <a:ext cx="2759456" cy="376936"/>
          </a:xfrm>
          <a:prstGeom prst="rect">
            <a:avLst/>
          </a:prstGeom>
        </p:spPr>
      </p:pic>
      <p:pic>
        <p:nvPicPr>
          <p:cNvPr id="11" name="Picture 10" descr="A black and green logo&#10;&#10;Description automatically generated">
            <a:extLst>
              <a:ext uri="{FF2B5EF4-FFF2-40B4-BE49-F238E27FC236}">
                <a16:creationId xmlns:a16="http://schemas.microsoft.com/office/drawing/2014/main" id="{24E01675-AD77-BB17-65D1-663E4942F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705" y="1101647"/>
            <a:ext cx="2169160" cy="376936"/>
          </a:xfrm>
          <a:prstGeom prst="rect">
            <a:avLst/>
          </a:prstGeom>
        </p:spPr>
      </p:pic>
      <p:pic>
        <p:nvPicPr>
          <p:cNvPr id="12" name="Picture 11" descr="A black and orange logo&#10;&#10;Description automatically generated">
            <a:extLst>
              <a:ext uri="{FF2B5EF4-FFF2-40B4-BE49-F238E27FC236}">
                <a16:creationId xmlns:a16="http://schemas.microsoft.com/office/drawing/2014/main" id="{4E386B04-89C9-AFCF-A4EB-F3665DF0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0104" y="1107394"/>
            <a:ext cx="2410968" cy="376936"/>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269227E-78FB-9789-721C-02BE7EBAA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3208" y="4533131"/>
            <a:ext cx="2005584" cy="376936"/>
          </a:xfrm>
          <a:prstGeom prst="rect">
            <a:avLst/>
          </a:prstGeom>
        </p:spPr>
      </p:pic>
    </p:spTree>
    <p:extLst>
      <p:ext uri="{BB962C8B-B14F-4D97-AF65-F5344CB8AC3E}">
        <p14:creationId xmlns:p14="http://schemas.microsoft.com/office/powerpoint/2010/main" val="222481941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4712" y="701578"/>
            <a:ext cx="10477501" cy="439737"/>
          </a:xfrm>
          <a:prstGeom prst="rect">
            <a:avLst/>
          </a:prstGeom>
        </p:spPr>
        <p:txBody>
          <a:bodyPr>
            <a:noAutofit/>
          </a:bodyPr>
          <a:lstStyle/>
          <a:p>
            <a:pPr algn="ctr" defTabSz="914217"/>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Product Excellence</a:t>
            </a:r>
          </a:p>
        </p:txBody>
      </p:sp>
      <p:sp>
        <p:nvSpPr>
          <p:cNvPr id="4" name="Content Placeholder 3">
            <a:extLst>
              <a:ext uri="{FF2B5EF4-FFF2-40B4-BE49-F238E27FC236}">
                <a16:creationId xmlns:a16="http://schemas.microsoft.com/office/drawing/2014/main" id="{4DE04699-4729-4CD3-88B3-79D325BCAC4D}"/>
              </a:ext>
            </a:extLst>
          </p:cNvPr>
          <p:cNvSpPr>
            <a:spLocks noGrp="1"/>
          </p:cNvSpPr>
          <p:nvPr>
            <p:ph idx="4294967295"/>
          </p:nvPr>
        </p:nvSpPr>
        <p:spPr>
          <a:xfrm>
            <a:off x="1768633" y="1763326"/>
            <a:ext cx="8654732" cy="753105"/>
          </a:xfrm>
          <a:prstGeom prst="rect">
            <a:avLst/>
          </a:prstGeom>
        </p:spPr>
        <p:txBody>
          <a:bodyPr>
            <a:normAutofit/>
          </a:bodyPr>
          <a:lstStyle/>
          <a:p>
            <a:pPr marL="0" indent="0" algn="ctr">
              <a:lnSpc>
                <a:spcPct val="110000"/>
              </a:lnSpc>
              <a:spcBef>
                <a:spcPts val="0"/>
              </a:spcBef>
              <a:buNone/>
            </a:pPr>
            <a:r>
              <a:rPr lang="en-US" sz="1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 is used by thousands of leading engineering consultants around the world to design and deliver their projects quickly and efficiently</a:t>
            </a:r>
            <a:r>
              <a:rPr lang="tr-TR"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5899112"/>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pic>
        <p:nvPicPr>
          <p:cNvPr id="6" name="Picture 5">
            <a:extLst>
              <a:ext uri="{FF2B5EF4-FFF2-40B4-BE49-F238E27FC236}">
                <a16:creationId xmlns:a16="http://schemas.microsoft.com/office/drawing/2014/main" id="{C8C623E0-88DF-4ED5-A32C-6B232B2EAC4B}"/>
              </a:ext>
            </a:extLst>
          </p:cNvPr>
          <p:cNvPicPr>
            <a:picLocks noChangeAspect="1"/>
          </p:cNvPicPr>
          <p:nvPr/>
        </p:nvPicPr>
        <p:blipFill>
          <a:blip r:embed="rId3"/>
          <a:stretch>
            <a:fillRect/>
          </a:stretch>
        </p:blipFill>
        <p:spPr>
          <a:xfrm>
            <a:off x="1409632" y="3830328"/>
            <a:ext cx="9372732" cy="2073409"/>
          </a:xfrm>
          <a:prstGeom prst="rect">
            <a:avLst/>
          </a:prstGeom>
        </p:spPr>
      </p:pic>
      <p:pic>
        <p:nvPicPr>
          <p:cNvPr id="7" name="Picture 6" descr="A red and black logo&#10;&#10;Description automatically generated">
            <a:extLst>
              <a:ext uri="{FF2B5EF4-FFF2-40B4-BE49-F238E27FC236}">
                <a16:creationId xmlns:a16="http://schemas.microsoft.com/office/drawing/2014/main" id="{1D2FFE77-3CB0-349C-067A-E7BD64D42B1A}"/>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sp>
        <p:nvSpPr>
          <p:cNvPr id="11" name="Content Placeholder 3">
            <a:extLst>
              <a:ext uri="{FF2B5EF4-FFF2-40B4-BE49-F238E27FC236}">
                <a16:creationId xmlns:a16="http://schemas.microsoft.com/office/drawing/2014/main" id="{E05D62F6-F52A-D236-6A81-E165F52EB907}"/>
              </a:ext>
            </a:extLst>
          </p:cNvPr>
          <p:cNvSpPr txBox="1">
            <a:spLocks/>
          </p:cNvSpPr>
          <p:nvPr/>
        </p:nvSpPr>
        <p:spPr>
          <a:xfrm>
            <a:off x="3696627" y="3267225"/>
            <a:ext cx="4798743" cy="2568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Trusted by thousands of great business</a:t>
            </a:r>
            <a:r>
              <a:rPr lang="tr-TR"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es</a:t>
            </a: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 around the world</a:t>
            </a:r>
          </a:p>
        </p:txBody>
      </p:sp>
      <p:cxnSp>
        <p:nvCxnSpPr>
          <p:cNvPr id="12" name="Straight Connector 11">
            <a:extLst>
              <a:ext uri="{FF2B5EF4-FFF2-40B4-BE49-F238E27FC236}">
                <a16:creationId xmlns:a16="http://schemas.microsoft.com/office/drawing/2014/main" id="{122E9659-5B41-4E69-8B70-F8F65F545978}"/>
              </a:ext>
            </a:extLst>
          </p:cNvPr>
          <p:cNvCxnSpPr/>
          <p:nvPr/>
        </p:nvCxnSpPr>
        <p:spPr>
          <a:xfrm flipH="1">
            <a:off x="874713"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9A9EC3-75DC-4E5D-0D8E-9A4265F656E7}"/>
              </a:ext>
            </a:extLst>
          </p:cNvPr>
          <p:cNvCxnSpPr>
            <a:cxnSpLocks/>
          </p:cNvCxnSpPr>
          <p:nvPr/>
        </p:nvCxnSpPr>
        <p:spPr>
          <a:xfrm flipH="1">
            <a:off x="8777741"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947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380A24-3F0B-9344-7CD8-61B64C374B67}"/>
              </a:ext>
            </a:extLst>
          </p:cNvPr>
          <p:cNvSpPr/>
          <p:nvPr/>
        </p:nvSpPr>
        <p:spPr>
          <a:xfrm>
            <a:off x="874713" y="3444240"/>
            <a:ext cx="10477500" cy="2472632"/>
          </a:xfrm>
          <a:prstGeom prst="rect">
            <a:avLst/>
          </a:prstGeom>
          <a:blipFill dpi="0" rotWithShape="1">
            <a:blip r:embed="rId3"/>
            <a:srcRect/>
            <a:tile tx="0" ty="-1930400" sx="44000" sy="44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Title 1"/>
          <p:cNvSpPr>
            <a:spLocks noGrp="1"/>
          </p:cNvSpPr>
          <p:nvPr>
            <p:ph type="title" idx="4294967295"/>
          </p:nvPr>
        </p:nvSpPr>
        <p:spPr>
          <a:xfrm>
            <a:off x="769659" y="602471"/>
            <a:ext cx="11730037" cy="490538"/>
          </a:xfrm>
          <a:prstGeom prst="rect">
            <a:avLst/>
          </a:prstGeom>
        </p:spPr>
        <p:txBody>
          <a:bodyPr>
            <a:normAutofit/>
          </a:body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Biggest Passenger Terminal Building of the World</a:t>
            </a:r>
          </a:p>
        </p:txBody>
      </p:sp>
      <p:sp>
        <p:nvSpPr>
          <p:cNvPr id="13" name="Dikdörtgen 12"/>
          <p:cNvSpPr/>
          <p:nvPr/>
        </p:nvSpPr>
        <p:spPr>
          <a:xfrm>
            <a:off x="9133293" y="3136181"/>
            <a:ext cx="1937704" cy="585638"/>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4" name="Title 1">
            <a:extLst>
              <a:ext uri="{FF2B5EF4-FFF2-40B4-BE49-F238E27FC236}">
                <a16:creationId xmlns:a16="http://schemas.microsoft.com/office/drawing/2014/main" id="{54B0D7E8-3847-46F1-BCC0-04B6F6D112EE}"/>
              </a:ext>
            </a:extLst>
          </p:cNvPr>
          <p:cNvSpPr txBox="1">
            <a:spLocks/>
          </p:cNvSpPr>
          <p:nvPr/>
        </p:nvSpPr>
        <p:spPr>
          <a:xfrm>
            <a:off x="9150784" y="3178846"/>
            <a:ext cx="1805724" cy="585638"/>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Istanbul New Airport</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Dikdörtgen 10"/>
          <p:cNvSpPr/>
          <p:nvPr/>
        </p:nvSpPr>
        <p:spPr>
          <a:xfrm>
            <a:off x="1239876" y="1288034"/>
            <a:ext cx="8071544" cy="1974900"/>
          </a:xfrm>
          <a:prstGeom prst="rect">
            <a:avLst/>
          </a:prstGeom>
        </p:spPr>
        <p:txBody>
          <a:bodyPr wrap="square">
            <a:spAutoFit/>
          </a:bodyPr>
          <a:lstStyle/>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ProtaStructure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layed a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rucial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ole in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elivering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tructural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esign of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orld’s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iggest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irport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erminal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uilding. </a:t>
            </a:r>
          </a:p>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used ProtaStructure throughout the entire life cycle of the project where we were able to manage project variations quickly, economically, and accurately.</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spcAft>
                <a:spcPts val="1687"/>
              </a:spcAft>
            </a:pP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Umit</a:t>
            </a: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Kacmaz</a:t>
            </a:r>
            <a:br>
              <a:rPr lang="tr-TR"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General Manager – Prota Engineering </a:t>
            </a:r>
          </a:p>
        </p:txBody>
      </p:sp>
      <p:sp>
        <p:nvSpPr>
          <p:cNvPr id="3" name="Dikdörtgen 10">
            <a:extLst>
              <a:ext uri="{FF2B5EF4-FFF2-40B4-BE49-F238E27FC236}">
                <a16:creationId xmlns:a16="http://schemas.microsoft.com/office/drawing/2014/main" id="{53233B77-B1CB-B1EE-AE86-AD40C925EBC4}"/>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8CFE7963-00CF-2E0D-9AF1-1D75AE228F63}"/>
              </a:ext>
            </a:extLst>
          </p:cNvPr>
          <p:cNvSpPr/>
          <p:nvPr/>
        </p:nvSpPr>
        <p:spPr>
          <a:xfrm>
            <a:off x="7977441" y="2066751"/>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39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igh angle view of a city&#10;&#10;Description automatically generated">
            <a:extLst>
              <a:ext uri="{FF2B5EF4-FFF2-40B4-BE49-F238E27FC236}">
                <a16:creationId xmlns:a16="http://schemas.microsoft.com/office/drawing/2014/main" id="{CF9C68B3-9521-5CE1-F706-36BEEF489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5" y="2382838"/>
            <a:ext cx="10439400" cy="3530600"/>
          </a:xfrm>
          <a:prstGeom prst="rect">
            <a:avLst/>
          </a:prstGeom>
        </p:spPr>
      </p:pic>
      <p:sp>
        <p:nvSpPr>
          <p:cNvPr id="3" name="Title 1">
            <a:extLst>
              <a:ext uri="{FF2B5EF4-FFF2-40B4-BE49-F238E27FC236}">
                <a16:creationId xmlns:a16="http://schemas.microsoft.com/office/drawing/2014/main" id="{10D74D4D-B862-0F56-324B-DFD231CC361E}"/>
              </a:ext>
            </a:extLst>
          </p:cNvPr>
          <p:cNvSpPr txBox="1">
            <a:spLocks/>
          </p:cNvSpPr>
          <p:nvPr/>
        </p:nvSpPr>
        <p:spPr>
          <a:xfrm>
            <a:off x="773113" y="621939"/>
            <a:ext cx="5221287" cy="490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Largest University Campus in İstanbul</a:t>
            </a:r>
          </a:p>
        </p:txBody>
      </p:sp>
      <p:sp>
        <p:nvSpPr>
          <p:cNvPr id="4" name="Dikdörtgen 10">
            <a:extLst>
              <a:ext uri="{FF2B5EF4-FFF2-40B4-BE49-F238E27FC236}">
                <a16:creationId xmlns:a16="http://schemas.microsoft.com/office/drawing/2014/main" id="{053D9378-A8EB-D6B3-D6C1-F004C841C701}"/>
              </a:ext>
            </a:extLst>
          </p:cNvPr>
          <p:cNvSpPr/>
          <p:nvPr/>
        </p:nvSpPr>
        <p:spPr>
          <a:xfrm>
            <a:off x="773113" y="1560551"/>
            <a:ext cx="5322887" cy="338554"/>
          </a:xfrm>
          <a:prstGeom prst="rect">
            <a:avLst/>
          </a:prstGeom>
        </p:spPr>
        <p:txBody>
          <a:bodyPr wrap="square">
            <a:spAutoFit/>
          </a:bodyPr>
          <a:lstStyle/>
          <a:p>
            <a:pPr>
              <a:spcAft>
                <a:spcPts val="843"/>
              </a:spcAft>
            </a:pPr>
            <a:r>
              <a:rPr lang="en-US" sz="1600" dirty="0">
                <a:latin typeface="Open Sans" panose="020B0606030504020204" pitchFamily="34" charset="0"/>
                <a:ea typeface="Open Sans" panose="020B0606030504020204" pitchFamily="34" charset="0"/>
                <a:cs typeface="Open Sans" panose="020B0606030504020204" pitchFamily="34" charset="0"/>
              </a:rPr>
              <a:t>Structural design was performed by </a:t>
            </a:r>
            <a:r>
              <a:rPr lang="en-US" sz="1600" b="1" dirty="0">
                <a:latin typeface="Open Sans" panose="020B0606030504020204" pitchFamily="34" charset="0"/>
                <a:ea typeface="Open Sans" panose="020B0606030504020204" pitchFamily="34" charset="0"/>
                <a:cs typeface="Open Sans" panose="020B0606030504020204" pitchFamily="34" charset="0"/>
              </a:rPr>
              <a:t>Prota</a:t>
            </a:r>
            <a:r>
              <a:rPr lang="en-US"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8" name="Dikdörtgen 12">
            <a:extLst>
              <a:ext uri="{FF2B5EF4-FFF2-40B4-BE49-F238E27FC236}">
                <a16:creationId xmlns:a16="http://schemas.microsoft.com/office/drawing/2014/main" id="{738E44F7-9939-A08B-09AB-FB3362361C2C}"/>
              </a:ext>
            </a:extLst>
          </p:cNvPr>
          <p:cNvSpPr/>
          <p:nvPr/>
        </p:nvSpPr>
        <p:spPr>
          <a:xfrm>
            <a:off x="8576946" y="1984036"/>
            <a:ext cx="2482659" cy="79574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9" name="Title 1">
            <a:extLst>
              <a:ext uri="{FF2B5EF4-FFF2-40B4-BE49-F238E27FC236}">
                <a16:creationId xmlns:a16="http://schemas.microsoft.com/office/drawing/2014/main" id="{F2FED40E-D81F-E63C-DA36-4E55654B0ED2}"/>
              </a:ext>
            </a:extLst>
          </p:cNvPr>
          <p:cNvSpPr txBox="1">
            <a:spLocks/>
          </p:cNvSpPr>
          <p:nvPr/>
        </p:nvSpPr>
        <p:spPr>
          <a:xfrm>
            <a:off x="8662062" y="2081566"/>
            <a:ext cx="2319756" cy="5856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Cerrahpasa</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Healthcare and Education Buildings</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03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a dome on top&#10;&#10;Description automatically generated">
            <a:extLst>
              <a:ext uri="{FF2B5EF4-FFF2-40B4-BE49-F238E27FC236}">
                <a16:creationId xmlns:a16="http://schemas.microsoft.com/office/drawing/2014/main" id="{33466AA7-8E3C-5F9C-87F4-073A248B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13" y="3405981"/>
            <a:ext cx="10464800" cy="2514600"/>
          </a:xfrm>
          <a:prstGeom prst="rect">
            <a:avLst/>
          </a:prstGeom>
        </p:spPr>
      </p:pic>
      <p:sp>
        <p:nvSpPr>
          <p:cNvPr id="16" name="Title 1">
            <a:extLst>
              <a:ext uri="{FF2B5EF4-FFF2-40B4-BE49-F238E27FC236}">
                <a16:creationId xmlns:a16="http://schemas.microsoft.com/office/drawing/2014/main" id="{53178C7E-9E77-4478-8E22-E58650B95357}"/>
              </a:ext>
            </a:extLst>
          </p:cNvPr>
          <p:cNvSpPr txBox="1">
            <a:spLocks/>
          </p:cNvSpPr>
          <p:nvPr/>
        </p:nvSpPr>
        <p:spPr>
          <a:xfrm>
            <a:off x="774129" y="662352"/>
            <a:ext cx="6147879" cy="34594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Productivity: Don’t Just Take Our Word For It</a:t>
            </a:r>
          </a:p>
        </p:txBody>
      </p:sp>
      <p:sp>
        <p:nvSpPr>
          <p:cNvPr id="5" name="Content Placeholder 3">
            <a:extLst>
              <a:ext uri="{FF2B5EF4-FFF2-40B4-BE49-F238E27FC236}">
                <a16:creationId xmlns:a16="http://schemas.microsoft.com/office/drawing/2014/main" id="{7A1B7CA2-1812-6E60-1C67-7DA562B889F6}"/>
              </a:ext>
            </a:extLst>
          </p:cNvPr>
          <p:cNvSpPr txBox="1">
            <a:spLocks/>
          </p:cNvSpPr>
          <p:nvPr/>
        </p:nvSpPr>
        <p:spPr>
          <a:xfrm>
            <a:off x="1239876" y="1291466"/>
            <a:ext cx="7228890" cy="1729999"/>
          </a:xfr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our productivity has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increased 300% </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over traditional approaches – we have taken on more work and are far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 profitable and competitive 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endPar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Kwang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Eng</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Yau</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Executive Director –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Kemasepakat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(Malaysia)</a:t>
            </a:r>
          </a:p>
        </p:txBody>
      </p:sp>
      <p:sp>
        <p:nvSpPr>
          <p:cNvPr id="10" name="Dikdörtgen 12">
            <a:extLst>
              <a:ext uri="{FF2B5EF4-FFF2-40B4-BE49-F238E27FC236}">
                <a16:creationId xmlns:a16="http://schemas.microsoft.com/office/drawing/2014/main" id="{BEB6704E-5F64-BAC1-1B78-B882C64F5511}"/>
              </a:ext>
            </a:extLst>
          </p:cNvPr>
          <p:cNvSpPr/>
          <p:nvPr/>
        </p:nvSpPr>
        <p:spPr>
          <a:xfrm>
            <a:off x="8586216" y="3030610"/>
            <a:ext cx="2489771" cy="75002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1" name="Title 1">
            <a:extLst>
              <a:ext uri="{FF2B5EF4-FFF2-40B4-BE49-F238E27FC236}">
                <a16:creationId xmlns:a16="http://schemas.microsoft.com/office/drawing/2014/main" id="{8AC10879-96D4-BB01-A281-9BF5FC76D74C}"/>
              </a:ext>
            </a:extLst>
          </p:cNvPr>
          <p:cNvSpPr txBox="1">
            <a:spLocks/>
          </p:cNvSpPr>
          <p:nvPr/>
        </p:nvSpPr>
        <p:spPr>
          <a:xfrm>
            <a:off x="8671331" y="3109851"/>
            <a:ext cx="2137309" cy="66163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Istana </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Negara</a:t>
            </a:r>
            <a:r>
              <a:rPr lang="en-US" sz="1200" b="1" dirty="0">
                <a:solidFill>
                  <a:schemeClr val="tx1">
                    <a:lumMod val="75000"/>
                    <a:lumOff val="25000"/>
                  </a:schemeClr>
                </a:solidFill>
                <a:latin typeface="Open Sans"/>
                <a:ea typeface="Open Sans"/>
                <a:cs typeface="Open Sans"/>
              </a:rPr>
              <a:t> Malaysia (Kings Palace)</a:t>
            </a:r>
          </a:p>
          <a:p>
            <a:pPr>
              <a:lnSpc>
                <a:spcPct val="100000"/>
              </a:lnSpc>
            </a:pPr>
            <a:r>
              <a:rPr lang="en-US" sz="1200" dirty="0">
                <a:solidFill>
                  <a:schemeClr val="tx1">
                    <a:lumMod val="75000"/>
                    <a:lumOff val="25000"/>
                  </a:schemeClr>
                </a:solidFill>
                <a:latin typeface="Open Sans"/>
                <a:ea typeface="Open Sans"/>
                <a:cs typeface="Open Sans"/>
              </a:rPr>
              <a:t>Kuala Lumpur, Malaysia</a:t>
            </a:r>
          </a:p>
        </p:txBody>
      </p:sp>
      <p:sp>
        <p:nvSpPr>
          <p:cNvPr id="2" name="Dikdörtgen 10">
            <a:extLst>
              <a:ext uri="{FF2B5EF4-FFF2-40B4-BE49-F238E27FC236}">
                <a16:creationId xmlns:a16="http://schemas.microsoft.com/office/drawing/2014/main" id="{1D618EF1-7E36-7A60-BF9E-C0ACDE3E2B5A}"/>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1B4F7F89-F990-D19C-CB1E-C416479233E1}"/>
              </a:ext>
            </a:extLst>
          </p:cNvPr>
          <p:cNvSpPr/>
          <p:nvPr/>
        </p:nvSpPr>
        <p:spPr>
          <a:xfrm>
            <a:off x="4457001" y="1621883"/>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720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a:stretch>
            <a:fillRect/>
          </a:stretch>
        </p:blipFill>
        <p:spPr>
          <a:xfrm>
            <a:off x="8295384" y="2313438"/>
            <a:ext cx="3056829" cy="3600000"/>
          </a:xfrm>
          <a:prstGeom prst="rect">
            <a:avLst/>
          </a:prstGeom>
          <a:effectLst/>
        </p:spPr>
      </p:pic>
      <p:pic>
        <p:nvPicPr>
          <p:cNvPr id="11" name="Resim 10"/>
          <p:cNvPicPr>
            <a:picLocks noChangeAspect="1"/>
          </p:cNvPicPr>
          <p:nvPr/>
        </p:nvPicPr>
        <p:blipFill>
          <a:blip r:embed="rId4"/>
          <a:stretch>
            <a:fillRect/>
          </a:stretch>
        </p:blipFill>
        <p:spPr>
          <a:xfrm>
            <a:off x="3361605" y="2313438"/>
            <a:ext cx="2734395" cy="3600000"/>
          </a:xfrm>
          <a:prstGeom prst="rect">
            <a:avLst/>
          </a:prstGeom>
          <a:effectLst/>
        </p:spPr>
      </p:pic>
      <p:sp>
        <p:nvSpPr>
          <p:cNvPr id="13" name="Metin kutusu 12"/>
          <p:cNvSpPr txBox="1"/>
          <p:nvPr/>
        </p:nvSpPr>
        <p:spPr>
          <a:xfrm>
            <a:off x="777239" y="1392300"/>
            <a:ext cx="10574973"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a:t>
            </a:r>
            <a:r>
              <a:rPr lang="tr-TR" sz="1600" dirty="0">
                <a:latin typeface="Open Sans" panose="020B0606030504020204" pitchFamily="34" charset="0"/>
                <a:ea typeface="Open Sans" panose="020B0606030504020204" pitchFamily="34" charset="0"/>
                <a:cs typeface="Open Sans" panose="020B0606030504020204" pitchFamily="34" charset="0"/>
              </a:rPr>
              <a:t>ixed shopping and commercial development </a:t>
            </a:r>
            <a:r>
              <a:rPr lang="tr-TR" sz="1600" dirty="0" err="1">
                <a:latin typeface="Open Sans" panose="020B0606030504020204" pitchFamily="34" charset="0"/>
                <a:ea typeface="Open Sans" panose="020B0606030504020204" pitchFamily="34" charset="0"/>
                <a:cs typeface="Open Sans" panose="020B0606030504020204" pitchFamily="34" charset="0"/>
              </a:rPr>
              <a:t>design</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dirty="0" err="1">
                <a:latin typeface="Open Sans" panose="020B0606030504020204" pitchFamily="34" charset="0"/>
                <a:ea typeface="Open Sans" panose="020B0606030504020204" pitchFamily="34" charset="0"/>
                <a:cs typeface="Open Sans" panose="020B0606030504020204" pitchFamily="34" charset="0"/>
              </a:rPr>
              <a:t>by</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b="1" dirty="0">
                <a:latin typeface="Open Sans" panose="020B0606030504020204" pitchFamily="34" charset="0"/>
                <a:ea typeface="Open Sans" panose="020B0606030504020204" pitchFamily="34" charset="0"/>
                <a:cs typeface="Open Sans" panose="020B0606030504020204" pitchFamily="34" charset="0"/>
              </a:rPr>
              <a:t>TWT Design </a:t>
            </a:r>
            <a:r>
              <a:rPr lang="tr-TR" sz="1600" b="1" dirty="0" err="1">
                <a:latin typeface="Open Sans" panose="020B0606030504020204" pitchFamily="34" charset="0"/>
                <a:ea typeface="Open Sans" panose="020B0606030504020204" pitchFamily="34" charset="0"/>
                <a:cs typeface="Open Sans" panose="020B0606030504020204" pitchFamily="34" charset="0"/>
              </a:rPr>
              <a:t>Consultants</a:t>
            </a:r>
            <a:endParaRPr lang="tr-TR"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BDAAA891-4980-41ED-A209-A82F7C7D6278}"/>
              </a:ext>
            </a:extLst>
          </p:cNvPr>
          <p:cNvSpPr txBox="1">
            <a:spLocks/>
          </p:cNvSpPr>
          <p:nvPr/>
        </p:nvSpPr>
        <p:spPr>
          <a:xfrm>
            <a:off x="777240" y="656599"/>
            <a:ext cx="5318760" cy="390061"/>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a:t>
            </a:r>
          </a:p>
        </p:txBody>
      </p:sp>
      <p:sp>
        <p:nvSpPr>
          <p:cNvPr id="2" name="Dikdörtgen 12">
            <a:extLst>
              <a:ext uri="{FF2B5EF4-FFF2-40B4-BE49-F238E27FC236}">
                <a16:creationId xmlns:a16="http://schemas.microsoft.com/office/drawing/2014/main" id="{A3E46E64-A783-4506-3D6B-C3404EE137F4}"/>
              </a:ext>
            </a:extLst>
          </p:cNvPr>
          <p:cNvSpPr/>
          <p:nvPr/>
        </p:nvSpPr>
        <p:spPr>
          <a:xfrm>
            <a:off x="6684264" y="2496317"/>
            <a:ext cx="2137309"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 name="Title 1">
            <a:extLst>
              <a:ext uri="{FF2B5EF4-FFF2-40B4-BE49-F238E27FC236}">
                <a16:creationId xmlns:a16="http://schemas.microsoft.com/office/drawing/2014/main" id="{667865A6-850A-518B-6413-AC1DD0A62D0E}"/>
              </a:ext>
            </a:extLst>
          </p:cNvPr>
          <p:cNvSpPr txBox="1">
            <a:spLocks/>
          </p:cNvSpPr>
          <p:nvPr/>
        </p:nvSpPr>
        <p:spPr>
          <a:xfrm>
            <a:off x="6769380" y="2538981"/>
            <a:ext cx="1937704"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Oxley Development</a:t>
            </a:r>
          </a:p>
          <a:p>
            <a:pPr>
              <a:lnSpc>
                <a:spcPct val="100000"/>
              </a:lnSpc>
            </a:pPr>
            <a:r>
              <a:rPr lang="en-US" sz="1200" dirty="0">
                <a:solidFill>
                  <a:schemeClr val="tx1">
                    <a:lumMod val="75000"/>
                    <a:lumOff val="25000"/>
                  </a:schemeClr>
                </a:solidFill>
                <a:latin typeface="Open Sans"/>
                <a:ea typeface="Open Sans"/>
                <a:cs typeface="Open Sans"/>
              </a:rPr>
              <a:t>Cambodia</a:t>
            </a:r>
          </a:p>
        </p:txBody>
      </p:sp>
      <p:sp>
        <p:nvSpPr>
          <p:cNvPr id="4" name="Dikdörtgen 12">
            <a:extLst>
              <a:ext uri="{FF2B5EF4-FFF2-40B4-BE49-F238E27FC236}">
                <a16:creationId xmlns:a16="http://schemas.microsoft.com/office/drawing/2014/main" id="{BABF392E-51B0-0786-95B2-0DEAE2C59B90}"/>
              </a:ext>
            </a:extLst>
          </p:cNvPr>
          <p:cNvSpPr/>
          <p:nvPr/>
        </p:nvSpPr>
        <p:spPr>
          <a:xfrm>
            <a:off x="2361522" y="2496317"/>
            <a:ext cx="1307592"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5" name="Title 1">
            <a:extLst>
              <a:ext uri="{FF2B5EF4-FFF2-40B4-BE49-F238E27FC236}">
                <a16:creationId xmlns:a16="http://schemas.microsoft.com/office/drawing/2014/main" id="{D637FBC4-0557-9ADD-6AD9-C0799DD6E28B}"/>
              </a:ext>
            </a:extLst>
          </p:cNvPr>
          <p:cNvSpPr txBox="1">
            <a:spLocks/>
          </p:cNvSpPr>
          <p:nvPr/>
        </p:nvSpPr>
        <p:spPr>
          <a:xfrm>
            <a:off x="2446638" y="2538981"/>
            <a:ext cx="1131036"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The Peak</a:t>
            </a:r>
          </a:p>
          <a:p>
            <a:pPr>
              <a:lnSpc>
                <a:spcPct val="100000"/>
              </a:lnSpc>
            </a:pPr>
            <a:r>
              <a:rPr lang="en-US" sz="1200" dirty="0">
                <a:solidFill>
                  <a:schemeClr val="tx1">
                    <a:lumMod val="75000"/>
                    <a:lumOff val="25000"/>
                  </a:schemeClr>
                </a:solidFill>
                <a:latin typeface="Open Sans"/>
                <a:ea typeface="Open Sans"/>
                <a:cs typeface="Open Sans"/>
              </a:rPr>
              <a:t>Cambodia</a:t>
            </a:r>
          </a:p>
        </p:txBody>
      </p:sp>
    </p:spTree>
    <p:extLst>
      <p:ext uri="{BB962C8B-B14F-4D97-AF65-F5344CB8AC3E}">
        <p14:creationId xmlns:p14="http://schemas.microsoft.com/office/powerpoint/2010/main" val="24335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E32C66-A219-5A87-24AE-F7BEE9260D43}"/>
              </a:ext>
            </a:extLst>
          </p:cNvPr>
          <p:cNvGrpSpPr/>
          <p:nvPr/>
        </p:nvGrpSpPr>
        <p:grpSpPr>
          <a:xfrm>
            <a:off x="540000" y="237683"/>
            <a:ext cx="5596664" cy="1200329"/>
            <a:chOff x="666940" y="861193"/>
            <a:chExt cx="5596664" cy="1359267"/>
          </a:xfrm>
        </p:grpSpPr>
        <p:sp>
          <p:nvSpPr>
            <p:cNvPr id="7" name="TextBox 6">
              <a:extLst>
                <a:ext uri="{FF2B5EF4-FFF2-40B4-BE49-F238E27FC236}">
                  <a16:creationId xmlns:a16="http://schemas.microsoft.com/office/drawing/2014/main" id="{CCC16F9B-F5AA-E906-04D5-9AF9B153A4A3}"/>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1</a:t>
              </a:r>
            </a:p>
          </p:txBody>
        </p:sp>
        <p:sp>
          <p:nvSpPr>
            <p:cNvPr id="9" name="TextBox 8">
              <a:extLst>
                <a:ext uri="{FF2B5EF4-FFF2-40B4-BE49-F238E27FC236}">
                  <a16:creationId xmlns:a16="http://schemas.microsoft.com/office/drawing/2014/main" id="{404F2BDC-5550-67B9-ACC2-2127E7924EB9}"/>
                </a:ext>
              </a:extLst>
            </p:cNvPr>
            <p:cNvSpPr txBox="1"/>
            <p:nvPr/>
          </p:nvSpPr>
          <p:spPr>
            <a:xfrm>
              <a:off x="890595" y="1508782"/>
              <a:ext cx="537300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 Software &amp; Products Overview</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id="{33D8658F-3C40-D4B5-F6CF-0BF23F22F6C6}"/>
              </a:ext>
            </a:extLst>
          </p:cNvPr>
          <p:cNvGrpSpPr/>
          <p:nvPr/>
        </p:nvGrpSpPr>
        <p:grpSpPr>
          <a:xfrm>
            <a:off x="540000" y="1440959"/>
            <a:ext cx="3144904" cy="1200329"/>
            <a:chOff x="666940" y="861193"/>
            <a:chExt cx="3144904" cy="1359267"/>
          </a:xfrm>
        </p:grpSpPr>
        <p:sp>
          <p:nvSpPr>
            <p:cNvPr id="3" name="TextBox 2">
              <a:extLst>
                <a:ext uri="{FF2B5EF4-FFF2-40B4-BE49-F238E27FC236}">
                  <a16:creationId xmlns:a16="http://schemas.microsoft.com/office/drawing/2014/main" id="{F6859FCA-DE14-7464-AF09-A398AC98C408}"/>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2</a:t>
              </a:r>
            </a:p>
          </p:txBody>
        </p:sp>
        <p:sp>
          <p:nvSpPr>
            <p:cNvPr id="4" name="TextBox 3">
              <a:extLst>
                <a:ext uri="{FF2B5EF4-FFF2-40B4-BE49-F238E27FC236}">
                  <a16:creationId xmlns:a16="http://schemas.microsoft.com/office/drawing/2014/main" id="{B376B649-B69A-F513-02F3-2A4FF73F32C7}"/>
                </a:ext>
              </a:extLst>
            </p:cNvPr>
            <p:cNvSpPr txBox="1"/>
            <p:nvPr/>
          </p:nvSpPr>
          <p:spPr>
            <a:xfrm>
              <a:off x="890595" y="1508782"/>
              <a:ext cx="292124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What Do We Offer?</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 name="Group 4">
            <a:extLst>
              <a:ext uri="{FF2B5EF4-FFF2-40B4-BE49-F238E27FC236}">
                <a16:creationId xmlns:a16="http://schemas.microsoft.com/office/drawing/2014/main" id="{25A51A16-4E84-3C02-9DB7-AF3429B31619}"/>
              </a:ext>
            </a:extLst>
          </p:cNvPr>
          <p:cNvGrpSpPr/>
          <p:nvPr/>
        </p:nvGrpSpPr>
        <p:grpSpPr>
          <a:xfrm>
            <a:off x="540000" y="2644235"/>
            <a:ext cx="2829112" cy="1200329"/>
            <a:chOff x="666940" y="861193"/>
            <a:chExt cx="2829112" cy="1359267"/>
          </a:xfrm>
        </p:grpSpPr>
        <p:sp>
          <p:nvSpPr>
            <p:cNvPr id="22" name="TextBox 21">
              <a:extLst>
                <a:ext uri="{FF2B5EF4-FFF2-40B4-BE49-F238E27FC236}">
                  <a16:creationId xmlns:a16="http://schemas.microsoft.com/office/drawing/2014/main" id="{FB253BA0-4D53-DC91-8ED0-03C38D7B61E2}"/>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sp>
          <p:nvSpPr>
            <p:cNvPr id="27" name="TextBox 26">
              <a:extLst>
                <a:ext uri="{FF2B5EF4-FFF2-40B4-BE49-F238E27FC236}">
                  <a16:creationId xmlns:a16="http://schemas.microsoft.com/office/drawing/2014/main" id="{D4C5A572-A293-E685-58D5-6365503D7581}"/>
                </a:ext>
              </a:extLst>
            </p:cNvPr>
            <p:cNvSpPr txBox="1"/>
            <p:nvPr/>
          </p:nvSpPr>
          <p:spPr>
            <a:xfrm>
              <a:off x="890595" y="1508782"/>
              <a:ext cx="2605457"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Core Advantages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8ADF61B9-D481-2979-C241-8E1B537057CF}"/>
              </a:ext>
            </a:extLst>
          </p:cNvPr>
          <p:cNvGrpSpPr/>
          <p:nvPr/>
        </p:nvGrpSpPr>
        <p:grpSpPr>
          <a:xfrm>
            <a:off x="540000" y="3847511"/>
            <a:ext cx="3073025" cy="1200329"/>
            <a:chOff x="666940" y="861193"/>
            <a:chExt cx="3073025" cy="1359267"/>
          </a:xfrm>
        </p:grpSpPr>
        <p:sp>
          <p:nvSpPr>
            <p:cNvPr id="32" name="TextBox 31">
              <a:extLst>
                <a:ext uri="{FF2B5EF4-FFF2-40B4-BE49-F238E27FC236}">
                  <a16:creationId xmlns:a16="http://schemas.microsoft.com/office/drawing/2014/main" id="{0BE5DDA1-BA5C-8139-31A5-B26136BA3BD4}"/>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4</a:t>
              </a:r>
            </a:p>
          </p:txBody>
        </p:sp>
        <p:sp>
          <p:nvSpPr>
            <p:cNvPr id="33" name="TextBox 32">
              <a:extLst>
                <a:ext uri="{FF2B5EF4-FFF2-40B4-BE49-F238E27FC236}">
                  <a16:creationId xmlns:a16="http://schemas.microsoft.com/office/drawing/2014/main" id="{88A61C0D-B989-2DAF-D1C6-68CFC558A603}"/>
                </a:ext>
              </a:extLst>
            </p:cNvPr>
            <p:cNvSpPr txBox="1"/>
            <p:nvPr/>
          </p:nvSpPr>
          <p:spPr>
            <a:xfrm>
              <a:off x="890595" y="1508782"/>
              <a:ext cx="2849370"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Project Referances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8E6CEBDE-6ADA-630A-2F58-B53004B112CC}"/>
              </a:ext>
            </a:extLst>
          </p:cNvPr>
          <p:cNvGrpSpPr/>
          <p:nvPr/>
        </p:nvGrpSpPr>
        <p:grpSpPr>
          <a:xfrm>
            <a:off x="540000" y="5050787"/>
            <a:ext cx="4982202" cy="1200329"/>
            <a:chOff x="666940" y="861193"/>
            <a:chExt cx="4982202" cy="1359267"/>
          </a:xfrm>
        </p:grpSpPr>
        <p:sp>
          <p:nvSpPr>
            <p:cNvPr id="35" name="TextBox 34">
              <a:extLst>
                <a:ext uri="{FF2B5EF4-FFF2-40B4-BE49-F238E27FC236}">
                  <a16:creationId xmlns:a16="http://schemas.microsoft.com/office/drawing/2014/main" id="{319564D5-51FE-CB7B-5593-1108D27786AA}"/>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5</a:t>
              </a:r>
            </a:p>
          </p:txBody>
        </p:sp>
        <p:sp>
          <p:nvSpPr>
            <p:cNvPr id="36" name="TextBox 35">
              <a:extLst>
                <a:ext uri="{FF2B5EF4-FFF2-40B4-BE49-F238E27FC236}">
                  <a16:creationId xmlns:a16="http://schemas.microsoft.com/office/drawing/2014/main" id="{E97697C3-976E-0BD9-8CFA-9D6830AFCB43}"/>
                </a:ext>
              </a:extLst>
            </p:cNvPr>
            <p:cNvSpPr txBox="1"/>
            <p:nvPr/>
          </p:nvSpPr>
          <p:spPr>
            <a:xfrm>
              <a:off x="890595" y="1508782"/>
              <a:ext cx="4758547" cy="522795"/>
            </a:xfrm>
            <a:prstGeom prst="rect">
              <a:avLst/>
            </a:prstGeom>
            <a:noFill/>
          </p:spPr>
          <p:txBody>
            <a:bodyPr wrap="none" rtlCol="0" anchor="b" anchorCtr="0">
              <a:spAutoFit/>
            </a:bodyPr>
            <a:lstStyle/>
            <a:p>
              <a:pPr defTabSz="914217"/>
              <a:r>
                <a:rPr lang="en-US" sz="2400" b="1"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Structure Suite Live Demo</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1265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6174485"/>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sp>
        <p:nvSpPr>
          <p:cNvPr id="11" name="Dikdörtgen 10"/>
          <p:cNvSpPr/>
          <p:nvPr/>
        </p:nvSpPr>
        <p:spPr>
          <a:xfrm>
            <a:off x="777240" y="1537824"/>
            <a:ext cx="5318760" cy="1077218"/>
          </a:xfrm>
          <a:prstGeom prst="rect">
            <a:avLst/>
          </a:prstGeom>
        </p:spPr>
        <p:txBody>
          <a:bodyPr wrap="square">
            <a:spAutoFit/>
          </a:bodyPr>
          <a:lstStyle/>
          <a:p>
            <a:r>
              <a:rPr lang="tr-TR" sz="1600" b="1" dirty="0">
                <a:latin typeface="Open Sans" panose="020B0606030504020204" pitchFamily="34" charset="0"/>
                <a:ea typeface="Open Sans" panose="020B0606030504020204" pitchFamily="34" charset="0"/>
                <a:cs typeface="Open Sans" panose="020B0606030504020204" pitchFamily="34" charset="0"/>
              </a:rPr>
              <a:t>Maverick Consulting Engineers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tr-TR" sz="1600" dirty="0">
                <a:latin typeface="Open Sans" panose="020B0606030504020204" pitchFamily="34" charset="0"/>
                <a:ea typeface="Open Sans" panose="020B0606030504020204" pitchFamily="34" charset="0"/>
                <a:cs typeface="Open Sans" panose="020B0606030504020204" pitchFamily="34" charset="0"/>
              </a:rPr>
              <a:t>Wide range of commercial and residential projects using </a:t>
            </a:r>
            <a:r>
              <a:rPr lang="tr-TR" sz="1600" b="1" dirty="0">
                <a:latin typeface="Open Sans" panose="020B0606030504020204" pitchFamily="34" charset="0"/>
                <a:ea typeface="Open Sans" panose="020B0606030504020204" pitchFamily="34" charset="0"/>
                <a:cs typeface="Open Sans" panose="020B0606030504020204" pitchFamily="34" charset="0"/>
              </a:rPr>
              <a:t>Prota</a:t>
            </a:r>
            <a:r>
              <a:rPr lang="tr-TR"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4" name="Title 1">
            <a:extLst>
              <a:ext uri="{FF2B5EF4-FFF2-40B4-BE49-F238E27FC236}">
                <a16:creationId xmlns:a16="http://schemas.microsoft.com/office/drawing/2014/main" id="{0CEB72A2-D90B-4853-E616-9F79043D012B}"/>
              </a:ext>
            </a:extLst>
          </p:cNvPr>
          <p:cNvSpPr txBox="1">
            <a:spLocks/>
          </p:cNvSpPr>
          <p:nvPr/>
        </p:nvSpPr>
        <p:spPr>
          <a:xfrm>
            <a:off x="777240" y="651895"/>
            <a:ext cx="6288024" cy="4547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 Europe</a:t>
            </a:r>
          </a:p>
        </p:txBody>
      </p:sp>
      <p:pic>
        <p:nvPicPr>
          <p:cNvPr id="6" name="Picture 5" descr="A tall building with a tall tower&#10;&#10;Description automatically generated with medium confidence">
            <a:extLst>
              <a:ext uri="{FF2B5EF4-FFF2-40B4-BE49-F238E27FC236}">
                <a16:creationId xmlns:a16="http://schemas.microsoft.com/office/drawing/2014/main" id="{321847F1-2294-4938-2516-79076EB0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00" y="3429438"/>
            <a:ext cx="2275492" cy="2484000"/>
          </a:xfrm>
          <a:prstGeom prst="rect">
            <a:avLst/>
          </a:prstGeom>
        </p:spPr>
      </p:pic>
      <p:pic>
        <p:nvPicPr>
          <p:cNvPr id="21" name="Picture 20" descr="Aerial view of a city&#10;&#10;Description automatically generated">
            <a:extLst>
              <a:ext uri="{FF2B5EF4-FFF2-40B4-BE49-F238E27FC236}">
                <a16:creationId xmlns:a16="http://schemas.microsoft.com/office/drawing/2014/main" id="{B7C61052-EBAD-98A4-9986-28C9EB6B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510" y="3436958"/>
            <a:ext cx="2484000" cy="2484000"/>
          </a:xfrm>
          <a:prstGeom prst="rect">
            <a:avLst/>
          </a:prstGeom>
        </p:spPr>
      </p:pic>
      <p:pic>
        <p:nvPicPr>
          <p:cNvPr id="25" name="Picture 24" descr="A group of buildings with trees and cars&#10;&#10;Description automatically generated">
            <a:extLst>
              <a:ext uri="{FF2B5EF4-FFF2-40B4-BE49-F238E27FC236}">
                <a16:creationId xmlns:a16="http://schemas.microsoft.com/office/drawing/2014/main" id="{ED9D8883-7BC9-1694-7F11-1CDD22CB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365" y="3429000"/>
            <a:ext cx="2464021" cy="2484000"/>
          </a:xfrm>
          <a:prstGeom prst="rect">
            <a:avLst/>
          </a:prstGeom>
        </p:spPr>
      </p:pic>
      <p:pic>
        <p:nvPicPr>
          <p:cNvPr id="27" name="Picture 26" descr="A building with many windows&#10;&#10;Description automatically generated">
            <a:extLst>
              <a:ext uri="{FF2B5EF4-FFF2-40B4-BE49-F238E27FC236}">
                <a16:creationId xmlns:a16="http://schemas.microsoft.com/office/drawing/2014/main" id="{25DF3393-A3CA-ADFA-0656-7A72365D5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859" y="3431730"/>
            <a:ext cx="2370178" cy="2484000"/>
          </a:xfrm>
          <a:prstGeom prst="rect">
            <a:avLst/>
          </a:prstGeom>
        </p:spPr>
      </p:pic>
      <p:pic>
        <p:nvPicPr>
          <p:cNvPr id="29" name="Picture 28" descr="A tall building with many windows&#10;&#10;Description automatically generated">
            <a:extLst>
              <a:ext uri="{FF2B5EF4-FFF2-40B4-BE49-F238E27FC236}">
                <a16:creationId xmlns:a16="http://schemas.microsoft.com/office/drawing/2014/main" id="{802A0166-97A3-28FD-3F80-10C191D0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6910" y="917194"/>
            <a:ext cx="2514600" cy="2159000"/>
          </a:xfrm>
          <a:prstGeom prst="rect">
            <a:avLst/>
          </a:prstGeom>
        </p:spPr>
      </p:pic>
      <p:sp>
        <p:nvSpPr>
          <p:cNvPr id="30" name="Dikdörtgen 12">
            <a:extLst>
              <a:ext uri="{FF2B5EF4-FFF2-40B4-BE49-F238E27FC236}">
                <a16:creationId xmlns:a16="http://schemas.microsoft.com/office/drawing/2014/main" id="{2B654E03-6CBF-EB54-0F88-F8688F8423FF}"/>
              </a:ext>
            </a:extLst>
          </p:cNvPr>
          <p:cNvSpPr/>
          <p:nvPr/>
        </p:nvSpPr>
        <p:spPr>
          <a:xfrm>
            <a:off x="7457024" y="1063993"/>
            <a:ext cx="1729004" cy="28952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1" name="Title 1">
            <a:extLst>
              <a:ext uri="{FF2B5EF4-FFF2-40B4-BE49-F238E27FC236}">
                <a16:creationId xmlns:a16="http://schemas.microsoft.com/office/drawing/2014/main" id="{5B189A0D-51CB-86C7-E172-2D833911A25E}"/>
              </a:ext>
            </a:extLst>
          </p:cNvPr>
          <p:cNvSpPr txBox="1">
            <a:spLocks/>
          </p:cNvSpPr>
          <p:nvPr/>
        </p:nvSpPr>
        <p:spPr>
          <a:xfrm>
            <a:off x="7542139" y="1106658"/>
            <a:ext cx="1571701" cy="24685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Stage, </a:t>
            </a:r>
            <a:r>
              <a:rPr lang="en-US" sz="1000" dirty="0">
                <a:solidFill>
                  <a:schemeClr val="tx1">
                    <a:lumMod val="75000"/>
                    <a:lumOff val="25000"/>
                  </a:schemeClr>
                </a:solidFill>
                <a:latin typeface="Open Sans"/>
                <a:ea typeface="Open Sans"/>
                <a:cs typeface="Open Sans"/>
              </a:rPr>
              <a:t>London</a:t>
            </a:r>
          </a:p>
        </p:txBody>
      </p:sp>
      <p:sp>
        <p:nvSpPr>
          <p:cNvPr id="38" name="Dikdörtgen 12">
            <a:extLst>
              <a:ext uri="{FF2B5EF4-FFF2-40B4-BE49-F238E27FC236}">
                <a16:creationId xmlns:a16="http://schemas.microsoft.com/office/drawing/2014/main" id="{D51965EA-A83B-D10D-4D3D-2A959A6CA841}"/>
              </a:ext>
            </a:extLst>
          </p:cNvPr>
          <p:cNvSpPr/>
          <p:nvPr/>
        </p:nvSpPr>
        <p:spPr>
          <a:xfrm>
            <a:off x="8773760"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9" name="Title 1">
            <a:extLst>
              <a:ext uri="{FF2B5EF4-FFF2-40B4-BE49-F238E27FC236}">
                <a16:creationId xmlns:a16="http://schemas.microsoft.com/office/drawing/2014/main" id="{8DD60BB8-DF92-85C9-FCA2-1670EA42DEC4}"/>
              </a:ext>
            </a:extLst>
          </p:cNvPr>
          <p:cNvSpPr txBox="1">
            <a:spLocks/>
          </p:cNvSpPr>
          <p:nvPr/>
        </p:nvSpPr>
        <p:spPr>
          <a:xfrm>
            <a:off x="8858875"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Camel Street, </a:t>
            </a:r>
            <a:r>
              <a:rPr lang="en-US" sz="1000" dirty="0">
                <a:solidFill>
                  <a:schemeClr val="tx1">
                    <a:lumMod val="75000"/>
                    <a:lumOff val="25000"/>
                  </a:schemeClr>
                </a:solidFill>
                <a:latin typeface="Open Sans"/>
                <a:ea typeface="Open Sans"/>
                <a:cs typeface="Open Sans"/>
              </a:rPr>
              <a:t>London</a:t>
            </a:r>
          </a:p>
        </p:txBody>
      </p:sp>
      <p:sp>
        <p:nvSpPr>
          <p:cNvPr id="40" name="Dikdörtgen 12">
            <a:extLst>
              <a:ext uri="{FF2B5EF4-FFF2-40B4-BE49-F238E27FC236}">
                <a16:creationId xmlns:a16="http://schemas.microsoft.com/office/drawing/2014/main" id="{FC1BD9D2-4790-D149-3B89-F690D1B2AF9C}"/>
              </a:ext>
            </a:extLst>
          </p:cNvPr>
          <p:cNvSpPr/>
          <p:nvPr/>
        </p:nvSpPr>
        <p:spPr>
          <a:xfrm>
            <a:off x="6112856"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1" name="Title 1">
            <a:extLst>
              <a:ext uri="{FF2B5EF4-FFF2-40B4-BE49-F238E27FC236}">
                <a16:creationId xmlns:a16="http://schemas.microsoft.com/office/drawing/2014/main" id="{754E23BA-4B18-4B41-049D-719B4E565F67}"/>
              </a:ext>
            </a:extLst>
          </p:cNvPr>
          <p:cNvSpPr txBox="1">
            <a:spLocks/>
          </p:cNvSpPr>
          <p:nvPr/>
        </p:nvSpPr>
        <p:spPr>
          <a:xfrm>
            <a:off x="6197971"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Ipoh Hospital, </a:t>
            </a:r>
            <a:r>
              <a:rPr lang="en-US" sz="1000" dirty="0">
                <a:solidFill>
                  <a:schemeClr val="tx1">
                    <a:lumMod val="75000"/>
                    <a:lumOff val="25000"/>
                  </a:schemeClr>
                </a:solidFill>
                <a:latin typeface="Open Sans"/>
                <a:ea typeface="Open Sans"/>
                <a:cs typeface="Open Sans"/>
              </a:rPr>
              <a:t>Malaysia</a:t>
            </a:r>
          </a:p>
        </p:txBody>
      </p:sp>
      <p:sp>
        <p:nvSpPr>
          <p:cNvPr id="42" name="Dikdörtgen 12">
            <a:extLst>
              <a:ext uri="{FF2B5EF4-FFF2-40B4-BE49-F238E27FC236}">
                <a16:creationId xmlns:a16="http://schemas.microsoft.com/office/drawing/2014/main" id="{6D591AE2-EBD6-9A85-8630-566702366DB8}"/>
              </a:ext>
            </a:extLst>
          </p:cNvPr>
          <p:cNvSpPr/>
          <p:nvPr/>
        </p:nvSpPr>
        <p:spPr>
          <a:xfrm>
            <a:off x="3342224"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3" name="Title 1">
            <a:extLst>
              <a:ext uri="{FF2B5EF4-FFF2-40B4-BE49-F238E27FC236}">
                <a16:creationId xmlns:a16="http://schemas.microsoft.com/office/drawing/2014/main" id="{A5EC9FD5-031A-25F2-F5B5-DC7D63F66596}"/>
              </a:ext>
            </a:extLst>
          </p:cNvPr>
          <p:cNvSpPr txBox="1">
            <a:spLocks/>
          </p:cNvSpPr>
          <p:nvPr/>
        </p:nvSpPr>
        <p:spPr>
          <a:xfrm>
            <a:off x="3427339" y="3246354"/>
            <a:ext cx="1680014"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Oasis Tower, </a:t>
            </a:r>
            <a:r>
              <a:rPr lang="en-US" sz="1000" dirty="0">
                <a:solidFill>
                  <a:schemeClr val="tx1">
                    <a:lumMod val="75000"/>
                    <a:lumOff val="25000"/>
                  </a:schemeClr>
                </a:solidFill>
                <a:latin typeface="Open Sans"/>
                <a:ea typeface="Open Sans"/>
                <a:cs typeface="Open Sans"/>
              </a:rPr>
              <a:t>Malaysia</a:t>
            </a:r>
          </a:p>
        </p:txBody>
      </p:sp>
      <p:sp>
        <p:nvSpPr>
          <p:cNvPr id="44" name="Dikdörtgen 12">
            <a:extLst>
              <a:ext uri="{FF2B5EF4-FFF2-40B4-BE49-F238E27FC236}">
                <a16:creationId xmlns:a16="http://schemas.microsoft.com/office/drawing/2014/main" id="{D12A56DE-532C-FC07-2B18-05D857D34AB4}"/>
              </a:ext>
            </a:extLst>
          </p:cNvPr>
          <p:cNvSpPr/>
          <p:nvPr/>
        </p:nvSpPr>
        <p:spPr>
          <a:xfrm>
            <a:off x="791048" y="3203689"/>
            <a:ext cx="201353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5" name="Title 1">
            <a:extLst>
              <a:ext uri="{FF2B5EF4-FFF2-40B4-BE49-F238E27FC236}">
                <a16:creationId xmlns:a16="http://schemas.microsoft.com/office/drawing/2014/main" id="{D0617156-42F9-E7C2-C026-94AB43F9D0BB}"/>
              </a:ext>
            </a:extLst>
          </p:cNvPr>
          <p:cNvSpPr txBox="1">
            <a:spLocks/>
          </p:cNvSpPr>
          <p:nvPr/>
        </p:nvSpPr>
        <p:spPr>
          <a:xfrm>
            <a:off x="876162" y="3246354"/>
            <a:ext cx="1784335"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Stoner, </a:t>
            </a:r>
            <a:r>
              <a:rPr lang="en-US" sz="1000" dirty="0">
                <a:solidFill>
                  <a:schemeClr val="tx1">
                    <a:lumMod val="75000"/>
                    <a:lumOff val="25000"/>
                  </a:schemeClr>
                </a:solidFill>
                <a:latin typeface="Open Sans"/>
                <a:ea typeface="Open Sans"/>
                <a:cs typeface="Open Sans"/>
              </a:rPr>
              <a:t>Kuala Lumpur</a:t>
            </a:r>
          </a:p>
        </p:txBody>
      </p:sp>
    </p:spTree>
    <p:extLst>
      <p:ext uri="{BB962C8B-B14F-4D97-AF65-F5344CB8AC3E}">
        <p14:creationId xmlns:p14="http://schemas.microsoft.com/office/powerpoint/2010/main" val="24909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5">
            <a:extLst>
              <a:ext uri="{FF2B5EF4-FFF2-40B4-BE49-F238E27FC236}">
                <a16:creationId xmlns:a16="http://schemas.microsoft.com/office/drawing/2014/main" id="{A673AEFE-03B8-2B2C-BCAB-6B6C6B6A1A20}"/>
              </a:ext>
            </a:extLst>
          </p:cNvPr>
          <p:cNvSpPr txBox="1"/>
          <p:nvPr/>
        </p:nvSpPr>
        <p:spPr>
          <a:xfrm>
            <a:off x="1819283" y="1373177"/>
            <a:ext cx="3335478" cy="1631216"/>
          </a:xfrm>
          <a:prstGeom prst="rect">
            <a:avLst/>
          </a:prstGeom>
          <a:noFill/>
        </p:spPr>
        <p:txBody>
          <a:bodyPr wrap="square" rtlCol="0">
            <a:spAutoFit/>
          </a:bodyPr>
          <a:lstStyle/>
          <a:p>
            <a:pPr algn="r"/>
            <a:r>
              <a:rPr lang="tr-TR"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Garden</a:t>
            </a:r>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Mall</a:t>
            </a:r>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Kuala Lumpur, Malaysia</a:t>
            </a:r>
            <a:b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tr-TR" sz="1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Delivered by EDP Consulting Group. Garden mall is part of Mid Valley City,  Kuala Lumpur’s largest shopping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mall</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entertainment</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complex</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Metin kutusu 8">
            <a:extLst>
              <a:ext uri="{FF2B5EF4-FFF2-40B4-BE49-F238E27FC236}">
                <a16:creationId xmlns:a16="http://schemas.microsoft.com/office/drawing/2014/main" id="{FAD2613F-EB09-D5EB-3257-105F26160ABC}"/>
              </a:ext>
            </a:extLst>
          </p:cNvPr>
          <p:cNvSpPr txBox="1"/>
          <p:nvPr/>
        </p:nvSpPr>
        <p:spPr>
          <a:xfrm>
            <a:off x="7358008" y="3838459"/>
            <a:ext cx="3335837" cy="1631216"/>
          </a:xfrm>
          <a:prstGeom prst="rect">
            <a:avLst/>
          </a:prstGeom>
          <a:noFill/>
        </p:spPr>
        <p:txBody>
          <a:bodyPr wrap="square" rtlCol="0">
            <a:spAutoFit/>
          </a:bodyPr>
          <a:lstStyle/>
          <a:p>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IOI </a:t>
            </a:r>
            <a:r>
              <a:rPr lang="tr-TR"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Resort</a:t>
            </a:r>
            <a:r>
              <a:rPr lang="tr-TR"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World</a:t>
            </a:r>
          </a:p>
          <a:p>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Putrajaya</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Malaysia</a:t>
            </a:r>
          </a:p>
          <a:p>
            <a:endPar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Also delivered by EDP Consulting Group. Currently Malaysia’s largest mixed development Project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under</a:t>
            </a:r>
            <a:r>
              <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constrution</a:t>
            </a:r>
            <a:endParaRPr lang="tr-TR"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Resim 6">
            <a:extLst>
              <a:ext uri="{FF2B5EF4-FFF2-40B4-BE49-F238E27FC236}">
                <a16:creationId xmlns:a16="http://schemas.microsoft.com/office/drawing/2014/main" id="{DB238C58-3BEF-C1C8-BAF6-A9E84EA7ADEC}"/>
              </a:ext>
            </a:extLst>
          </p:cNvPr>
          <p:cNvPicPr>
            <a:picLocks noChangeAspect="1"/>
          </p:cNvPicPr>
          <p:nvPr/>
        </p:nvPicPr>
        <p:blipFill rotWithShape="1">
          <a:blip r:embed="rId3"/>
          <a:srcRect l="2151" t="763" r="16074" b="3920"/>
          <a:stretch/>
        </p:blipFill>
        <p:spPr>
          <a:xfrm>
            <a:off x="8618960" y="1449000"/>
            <a:ext cx="2733253" cy="1980000"/>
          </a:xfrm>
          <a:prstGeom prst="rect">
            <a:avLst/>
          </a:prstGeom>
          <a:ln w="25400">
            <a:noFill/>
          </a:ln>
          <a:effectLst>
            <a:softEdge rad="0"/>
          </a:effectLst>
        </p:spPr>
      </p:pic>
      <p:pic>
        <p:nvPicPr>
          <p:cNvPr id="5" name="Resim 9">
            <a:extLst>
              <a:ext uri="{FF2B5EF4-FFF2-40B4-BE49-F238E27FC236}">
                <a16:creationId xmlns:a16="http://schemas.microsoft.com/office/drawing/2014/main" id="{0F9A4FD8-28B7-3E6D-9F77-95A84EC42626}"/>
              </a:ext>
            </a:extLst>
          </p:cNvPr>
          <p:cNvPicPr>
            <a:picLocks noChangeAspect="1"/>
          </p:cNvPicPr>
          <p:nvPr/>
        </p:nvPicPr>
        <p:blipFill rotWithShape="1">
          <a:blip r:embed="rId4"/>
          <a:srcRect l="2504" t="1684" b="3378"/>
          <a:stretch/>
        </p:blipFill>
        <p:spPr>
          <a:xfrm>
            <a:off x="5167707" y="1449000"/>
            <a:ext cx="3096850" cy="1980000"/>
          </a:xfrm>
          <a:prstGeom prst="rect">
            <a:avLst/>
          </a:prstGeom>
          <a:ln w="25400">
            <a:noFill/>
          </a:ln>
          <a:effectLst>
            <a:softEdge rad="0"/>
          </a:effectLst>
        </p:spPr>
      </p:pic>
      <p:pic>
        <p:nvPicPr>
          <p:cNvPr id="7" name="Resim 10">
            <a:extLst>
              <a:ext uri="{FF2B5EF4-FFF2-40B4-BE49-F238E27FC236}">
                <a16:creationId xmlns:a16="http://schemas.microsoft.com/office/drawing/2014/main" id="{AC7DD440-EF3A-EF65-AC27-5C3ABC439102}"/>
              </a:ext>
            </a:extLst>
          </p:cNvPr>
          <p:cNvPicPr>
            <a:picLocks noChangeAspect="1"/>
          </p:cNvPicPr>
          <p:nvPr/>
        </p:nvPicPr>
        <p:blipFill rotWithShape="1">
          <a:blip r:embed="rId5"/>
          <a:srcRect l="6228"/>
          <a:stretch/>
        </p:blipFill>
        <p:spPr>
          <a:xfrm>
            <a:off x="874713" y="3933438"/>
            <a:ext cx="3012982" cy="1980000"/>
          </a:xfrm>
          <a:prstGeom prst="rect">
            <a:avLst/>
          </a:prstGeom>
          <a:ln w="25400">
            <a:noFill/>
          </a:ln>
          <a:effectLst>
            <a:softEdge rad="0"/>
          </a:effectLst>
        </p:spPr>
      </p:pic>
      <p:pic>
        <p:nvPicPr>
          <p:cNvPr id="11" name="Resim 11">
            <a:extLst>
              <a:ext uri="{FF2B5EF4-FFF2-40B4-BE49-F238E27FC236}">
                <a16:creationId xmlns:a16="http://schemas.microsoft.com/office/drawing/2014/main" id="{46553348-9519-D212-A90E-2EF05A30AAF5}"/>
              </a:ext>
            </a:extLst>
          </p:cNvPr>
          <p:cNvPicPr>
            <a:picLocks noChangeAspect="1"/>
          </p:cNvPicPr>
          <p:nvPr/>
        </p:nvPicPr>
        <p:blipFill rotWithShape="1">
          <a:blip r:embed="rId6"/>
          <a:srcRect b="2936"/>
          <a:stretch/>
        </p:blipFill>
        <p:spPr>
          <a:xfrm>
            <a:off x="4241425" y="3933438"/>
            <a:ext cx="3096850" cy="1980000"/>
          </a:xfrm>
          <a:prstGeom prst="rect">
            <a:avLst/>
          </a:prstGeom>
          <a:ln w="25400">
            <a:noFill/>
          </a:ln>
          <a:effectLst>
            <a:softEdge rad="0"/>
          </a:effectLst>
        </p:spPr>
      </p:pic>
      <p:sp>
        <p:nvSpPr>
          <p:cNvPr id="14" name="Title 1">
            <a:extLst>
              <a:ext uri="{FF2B5EF4-FFF2-40B4-BE49-F238E27FC236}">
                <a16:creationId xmlns:a16="http://schemas.microsoft.com/office/drawing/2014/main" id="{F26618F5-DA1E-26F0-2E7B-12538EE08298}"/>
              </a:ext>
            </a:extLst>
          </p:cNvPr>
          <p:cNvSpPr txBox="1">
            <a:spLocks/>
          </p:cNvSpPr>
          <p:nvPr/>
        </p:nvSpPr>
        <p:spPr>
          <a:xfrm>
            <a:off x="777240" y="662032"/>
            <a:ext cx="6096000" cy="328119"/>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 Europe</a:t>
            </a:r>
          </a:p>
        </p:txBody>
      </p:sp>
      <p:sp>
        <p:nvSpPr>
          <p:cNvPr id="16" name="Dikdörtgen 12">
            <a:extLst>
              <a:ext uri="{FF2B5EF4-FFF2-40B4-BE49-F238E27FC236}">
                <a16:creationId xmlns:a16="http://schemas.microsoft.com/office/drawing/2014/main" id="{32001C99-F41B-296A-16C2-9A5BD01F88DF}"/>
              </a:ext>
            </a:extLst>
          </p:cNvPr>
          <p:cNvSpPr/>
          <p:nvPr/>
        </p:nvSpPr>
        <p:spPr>
          <a:xfrm>
            <a:off x="791048" y="3738407"/>
            <a:ext cx="1549816"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7" name="Title 1">
            <a:extLst>
              <a:ext uri="{FF2B5EF4-FFF2-40B4-BE49-F238E27FC236}">
                <a16:creationId xmlns:a16="http://schemas.microsoft.com/office/drawing/2014/main" id="{B082F78C-3CC1-7930-38EE-1006C28EAC6F}"/>
              </a:ext>
            </a:extLst>
          </p:cNvPr>
          <p:cNvSpPr txBox="1">
            <a:spLocks/>
          </p:cNvSpPr>
          <p:nvPr/>
        </p:nvSpPr>
        <p:spPr>
          <a:xfrm>
            <a:off x="876163" y="3781072"/>
            <a:ext cx="1281822"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I0I Mall, </a:t>
            </a:r>
            <a:r>
              <a:rPr lang="en-US" sz="1000" dirty="0">
                <a:solidFill>
                  <a:schemeClr val="tx1">
                    <a:lumMod val="75000"/>
                    <a:lumOff val="25000"/>
                  </a:schemeClr>
                </a:solidFill>
                <a:latin typeface="Open Sans"/>
                <a:ea typeface="Open Sans"/>
                <a:cs typeface="Open Sans"/>
              </a:rPr>
              <a:t>Malaysia</a:t>
            </a:r>
          </a:p>
        </p:txBody>
      </p:sp>
      <p:sp>
        <p:nvSpPr>
          <p:cNvPr id="18" name="Dikdörtgen 12">
            <a:extLst>
              <a:ext uri="{FF2B5EF4-FFF2-40B4-BE49-F238E27FC236}">
                <a16:creationId xmlns:a16="http://schemas.microsoft.com/office/drawing/2014/main" id="{DB23AE17-1CA8-C276-6344-1A5F78A75FA0}"/>
              </a:ext>
            </a:extLst>
          </p:cNvPr>
          <p:cNvSpPr/>
          <p:nvPr/>
        </p:nvSpPr>
        <p:spPr>
          <a:xfrm>
            <a:off x="4146896" y="3738407"/>
            <a:ext cx="194910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9" name="Title 1">
            <a:extLst>
              <a:ext uri="{FF2B5EF4-FFF2-40B4-BE49-F238E27FC236}">
                <a16:creationId xmlns:a16="http://schemas.microsoft.com/office/drawing/2014/main" id="{2DB1ED8C-1D59-9842-0308-DA80AD276F77}"/>
              </a:ext>
            </a:extLst>
          </p:cNvPr>
          <p:cNvSpPr txBox="1">
            <a:spLocks/>
          </p:cNvSpPr>
          <p:nvPr/>
        </p:nvSpPr>
        <p:spPr>
          <a:xfrm>
            <a:off x="4232010" y="3781072"/>
            <a:ext cx="166586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I0I Resort City, </a:t>
            </a:r>
            <a:r>
              <a:rPr lang="en-US" sz="1000" dirty="0">
                <a:solidFill>
                  <a:schemeClr val="tx1">
                    <a:lumMod val="75000"/>
                    <a:lumOff val="25000"/>
                  </a:schemeClr>
                </a:solidFill>
                <a:latin typeface="Open Sans"/>
                <a:ea typeface="Open Sans"/>
                <a:cs typeface="Open Sans"/>
              </a:rPr>
              <a:t>Malaysia</a:t>
            </a:r>
          </a:p>
        </p:txBody>
      </p:sp>
    </p:spTree>
    <p:extLst>
      <p:ext uri="{BB962C8B-B14F-4D97-AF65-F5344CB8AC3E}">
        <p14:creationId xmlns:p14="http://schemas.microsoft.com/office/powerpoint/2010/main" val="13146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99EE99-0EC7-58BB-15A1-05BE795A43DD}"/>
              </a:ext>
            </a:extLst>
          </p:cNvPr>
          <p:cNvSpPr txBox="1">
            <a:spLocks/>
          </p:cNvSpPr>
          <p:nvPr/>
        </p:nvSpPr>
        <p:spPr>
          <a:xfrm>
            <a:off x="764985" y="661690"/>
            <a:ext cx="5221287" cy="408158"/>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Project Delivery Across Asia, Europe</a:t>
            </a:r>
          </a:p>
        </p:txBody>
      </p:sp>
      <p:pic>
        <p:nvPicPr>
          <p:cNvPr id="9" name="Picture 8" descr="A 3d model of a building&#10;&#10;Description automatically generated">
            <a:extLst>
              <a:ext uri="{FF2B5EF4-FFF2-40B4-BE49-F238E27FC236}">
                <a16:creationId xmlns:a16="http://schemas.microsoft.com/office/drawing/2014/main" id="{D4901958-C17E-B777-BDE4-51B12C04F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713" y="44450"/>
            <a:ext cx="3873500" cy="6159500"/>
          </a:xfrm>
          <a:prstGeom prst="rect">
            <a:avLst/>
          </a:prstGeom>
        </p:spPr>
      </p:pic>
      <p:sp>
        <p:nvSpPr>
          <p:cNvPr id="11" name="Metin kutusu 8">
            <a:extLst>
              <a:ext uri="{FF2B5EF4-FFF2-40B4-BE49-F238E27FC236}">
                <a16:creationId xmlns:a16="http://schemas.microsoft.com/office/drawing/2014/main" id="{33D26EBB-BC3A-2CDA-AF29-B6BF3A57E158}"/>
              </a:ext>
            </a:extLst>
          </p:cNvPr>
          <p:cNvSpPr txBox="1"/>
          <p:nvPr/>
        </p:nvSpPr>
        <p:spPr>
          <a:xfrm>
            <a:off x="5910072" y="5540673"/>
            <a:ext cx="2267066" cy="461665"/>
          </a:xfrm>
          <a:prstGeom prst="rect">
            <a:avLst/>
          </a:prstGeom>
          <a:noFill/>
        </p:spPr>
        <p:txBody>
          <a:bodyPr wrap="square" rtlCol="0">
            <a:spAutoFit/>
          </a:bodyPr>
          <a:lstStyle/>
          <a:p>
            <a:pPr algn="r"/>
            <a:r>
              <a:rPr lang="en-US" sz="1200" b="1" i="0" u="none" strike="noStrike" dirty="0">
                <a:solidFill>
                  <a:srgbClr val="000000"/>
                </a:solidFill>
                <a:effectLst/>
                <a:latin typeface="Open Sans" panose="020B0606030504020204" pitchFamily="34" charset="0"/>
              </a:rPr>
              <a:t>Nik Jai Associates </a:t>
            </a:r>
            <a:r>
              <a:rPr lang="en-US" sz="1200" b="1" i="0" u="none" strike="noStrike" dirty="0" err="1">
                <a:solidFill>
                  <a:srgbClr val="000000"/>
                </a:solidFill>
                <a:effectLst/>
                <a:latin typeface="Open Sans" panose="020B0606030504020204" pitchFamily="34" charset="0"/>
              </a:rPr>
              <a:t>Sdn</a:t>
            </a:r>
            <a:r>
              <a:rPr lang="en-US" sz="1200" b="1" i="0" u="none" strike="noStrike" dirty="0">
                <a:solidFill>
                  <a:srgbClr val="000000"/>
                </a:solidFill>
                <a:effectLst/>
                <a:latin typeface="Open Sans" panose="020B0606030504020204" pitchFamily="34" charset="0"/>
              </a:rPr>
              <a:t> </a:t>
            </a:r>
            <a:r>
              <a:rPr lang="en-US" sz="1200" b="1" i="0" u="none" strike="noStrike" dirty="0" err="1">
                <a:solidFill>
                  <a:srgbClr val="000000"/>
                </a:solidFill>
                <a:effectLst/>
                <a:latin typeface="Open Sans" panose="020B0606030504020204" pitchFamily="34" charset="0"/>
              </a:rPr>
              <a:t>Bhd</a:t>
            </a:r>
            <a:endParaRPr lang="en-US" sz="1200" b="1" i="0" u="none" strike="noStrike" dirty="0">
              <a:solidFill>
                <a:srgbClr val="000000"/>
              </a:solidFill>
              <a:effectLst/>
              <a:latin typeface="Open Sans" panose="020B0606030504020204" pitchFamily="34" charset="0"/>
            </a:endParaRPr>
          </a:p>
          <a:p>
            <a:pPr algn="r"/>
            <a:r>
              <a:rPr lang="tr-TR"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35–</a:t>
            </a:r>
            <a:r>
              <a:rPr lang="tr-TR" sz="12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Storey</a:t>
            </a:r>
            <a:r>
              <a:rPr lang="tr-TR"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Malaysia</a:t>
            </a:r>
            <a:endParaRPr lang="tr-TR"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3d model of a skyscraper&#10;&#10;Description automatically generated">
            <a:extLst>
              <a:ext uri="{FF2B5EF4-FFF2-40B4-BE49-F238E27FC236}">
                <a16:creationId xmlns:a16="http://schemas.microsoft.com/office/drawing/2014/main" id="{E53915D6-4159-C515-F798-F0E813D74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208" y="2087264"/>
            <a:ext cx="2926080" cy="4927600"/>
          </a:xfrm>
          <a:prstGeom prst="rect">
            <a:avLst/>
          </a:prstGeom>
        </p:spPr>
      </p:pic>
    </p:spTree>
    <p:extLst>
      <p:ext uri="{BB962C8B-B14F-4D97-AF65-F5344CB8AC3E}">
        <p14:creationId xmlns:p14="http://schemas.microsoft.com/office/powerpoint/2010/main" val="90561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09DBFF-72A1-09E6-653D-2A6DC4B7B5CD}"/>
              </a:ext>
            </a:extLst>
          </p:cNvPr>
          <p:cNvSpPr txBox="1">
            <a:spLocks/>
          </p:cNvSpPr>
          <p:nvPr/>
        </p:nvSpPr>
        <p:spPr>
          <a:xfrm>
            <a:off x="776604" y="587695"/>
            <a:ext cx="8010605" cy="459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pPr>
              <a:lnSpc>
                <a:spcPct val="110000"/>
              </a:lnSpc>
            </a:pP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Seismically</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Isolated</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Hospitals</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Across Europe, Middle East</a:t>
            </a:r>
            <a:endParaRPr 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Picture 6" descr="A building with red and white columns&#10;&#10;Description automatically generated with medium confidence">
            <a:extLst>
              <a:ext uri="{FF2B5EF4-FFF2-40B4-BE49-F238E27FC236}">
                <a16:creationId xmlns:a16="http://schemas.microsoft.com/office/drawing/2014/main" id="{B9B050F7-8F3D-2AA7-065E-006F40E6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32" y="1254814"/>
            <a:ext cx="6383020" cy="3444240"/>
          </a:xfrm>
          <a:prstGeom prst="rect">
            <a:avLst/>
          </a:prstGeom>
        </p:spPr>
      </p:pic>
      <p:pic>
        <p:nvPicPr>
          <p:cNvPr id="11" name="Picture 10" descr="A building under construction with blue lines&#10;&#10;Description automatically generated">
            <a:extLst>
              <a:ext uri="{FF2B5EF4-FFF2-40B4-BE49-F238E27FC236}">
                <a16:creationId xmlns:a16="http://schemas.microsoft.com/office/drawing/2014/main" id="{AC0B1A58-964B-FE60-3DD0-D94D153B3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92" y="2287832"/>
            <a:ext cx="5486400" cy="4432300"/>
          </a:xfrm>
          <a:prstGeom prst="rect">
            <a:avLst/>
          </a:prstGeom>
        </p:spPr>
      </p:pic>
    </p:spTree>
    <p:extLst>
      <p:ext uri="{BB962C8B-B14F-4D97-AF65-F5344CB8AC3E}">
        <p14:creationId xmlns:p14="http://schemas.microsoft.com/office/powerpoint/2010/main" val="35460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uilding with glass walls and windows&#10;&#10;Description automatically generated">
            <a:extLst>
              <a:ext uri="{FF2B5EF4-FFF2-40B4-BE49-F238E27FC236}">
                <a16:creationId xmlns:a16="http://schemas.microsoft.com/office/drawing/2014/main" id="{3CCBFB69-BEF7-89A1-E200-29FDE80EA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696" y="1270996"/>
            <a:ext cx="4318000" cy="2159000"/>
          </a:xfrm>
          <a:prstGeom prst="rect">
            <a:avLst/>
          </a:prstGeom>
        </p:spPr>
      </p:pic>
      <p:pic>
        <p:nvPicPr>
          <p:cNvPr id="31" name="Picture 30" descr="An aerial view of an airport&#10;&#10;Description automatically generated">
            <a:extLst>
              <a:ext uri="{FF2B5EF4-FFF2-40B4-BE49-F238E27FC236}">
                <a16:creationId xmlns:a16="http://schemas.microsoft.com/office/drawing/2014/main" id="{618F5475-5A15-73BE-3232-634BC8C5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620" y="3759634"/>
            <a:ext cx="4318000" cy="2159000"/>
          </a:xfrm>
          <a:prstGeom prst="rect">
            <a:avLst/>
          </a:prstGeom>
        </p:spPr>
      </p:pic>
      <p:pic>
        <p:nvPicPr>
          <p:cNvPr id="28" name="Picture 27" descr="An aerial view of an airport&#10;&#10;Description automatically generated">
            <a:extLst>
              <a:ext uri="{FF2B5EF4-FFF2-40B4-BE49-F238E27FC236}">
                <a16:creationId xmlns:a16="http://schemas.microsoft.com/office/drawing/2014/main" id="{E855C751-8BC1-E191-0026-D67147427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13" y="1270996"/>
            <a:ext cx="4318000" cy="2159000"/>
          </a:xfrm>
          <a:prstGeom prst="rect">
            <a:avLst/>
          </a:prstGeom>
        </p:spPr>
      </p:pic>
      <p:pic>
        <p:nvPicPr>
          <p:cNvPr id="26" name="Picture 25" descr="A building with a green light&#10;&#10;Description automatically generated with medium confidence">
            <a:extLst>
              <a:ext uri="{FF2B5EF4-FFF2-40B4-BE49-F238E27FC236}">
                <a16:creationId xmlns:a16="http://schemas.microsoft.com/office/drawing/2014/main" id="{A66D61BC-997F-B071-06E6-3385C6DCB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02" y="3759634"/>
            <a:ext cx="4318000" cy="2159000"/>
          </a:xfrm>
          <a:prstGeom prst="rect">
            <a:avLst/>
          </a:prstGeom>
        </p:spPr>
      </p:pic>
      <p:sp>
        <p:nvSpPr>
          <p:cNvPr id="12" name="Title 1">
            <a:extLst>
              <a:ext uri="{FF2B5EF4-FFF2-40B4-BE49-F238E27FC236}">
                <a16:creationId xmlns:a16="http://schemas.microsoft.com/office/drawing/2014/main" id="{826D4551-04E4-3A55-6403-9EF05DD6C0F9}"/>
              </a:ext>
            </a:extLst>
          </p:cNvPr>
          <p:cNvSpPr txBox="1">
            <a:spLocks/>
          </p:cNvSpPr>
          <p:nvPr/>
        </p:nvSpPr>
        <p:spPr>
          <a:xfrm>
            <a:off x="779442" y="604890"/>
            <a:ext cx="5399999" cy="490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GB"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International Airports </a:t>
            </a:r>
            <a:endParaRPr lang="tr-TR"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Dikdörtgen 12">
            <a:extLst>
              <a:ext uri="{FF2B5EF4-FFF2-40B4-BE49-F238E27FC236}">
                <a16:creationId xmlns:a16="http://schemas.microsoft.com/office/drawing/2014/main" id="{C764F1DD-E8C0-8632-46D2-CE391AC4F3E1}"/>
              </a:ext>
            </a:extLst>
          </p:cNvPr>
          <p:cNvSpPr/>
          <p:nvPr/>
        </p:nvSpPr>
        <p:spPr>
          <a:xfrm>
            <a:off x="3416579" y="1091293"/>
            <a:ext cx="201072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A5991EB6-0003-7F33-F8E7-1A2BD18E6B5E}"/>
              </a:ext>
            </a:extLst>
          </p:cNvPr>
          <p:cNvSpPr txBox="1">
            <a:spLocks/>
          </p:cNvSpPr>
          <p:nvPr/>
        </p:nvSpPr>
        <p:spPr>
          <a:xfrm>
            <a:off x="3501694" y="1170535"/>
            <a:ext cx="1681774"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Cairo Airport,</a:t>
            </a:r>
            <a:r>
              <a:rPr lang="en-US" sz="1200" dirty="0">
                <a:solidFill>
                  <a:schemeClr val="tx1">
                    <a:lumMod val="75000"/>
                    <a:lumOff val="25000"/>
                  </a:schemeClr>
                </a:solidFill>
                <a:latin typeface="Open Sans"/>
                <a:ea typeface="Open Sans"/>
                <a:cs typeface="Open Sans"/>
              </a:rPr>
              <a:t> Egypt</a:t>
            </a:r>
          </a:p>
        </p:txBody>
      </p:sp>
      <p:sp>
        <p:nvSpPr>
          <p:cNvPr id="9" name="Dikdörtgen 12">
            <a:extLst>
              <a:ext uri="{FF2B5EF4-FFF2-40B4-BE49-F238E27FC236}">
                <a16:creationId xmlns:a16="http://schemas.microsoft.com/office/drawing/2014/main" id="{92C6F568-D797-1570-83AD-A239308B167D}"/>
              </a:ext>
            </a:extLst>
          </p:cNvPr>
          <p:cNvSpPr/>
          <p:nvPr/>
        </p:nvSpPr>
        <p:spPr>
          <a:xfrm>
            <a:off x="3058576" y="3579851"/>
            <a:ext cx="2374372"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0" name="Title 1">
            <a:extLst>
              <a:ext uri="{FF2B5EF4-FFF2-40B4-BE49-F238E27FC236}">
                <a16:creationId xmlns:a16="http://schemas.microsoft.com/office/drawing/2014/main" id="{7EAA5626-EAFB-EBA3-7AC1-43919AECA24D}"/>
              </a:ext>
            </a:extLst>
          </p:cNvPr>
          <p:cNvSpPr txBox="1">
            <a:spLocks/>
          </p:cNvSpPr>
          <p:nvPr/>
        </p:nvSpPr>
        <p:spPr>
          <a:xfrm>
            <a:off x="3223051" y="3659093"/>
            <a:ext cx="208249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a:ea typeface="Open Sans"/>
                <a:cs typeface="Open Sans"/>
              </a:rPr>
              <a:t>Prishtina</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Kosovo</a:t>
            </a:r>
          </a:p>
        </p:txBody>
      </p:sp>
      <p:sp>
        <p:nvSpPr>
          <p:cNvPr id="11" name="Dikdörtgen 12">
            <a:extLst>
              <a:ext uri="{FF2B5EF4-FFF2-40B4-BE49-F238E27FC236}">
                <a16:creationId xmlns:a16="http://schemas.microsoft.com/office/drawing/2014/main" id="{A095E794-43F4-A992-E0B1-6A1E1CDE1D78}"/>
              </a:ext>
            </a:extLst>
          </p:cNvPr>
          <p:cNvSpPr/>
          <p:nvPr/>
        </p:nvSpPr>
        <p:spPr>
          <a:xfrm>
            <a:off x="8739610" y="1091293"/>
            <a:ext cx="2612603"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1" name="Title 1">
            <a:extLst>
              <a:ext uri="{FF2B5EF4-FFF2-40B4-BE49-F238E27FC236}">
                <a16:creationId xmlns:a16="http://schemas.microsoft.com/office/drawing/2014/main" id="{243AE0DA-B51F-9D5A-EE67-C11CE26CCD86}"/>
              </a:ext>
            </a:extLst>
          </p:cNvPr>
          <p:cNvSpPr txBox="1">
            <a:spLocks/>
          </p:cNvSpPr>
          <p:nvPr/>
        </p:nvSpPr>
        <p:spPr>
          <a:xfrm>
            <a:off x="8816461" y="1170535"/>
            <a:ext cx="232146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Ankara Train Station,</a:t>
            </a:r>
            <a:r>
              <a:rPr lang="en-US" sz="1200" dirty="0">
                <a:solidFill>
                  <a:schemeClr val="tx1">
                    <a:lumMod val="75000"/>
                    <a:lumOff val="25000"/>
                  </a:schemeClr>
                </a:solidFill>
                <a:latin typeface="Open Sans"/>
                <a:ea typeface="Open Sans"/>
                <a:cs typeface="Open Sans"/>
              </a:rPr>
              <a:t> Turkey</a:t>
            </a:r>
          </a:p>
        </p:txBody>
      </p:sp>
      <p:sp>
        <p:nvSpPr>
          <p:cNvPr id="22" name="Dikdörtgen 12">
            <a:extLst>
              <a:ext uri="{FF2B5EF4-FFF2-40B4-BE49-F238E27FC236}">
                <a16:creationId xmlns:a16="http://schemas.microsoft.com/office/drawing/2014/main" id="{5171C10F-26E0-8BDB-00AF-2B8D4EA8F18B}"/>
              </a:ext>
            </a:extLst>
          </p:cNvPr>
          <p:cNvSpPr/>
          <p:nvPr/>
        </p:nvSpPr>
        <p:spPr>
          <a:xfrm>
            <a:off x="7963663" y="3579851"/>
            <a:ext cx="3388550"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3" name="Title 1">
            <a:extLst>
              <a:ext uri="{FF2B5EF4-FFF2-40B4-BE49-F238E27FC236}">
                <a16:creationId xmlns:a16="http://schemas.microsoft.com/office/drawing/2014/main" id="{159C5380-48D9-914B-71CE-4D5CD2FD581B}"/>
              </a:ext>
            </a:extLst>
          </p:cNvPr>
          <p:cNvSpPr txBox="1">
            <a:spLocks/>
          </p:cNvSpPr>
          <p:nvPr/>
        </p:nvSpPr>
        <p:spPr>
          <a:xfrm>
            <a:off x="8048777" y="3659093"/>
            <a:ext cx="3057115"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 Petersburg </a:t>
            </a:r>
            <a:r>
              <a:rPr lang="en-US" sz="1200" b="1" dirty="0" err="1">
                <a:solidFill>
                  <a:schemeClr val="tx1">
                    <a:lumMod val="75000"/>
                    <a:lumOff val="25000"/>
                  </a:schemeClr>
                </a:solidFill>
                <a:latin typeface="Open Sans"/>
                <a:ea typeface="Open Sans"/>
                <a:cs typeface="Open Sans"/>
              </a:rPr>
              <a:t>Pulkovo</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Russia</a:t>
            </a:r>
          </a:p>
        </p:txBody>
      </p:sp>
    </p:spTree>
    <p:extLst>
      <p:ext uri="{BB962C8B-B14F-4D97-AF65-F5344CB8AC3E}">
        <p14:creationId xmlns:p14="http://schemas.microsoft.com/office/powerpoint/2010/main" val="441187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uilding under construction with scaffolding&#10;&#10;Description automatically generated">
            <a:extLst>
              <a:ext uri="{FF2B5EF4-FFF2-40B4-BE49-F238E27FC236}">
                <a16:creationId xmlns:a16="http://schemas.microsoft.com/office/drawing/2014/main" id="{39946229-4554-B26F-A1E0-38F0E2DE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10" y="738652"/>
            <a:ext cx="3616960" cy="3840480"/>
          </a:xfrm>
          <a:prstGeom prst="rect">
            <a:avLst/>
          </a:prstGeom>
        </p:spPr>
      </p:pic>
      <p:pic>
        <p:nvPicPr>
          <p:cNvPr id="10" name="Picture 9" descr="A bridge with a bridge and a bridge&#10;&#10;Description automatically generated with medium confidence">
            <a:extLst>
              <a:ext uri="{FF2B5EF4-FFF2-40B4-BE49-F238E27FC236}">
                <a16:creationId xmlns:a16="http://schemas.microsoft.com/office/drawing/2014/main" id="{787A2166-B99C-4D85-7361-8426BE6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052" y="3993587"/>
            <a:ext cx="4114800" cy="2381250"/>
          </a:xfrm>
          <a:prstGeom prst="rect">
            <a:avLst/>
          </a:prstGeom>
        </p:spPr>
      </p:pic>
      <p:sp>
        <p:nvSpPr>
          <p:cNvPr id="20" name="Title 1">
            <a:extLst>
              <a:ext uri="{FF2B5EF4-FFF2-40B4-BE49-F238E27FC236}">
                <a16:creationId xmlns:a16="http://schemas.microsoft.com/office/drawing/2014/main" id="{2D81FEB2-9E51-4DCC-90EB-88E3485C7EEB}"/>
              </a:ext>
            </a:extLst>
          </p:cNvPr>
          <p:cNvSpPr txBox="1">
            <a:spLocks/>
          </p:cNvSpPr>
          <p:nvPr/>
        </p:nvSpPr>
        <p:spPr>
          <a:xfrm>
            <a:off x="865569" y="655586"/>
            <a:ext cx="6913283" cy="353074"/>
          </a:xfrm>
          <a:prstGeom prst="rect">
            <a:avLst/>
          </a:prstGeom>
        </p:spPr>
        <p:txBody>
          <a:bodyPr lIns="0" tIns="0" rIns="0" bIns="0" anchor="ctr">
            <a:normAutofit/>
          </a:bodyPr>
          <a:lstStyle>
            <a:lvl1pPr algn="ctr">
              <a:lnSpc>
                <a:spcPct val="90000"/>
              </a:lnSpc>
              <a:spcBef>
                <a:spcPct val="0"/>
              </a:spcBef>
              <a:buNone/>
              <a:defRPr sz="2400">
                <a:solidFill>
                  <a:srgbClr val="962843"/>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GB" sz="2000" dirty="0">
                <a:solidFill>
                  <a:schemeClr val="tx1">
                    <a:lumMod val="75000"/>
                    <a:lumOff val="25000"/>
                  </a:schemeClr>
                </a:solidFill>
              </a:rPr>
              <a:t>Project Delivery Across the Globe  </a:t>
            </a:r>
            <a:endParaRPr lang="tr-TR" sz="2000" dirty="0">
              <a:solidFill>
                <a:schemeClr val="tx1">
                  <a:lumMod val="75000"/>
                  <a:lumOff val="25000"/>
                </a:schemeClr>
              </a:solidFill>
            </a:endParaRPr>
          </a:p>
        </p:txBody>
      </p:sp>
      <p:pic>
        <p:nvPicPr>
          <p:cNvPr id="5" name="Picture 4" descr="A blue and white structure&#10;&#10;Description automatically generated">
            <a:extLst>
              <a:ext uri="{FF2B5EF4-FFF2-40B4-BE49-F238E27FC236}">
                <a16:creationId xmlns:a16="http://schemas.microsoft.com/office/drawing/2014/main" id="{B9AE27CE-861D-858F-73DB-2EA928702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553" y="1226360"/>
            <a:ext cx="4114800" cy="3003804"/>
          </a:xfrm>
          <a:prstGeom prst="rect">
            <a:avLst/>
          </a:prstGeom>
        </p:spPr>
      </p:pic>
      <p:sp>
        <p:nvSpPr>
          <p:cNvPr id="6" name="Dikdörtgen 12">
            <a:extLst>
              <a:ext uri="{FF2B5EF4-FFF2-40B4-BE49-F238E27FC236}">
                <a16:creationId xmlns:a16="http://schemas.microsoft.com/office/drawing/2014/main" id="{CF1C8C2F-7D3D-1FAF-C906-3A0D93731873}"/>
              </a:ext>
            </a:extLst>
          </p:cNvPr>
          <p:cNvSpPr/>
          <p:nvPr/>
        </p:nvSpPr>
        <p:spPr>
          <a:xfrm>
            <a:off x="865569" y="2984138"/>
            <a:ext cx="1231611"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F00B3AC1-2CC3-F033-6561-95EA013BACF8}"/>
              </a:ext>
            </a:extLst>
          </p:cNvPr>
          <p:cNvSpPr txBox="1">
            <a:spLocks/>
          </p:cNvSpPr>
          <p:nvPr/>
        </p:nvSpPr>
        <p:spPr>
          <a:xfrm>
            <a:off x="950684" y="3063380"/>
            <a:ext cx="88132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Stadium</a:t>
            </a:r>
            <a:endParaRPr lang="en-US" sz="1200" dirty="0">
              <a:solidFill>
                <a:schemeClr val="tx1">
                  <a:lumMod val="75000"/>
                  <a:lumOff val="25000"/>
                </a:schemeClr>
              </a:solidFill>
              <a:latin typeface="Open Sans"/>
              <a:ea typeface="Open Sans"/>
              <a:cs typeface="Open Sans"/>
            </a:endParaRPr>
          </a:p>
        </p:txBody>
      </p:sp>
      <p:sp>
        <p:nvSpPr>
          <p:cNvPr id="11" name="Dikdörtgen 12">
            <a:extLst>
              <a:ext uri="{FF2B5EF4-FFF2-40B4-BE49-F238E27FC236}">
                <a16:creationId xmlns:a16="http://schemas.microsoft.com/office/drawing/2014/main" id="{5256E609-D386-8AAA-DC89-5BE6DE98CF7D}"/>
              </a:ext>
            </a:extLst>
          </p:cNvPr>
          <p:cNvSpPr/>
          <p:nvPr/>
        </p:nvSpPr>
        <p:spPr>
          <a:xfrm>
            <a:off x="5207476" y="5468576"/>
            <a:ext cx="177704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2" name="Title 1">
            <a:extLst>
              <a:ext uri="{FF2B5EF4-FFF2-40B4-BE49-F238E27FC236}">
                <a16:creationId xmlns:a16="http://schemas.microsoft.com/office/drawing/2014/main" id="{7439CDD6-1DA6-C98C-C0C0-929860575856}"/>
              </a:ext>
            </a:extLst>
          </p:cNvPr>
          <p:cNvSpPr txBox="1">
            <a:spLocks/>
          </p:cNvSpPr>
          <p:nvPr/>
        </p:nvSpPr>
        <p:spPr>
          <a:xfrm>
            <a:off x="5292591" y="5547818"/>
            <a:ext cx="152734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Overpass Project</a:t>
            </a:r>
            <a:endParaRPr lang="en-US" sz="1200" dirty="0">
              <a:solidFill>
                <a:schemeClr val="tx1">
                  <a:lumMod val="75000"/>
                  <a:lumOff val="25000"/>
                </a:schemeClr>
              </a:solidFill>
              <a:latin typeface="Open Sans"/>
              <a:ea typeface="Open Sans"/>
              <a:cs typeface="Open Sans"/>
            </a:endParaRPr>
          </a:p>
        </p:txBody>
      </p:sp>
      <p:sp>
        <p:nvSpPr>
          <p:cNvPr id="13" name="Dikdörtgen 12">
            <a:extLst>
              <a:ext uri="{FF2B5EF4-FFF2-40B4-BE49-F238E27FC236}">
                <a16:creationId xmlns:a16="http://schemas.microsoft.com/office/drawing/2014/main" id="{B087ABAC-BEF4-5029-4F01-EACB65371963}"/>
              </a:ext>
            </a:extLst>
          </p:cNvPr>
          <p:cNvSpPr/>
          <p:nvPr/>
        </p:nvSpPr>
        <p:spPr>
          <a:xfrm>
            <a:off x="6096000" y="1398069"/>
            <a:ext cx="2702084"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4" name="Title 1">
            <a:extLst>
              <a:ext uri="{FF2B5EF4-FFF2-40B4-BE49-F238E27FC236}">
                <a16:creationId xmlns:a16="http://schemas.microsoft.com/office/drawing/2014/main" id="{E64D021F-9968-591C-8B3F-5E22021D67A3}"/>
              </a:ext>
            </a:extLst>
          </p:cNvPr>
          <p:cNvSpPr txBox="1">
            <a:spLocks/>
          </p:cNvSpPr>
          <p:nvPr/>
        </p:nvSpPr>
        <p:spPr>
          <a:xfrm>
            <a:off x="6181115" y="1477311"/>
            <a:ext cx="2351793"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RC &amp; Steel Industrial Facility</a:t>
            </a:r>
            <a:endParaRPr lang="en-US" sz="1200" dirty="0">
              <a:solidFill>
                <a:schemeClr val="tx1">
                  <a:lumMod val="75000"/>
                  <a:lumOff val="25000"/>
                </a:schemeClr>
              </a:solidFill>
              <a:latin typeface="Open Sans"/>
              <a:ea typeface="Open Sans"/>
              <a:cs typeface="Open Sans"/>
            </a:endParaRPr>
          </a:p>
        </p:txBody>
      </p:sp>
    </p:spTree>
    <p:extLst>
      <p:ext uri="{BB962C8B-B14F-4D97-AF65-F5344CB8AC3E}">
        <p14:creationId xmlns:p14="http://schemas.microsoft.com/office/powerpoint/2010/main" val="3410681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D7E6F7-5936-E763-CEBB-AAF4AAB82570}"/>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Help </a:t>
            </a: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Center</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p>
        </p:txBody>
      </p:sp>
      <p:sp>
        <p:nvSpPr>
          <p:cNvPr id="2" name="Title 1">
            <a:extLst>
              <a:ext uri="{FF2B5EF4-FFF2-40B4-BE49-F238E27FC236}">
                <a16:creationId xmlns:a16="http://schemas.microsoft.com/office/drawing/2014/main" id="{617EDA6E-B3B3-67C9-164D-2CBB69E0D382}"/>
              </a:ext>
            </a:extLst>
          </p:cNvPr>
          <p:cNvSpPr txBox="1">
            <a:spLocks/>
          </p:cNvSpPr>
          <p:nvPr/>
        </p:nvSpPr>
        <p:spPr>
          <a:xfrm>
            <a:off x="812049" y="1252099"/>
            <a:ext cx="5293095"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Knowledge Platform &amp; Learning Hub</a:t>
            </a:r>
          </a:p>
        </p:txBody>
      </p:sp>
      <p:pic>
        <p:nvPicPr>
          <p:cNvPr id="7" name="Picture 6" descr="A computer with a website on it&#10;&#10;Description automatically generated">
            <a:extLst>
              <a:ext uri="{FF2B5EF4-FFF2-40B4-BE49-F238E27FC236}">
                <a16:creationId xmlns:a16="http://schemas.microsoft.com/office/drawing/2014/main" id="{EBB1EE87-5B10-3F93-22CB-6A26DF474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25" y="2942658"/>
            <a:ext cx="5204460" cy="3055620"/>
          </a:xfrm>
          <a:prstGeom prst="rect">
            <a:avLst/>
          </a:prstGeom>
          <a:effectLst>
            <a:outerShdw blurRad="50800" dist="76200" dir="2700000" algn="ctr" rotWithShape="0">
              <a:schemeClr val="tx1">
                <a:alpha val="20000"/>
              </a:schemeClr>
            </a:outerShdw>
          </a:effectLst>
        </p:spPr>
      </p:pic>
      <p:pic>
        <p:nvPicPr>
          <p:cNvPr id="8" name="Picture 7" descr="A close-up of a cell phone&#10;&#10;Description automatically generated">
            <a:extLst>
              <a:ext uri="{FF2B5EF4-FFF2-40B4-BE49-F238E27FC236}">
                <a16:creationId xmlns:a16="http://schemas.microsoft.com/office/drawing/2014/main" id="{772605F1-9890-4B0C-8B17-571BC74AE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84" y="2341317"/>
            <a:ext cx="1455420" cy="2857500"/>
          </a:xfrm>
          <a:prstGeom prst="rect">
            <a:avLst/>
          </a:prstGeom>
          <a:effectLst>
            <a:outerShdw blurRad="50800" dist="76200" dir="2700000" algn="ctr" rotWithShape="0">
              <a:schemeClr val="tx1">
                <a:alpha val="20000"/>
              </a:schemeClr>
            </a:outerShdw>
          </a:effectLst>
        </p:spPr>
      </p:pic>
      <p:pic>
        <p:nvPicPr>
          <p:cNvPr id="9" name="Picture 8" descr="A screenshot of a web page&#10;&#10;Description automatically generated">
            <a:extLst>
              <a:ext uri="{FF2B5EF4-FFF2-40B4-BE49-F238E27FC236}">
                <a16:creationId xmlns:a16="http://schemas.microsoft.com/office/drawing/2014/main" id="{2664F9F3-C449-A924-8E98-BB757E64B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419" y="1391920"/>
            <a:ext cx="4500880" cy="407416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3360546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DCBAD0-0D0E-07B8-B461-E3FADDC65909}"/>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 Website</a:t>
            </a:r>
          </a:p>
        </p:txBody>
      </p:sp>
      <p:sp>
        <p:nvSpPr>
          <p:cNvPr id="9" name="Title 1">
            <a:extLst>
              <a:ext uri="{FF2B5EF4-FFF2-40B4-BE49-F238E27FC236}">
                <a16:creationId xmlns:a16="http://schemas.microsoft.com/office/drawing/2014/main" id="{6C9DE15B-F557-AC00-302D-375A5CDB2641}"/>
              </a:ext>
            </a:extLst>
          </p:cNvPr>
          <p:cNvSpPr txBox="1">
            <a:spLocks/>
          </p:cNvSpPr>
          <p:nvPr/>
        </p:nvSpPr>
        <p:spPr>
          <a:xfrm>
            <a:off x="812048" y="1252099"/>
            <a:ext cx="6276909"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Whitepapers &amp; Blogs </a:t>
            </a:r>
            <a:r>
              <a:rPr kumimoji="0" lang="en-GB" sz="16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www.protasoftware.com/whitepaper</a:t>
            </a:r>
          </a:p>
        </p:txBody>
      </p:sp>
      <p:pic>
        <p:nvPicPr>
          <p:cNvPr id="11" name="Picture 10" descr="A screenshot of a computer program&#10;&#10;Description automatically generated">
            <a:extLst>
              <a:ext uri="{FF2B5EF4-FFF2-40B4-BE49-F238E27FC236}">
                <a16:creationId xmlns:a16="http://schemas.microsoft.com/office/drawing/2014/main" id="{F1B28C37-B123-4264-C8FE-683E47DFF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45526"/>
            <a:ext cx="5257800" cy="3867912"/>
          </a:xfrm>
          <a:prstGeom prst="rect">
            <a:avLst/>
          </a:prstGeom>
          <a:ln>
            <a:solidFill>
              <a:schemeClr val="bg1">
                <a:lumMod val="85000"/>
              </a:schemeClr>
            </a:solidFill>
          </a:ln>
          <a:effectLst>
            <a:outerShdw blurRad="50800" dist="76200" dir="2700000" algn="tl" rotWithShape="0">
              <a:prstClr val="black">
                <a:alpha val="20000"/>
              </a:prstClr>
            </a:outerShdw>
          </a:effectLst>
        </p:spPr>
      </p:pic>
      <p:pic>
        <p:nvPicPr>
          <p:cNvPr id="2" name="Picture 1" descr="A screenshot of a software&#10;&#10;Description automatically generated">
            <a:extLst>
              <a:ext uri="{FF2B5EF4-FFF2-40B4-BE49-F238E27FC236}">
                <a16:creationId xmlns:a16="http://schemas.microsoft.com/office/drawing/2014/main" id="{5485AA21-9B9F-F04D-A48D-C8F540B11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81" y="2854025"/>
            <a:ext cx="4185920" cy="245364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1930253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AEF8E0-C427-97B9-C8F5-937912D6A2BB}"/>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Software Social Media</a:t>
            </a:r>
          </a:p>
        </p:txBody>
      </p:sp>
      <p:sp>
        <p:nvSpPr>
          <p:cNvPr id="5" name="Title 1">
            <a:extLst>
              <a:ext uri="{FF2B5EF4-FFF2-40B4-BE49-F238E27FC236}">
                <a16:creationId xmlns:a16="http://schemas.microsoft.com/office/drawing/2014/main" id="{A5680A26-276C-4BE0-597D-4F62C233DE3C}"/>
              </a:ext>
            </a:extLst>
          </p:cNvPr>
          <p:cNvSpPr txBox="1">
            <a:spLocks/>
          </p:cNvSpPr>
          <p:nvPr/>
        </p:nvSpPr>
        <p:spPr>
          <a:xfrm>
            <a:off x="812049" y="1252099"/>
            <a:ext cx="2185152"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r>
              <a:rPr kumimoji="0" lang="en-GB" sz="1600" b="1" u="none" strike="noStrike" kern="1200" cap="none" spc="0" normalizeH="0" baseline="0" noProof="0" dirty="0" err="1">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Youtube</a:t>
            </a: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Channel</a:t>
            </a:r>
          </a:p>
        </p:txBody>
      </p:sp>
      <p:pic>
        <p:nvPicPr>
          <p:cNvPr id="6" name="Picture 5" descr="A screenshot of a computer&#10;&#10;Description automatically generated">
            <a:extLst>
              <a:ext uri="{FF2B5EF4-FFF2-40B4-BE49-F238E27FC236}">
                <a16:creationId xmlns:a16="http://schemas.microsoft.com/office/drawing/2014/main" id="{D5008CA5-EB0F-16CE-C31C-FB74DF82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75" y="1890930"/>
            <a:ext cx="6927851" cy="4010861"/>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5213207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23BDB32-7398-312A-6C3E-FE4F08224A01}"/>
              </a:ext>
            </a:extLst>
          </p:cNvPr>
          <p:cNvSpPr txBox="1"/>
          <p:nvPr/>
        </p:nvSpPr>
        <p:spPr>
          <a:xfrm>
            <a:off x="874712" y="5492809"/>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E3E5D060-C976-C1DD-1F59-33A6DC25703F}"/>
              </a:ext>
            </a:extLst>
          </p:cNvPr>
          <p:cNvSpPr txBox="1"/>
          <p:nvPr/>
        </p:nvSpPr>
        <p:spPr>
          <a:xfrm>
            <a:off x="874712" y="3752843"/>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globalsales@protasoftware.com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5" name="TextBox 4">
            <a:extLst>
              <a:ext uri="{FF2B5EF4-FFF2-40B4-BE49-F238E27FC236}">
                <a16:creationId xmlns:a16="http://schemas.microsoft.com/office/drawing/2014/main" id="{D447D477-7774-2534-49FB-8001063DEC53}"/>
              </a:ext>
            </a:extLst>
          </p:cNvPr>
          <p:cNvSpPr txBox="1"/>
          <p:nvPr/>
        </p:nvSpPr>
        <p:spPr>
          <a:xfrm>
            <a:off x="874713" y="1758943"/>
            <a:ext cx="10477500" cy="1111258"/>
          </a:xfrm>
          <a:prstGeom prst="rect">
            <a:avLst/>
          </a:prstGeom>
          <a:noFill/>
        </p:spPr>
        <p:txBody>
          <a:bodyPr wrap="none" rtlCol="0">
            <a:noAutofit/>
          </a:bodyPr>
          <a:lstStyle/>
          <a:p>
            <a:pPr algn="ctr">
              <a:lnSpc>
                <a:spcPct val="110000"/>
              </a:lnSpc>
              <a:spcAft>
                <a:spcPts val="1200"/>
              </a:spcAft>
            </a:pPr>
            <a:r>
              <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Social Media @ Prota Software</a:t>
            </a:r>
          </a:p>
          <a:p>
            <a:pPr algn="ctr">
              <a:lnSpc>
                <a:spcPct val="110000"/>
              </a:lnSpc>
              <a:spcAft>
                <a:spcPts val="1200"/>
              </a:spcAft>
            </a:pPr>
            <a:r>
              <a:rPr lang="en-MY" sz="2000" b="1" dirty="0">
                <a:ln cmpd="sng">
                  <a:noFill/>
                </a:ln>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Linked In / YouTube / Facebook / Instagram / X </a:t>
            </a:r>
            <a:r>
              <a:rPr lang="en-MY" sz="2000" b="1" dirty="0">
                <a:ln cmpd="sng">
                  <a:noFill/>
                </a:ln>
                <a:solidFill>
                  <a:schemeClr val="tx1">
                    <a:lumMod val="50000"/>
                    <a:lumOff val="5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(Twitter)</a:t>
            </a: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lgn="ctr">
              <a:lnSpc>
                <a:spcPct val="110000"/>
              </a:lnSpc>
              <a:spcAft>
                <a:spcPts val="1200"/>
              </a:spcAft>
            </a:pP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itle 1">
            <a:extLst>
              <a:ext uri="{FF2B5EF4-FFF2-40B4-BE49-F238E27FC236}">
                <a16:creationId xmlns:a16="http://schemas.microsoft.com/office/drawing/2014/main" id="{AD9CC0A8-F726-5C87-EBEC-CA6A3F62667E}"/>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Connect and Contact Us</a:t>
            </a:r>
          </a:p>
        </p:txBody>
      </p:sp>
      <p:sp>
        <p:nvSpPr>
          <p:cNvPr id="3" name="Title 1">
            <a:extLst>
              <a:ext uri="{FF2B5EF4-FFF2-40B4-BE49-F238E27FC236}">
                <a16:creationId xmlns:a16="http://schemas.microsoft.com/office/drawing/2014/main" id="{FA29E1EC-03EF-B653-EB8D-BBCA63540C11}"/>
              </a:ext>
            </a:extLst>
          </p:cNvPr>
          <p:cNvSpPr txBox="1">
            <a:spLocks/>
          </p:cNvSpPr>
          <p:nvPr/>
        </p:nvSpPr>
        <p:spPr>
          <a:xfrm>
            <a:off x="5017902" y="1094792"/>
            <a:ext cx="2156196"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Social Media</a:t>
            </a:r>
          </a:p>
        </p:txBody>
      </p:sp>
      <p:sp>
        <p:nvSpPr>
          <p:cNvPr id="6" name="Title 1">
            <a:extLst>
              <a:ext uri="{FF2B5EF4-FFF2-40B4-BE49-F238E27FC236}">
                <a16:creationId xmlns:a16="http://schemas.microsoft.com/office/drawing/2014/main" id="{C9924476-B281-E56E-3918-BF7FFEFAC79E}"/>
              </a:ext>
            </a:extLst>
          </p:cNvPr>
          <p:cNvSpPr txBox="1">
            <a:spLocks/>
          </p:cNvSpPr>
          <p:nvPr/>
        </p:nvSpPr>
        <p:spPr>
          <a:xfrm>
            <a:off x="5017902" y="3137045"/>
            <a:ext cx="2156195"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Sales</a:t>
            </a:r>
          </a:p>
        </p:txBody>
      </p:sp>
      <p:sp>
        <p:nvSpPr>
          <p:cNvPr id="7" name="Title 1">
            <a:extLst>
              <a:ext uri="{FF2B5EF4-FFF2-40B4-BE49-F238E27FC236}">
                <a16:creationId xmlns:a16="http://schemas.microsoft.com/office/drawing/2014/main" id="{A0A7C612-F2D8-97BB-5C2A-498B8B030500}"/>
              </a:ext>
            </a:extLst>
          </p:cNvPr>
          <p:cNvSpPr txBox="1">
            <a:spLocks/>
          </p:cNvSpPr>
          <p:nvPr/>
        </p:nvSpPr>
        <p:spPr>
          <a:xfrm>
            <a:off x="5017901" y="4870258"/>
            <a:ext cx="2156195" cy="539757"/>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Website</a:t>
            </a:r>
          </a:p>
        </p:txBody>
      </p:sp>
    </p:spTree>
    <p:extLst>
      <p:ext uri="{BB962C8B-B14F-4D97-AF65-F5344CB8AC3E}">
        <p14:creationId xmlns:p14="http://schemas.microsoft.com/office/powerpoint/2010/main" val="3970332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grey graphic of a diagram&#10;&#10;Description automatically generated with medium confidence">
            <a:extLst>
              <a:ext uri="{FF2B5EF4-FFF2-40B4-BE49-F238E27FC236}">
                <a16:creationId xmlns:a16="http://schemas.microsoft.com/office/drawing/2014/main" id="{6F22F039-1B17-5ACB-5101-575D5B0E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709" y="2333458"/>
            <a:ext cx="1266825" cy="962025"/>
          </a:xfrm>
          <a:prstGeom prst="rect">
            <a:avLst/>
          </a:prstGeom>
        </p:spPr>
      </p:pic>
      <p:pic>
        <p:nvPicPr>
          <p:cNvPr id="4" name="Picture 3" descr="A graphic of a cube with arrows&#10;&#10;Description automatically generated">
            <a:extLst>
              <a:ext uri="{FF2B5EF4-FFF2-40B4-BE49-F238E27FC236}">
                <a16:creationId xmlns:a16="http://schemas.microsoft.com/office/drawing/2014/main" id="{81F9DAB6-3949-FB36-876E-816CC38A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67" y="2128290"/>
            <a:ext cx="1123951" cy="1593851"/>
          </a:xfrm>
          <a:prstGeom prst="rect">
            <a:avLst/>
          </a:prstGeom>
        </p:spPr>
      </p:pic>
      <p:pic>
        <p:nvPicPr>
          <p:cNvPr id="8" name="Picture 7" descr="A white and grey triangle pattern&#10;&#10;Description automatically generated with medium confidence">
            <a:extLst>
              <a:ext uri="{FF2B5EF4-FFF2-40B4-BE49-F238E27FC236}">
                <a16:creationId xmlns:a16="http://schemas.microsoft.com/office/drawing/2014/main" id="{60033D04-7A89-5122-E086-85D14D7A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0135" y="2322763"/>
            <a:ext cx="1571498" cy="1109980"/>
          </a:xfrm>
          <a:prstGeom prst="rect">
            <a:avLst/>
          </a:prstGeom>
        </p:spPr>
      </p:pic>
      <p:pic>
        <p:nvPicPr>
          <p:cNvPr id="11" name="Picture 10" descr="A graph paper with a pencil and a ruler&#10;&#10;Description automatically generated">
            <a:extLst>
              <a:ext uri="{FF2B5EF4-FFF2-40B4-BE49-F238E27FC236}">
                <a16:creationId xmlns:a16="http://schemas.microsoft.com/office/drawing/2014/main" id="{DA4E0D0B-DE2C-59D8-7730-C7030A989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324" y="2326621"/>
            <a:ext cx="1422400" cy="1016000"/>
          </a:xfrm>
          <a:prstGeom prst="rect">
            <a:avLst/>
          </a:prstGeom>
        </p:spPr>
      </p:pic>
      <p:pic>
        <p:nvPicPr>
          <p:cNvPr id="15" name="Picture 14" descr="A grey rectangular object with black background&#10;&#10;Description automatically generated">
            <a:extLst>
              <a:ext uri="{FF2B5EF4-FFF2-40B4-BE49-F238E27FC236}">
                <a16:creationId xmlns:a16="http://schemas.microsoft.com/office/drawing/2014/main" id="{0C7AF2D3-52C8-F708-72D8-D54149906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654" y="2392051"/>
            <a:ext cx="1483360" cy="914400"/>
          </a:xfrm>
          <a:prstGeom prst="rect">
            <a:avLst/>
          </a:prstGeom>
        </p:spPr>
      </p:pic>
      <p:sp>
        <p:nvSpPr>
          <p:cNvPr id="65" name="Right Triangle 64">
            <a:extLst>
              <a:ext uri="{FF2B5EF4-FFF2-40B4-BE49-F238E27FC236}">
                <a16:creationId xmlns:a16="http://schemas.microsoft.com/office/drawing/2014/main" id="{97C22D76-09A3-902A-841F-628257E13E3C}"/>
              </a:ext>
            </a:extLst>
          </p:cNvPr>
          <p:cNvSpPr/>
          <p:nvPr/>
        </p:nvSpPr>
        <p:spPr>
          <a:xfrm rot="18900000">
            <a:off x="6410545"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5" name="Right Triangle 74">
            <a:extLst>
              <a:ext uri="{FF2B5EF4-FFF2-40B4-BE49-F238E27FC236}">
                <a16:creationId xmlns:a16="http://schemas.microsoft.com/office/drawing/2014/main" id="{BF81A8D5-44C0-BC9A-5B1D-D05403471992}"/>
              </a:ext>
            </a:extLst>
          </p:cNvPr>
          <p:cNvSpPr/>
          <p:nvPr/>
        </p:nvSpPr>
        <p:spPr>
          <a:xfrm rot="18900000">
            <a:off x="1119829"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7" name="Right Triangle 86">
            <a:extLst>
              <a:ext uri="{FF2B5EF4-FFF2-40B4-BE49-F238E27FC236}">
                <a16:creationId xmlns:a16="http://schemas.microsoft.com/office/drawing/2014/main" id="{330A9145-D412-B2B2-67C1-5D497B6D693D}"/>
              </a:ext>
            </a:extLst>
          </p:cNvPr>
          <p:cNvSpPr/>
          <p:nvPr/>
        </p:nvSpPr>
        <p:spPr>
          <a:xfrm rot="18900000">
            <a:off x="817330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1" name="Right Triangle 90">
            <a:extLst>
              <a:ext uri="{FF2B5EF4-FFF2-40B4-BE49-F238E27FC236}">
                <a16:creationId xmlns:a16="http://schemas.microsoft.com/office/drawing/2014/main" id="{407A5A2D-E6B7-9FBF-21AB-AA762A2C3952}"/>
              </a:ext>
            </a:extLst>
          </p:cNvPr>
          <p:cNvSpPr/>
          <p:nvPr/>
        </p:nvSpPr>
        <p:spPr>
          <a:xfrm rot="18900000">
            <a:off x="993606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5" name="Right Triangle 94">
            <a:extLst>
              <a:ext uri="{FF2B5EF4-FFF2-40B4-BE49-F238E27FC236}">
                <a16:creationId xmlns:a16="http://schemas.microsoft.com/office/drawing/2014/main" id="{2773EEC3-8B7A-0777-9F9F-EF2879FE2D3E}"/>
              </a:ext>
            </a:extLst>
          </p:cNvPr>
          <p:cNvSpPr/>
          <p:nvPr/>
        </p:nvSpPr>
        <p:spPr>
          <a:xfrm rot="18900000">
            <a:off x="288502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9" name="Right Triangle 98">
            <a:extLst>
              <a:ext uri="{FF2B5EF4-FFF2-40B4-BE49-F238E27FC236}">
                <a16:creationId xmlns:a16="http://schemas.microsoft.com/office/drawing/2014/main" id="{A267C18C-0B0B-9B27-B9B7-BFB993AFABB2}"/>
              </a:ext>
            </a:extLst>
          </p:cNvPr>
          <p:cNvSpPr/>
          <p:nvPr/>
        </p:nvSpPr>
        <p:spPr>
          <a:xfrm rot="18900000">
            <a:off x="464778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6" name="Picture 15" descr="A black and white image of a bench&#10;&#10;Description automatically generated">
            <a:extLst>
              <a:ext uri="{FF2B5EF4-FFF2-40B4-BE49-F238E27FC236}">
                <a16:creationId xmlns:a16="http://schemas.microsoft.com/office/drawing/2014/main" id="{C3CC8937-2A1E-0791-2869-E7F22A73D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8240" y="2402349"/>
            <a:ext cx="1262380" cy="906780"/>
          </a:xfrm>
          <a:prstGeom prst="rect">
            <a:avLst/>
          </a:prstGeom>
        </p:spPr>
      </p:pic>
      <p:sp>
        <p:nvSpPr>
          <p:cNvPr id="9" name="Rectangle 8">
            <a:extLst>
              <a:ext uri="{FF2B5EF4-FFF2-40B4-BE49-F238E27FC236}">
                <a16:creationId xmlns:a16="http://schemas.microsoft.com/office/drawing/2014/main" id="{C129AFD0-D569-6FC7-3BDA-CCA39FC383A1}"/>
              </a:ext>
            </a:extLst>
          </p:cNvPr>
          <p:cNvSpPr/>
          <p:nvPr/>
        </p:nvSpPr>
        <p:spPr>
          <a:xfrm>
            <a:off x="6169763" y="3975065"/>
            <a:ext cx="1620000" cy="1974885"/>
          </a:xfrm>
          <a:prstGeom prst="rect">
            <a:avLst/>
          </a:prstGeom>
          <a:solidFill>
            <a:srgbClr val="0DB14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0" name="Rectangle 9">
            <a:extLst>
              <a:ext uri="{FF2B5EF4-FFF2-40B4-BE49-F238E27FC236}">
                <a16:creationId xmlns:a16="http://schemas.microsoft.com/office/drawing/2014/main" id="{31B11407-05B0-9BE7-30F9-7E5A0BD41EE5}"/>
              </a:ext>
            </a:extLst>
          </p:cNvPr>
          <p:cNvSpPr/>
          <p:nvPr/>
        </p:nvSpPr>
        <p:spPr>
          <a:xfrm>
            <a:off x="879047"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2" name="Rectangle 11">
            <a:extLst>
              <a:ext uri="{FF2B5EF4-FFF2-40B4-BE49-F238E27FC236}">
                <a16:creationId xmlns:a16="http://schemas.microsoft.com/office/drawing/2014/main" id="{ED289C83-A86A-99E3-5912-DD5A2B34B581}"/>
              </a:ext>
            </a:extLst>
          </p:cNvPr>
          <p:cNvSpPr/>
          <p:nvPr/>
        </p:nvSpPr>
        <p:spPr>
          <a:xfrm>
            <a:off x="7932524" y="3975065"/>
            <a:ext cx="1620000" cy="1974885"/>
          </a:xfrm>
          <a:prstGeom prst="rect">
            <a:avLst/>
          </a:prstGeom>
          <a:solidFill>
            <a:srgbClr val="F5822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4" name="Rectangle 13">
            <a:extLst>
              <a:ext uri="{FF2B5EF4-FFF2-40B4-BE49-F238E27FC236}">
                <a16:creationId xmlns:a16="http://schemas.microsoft.com/office/drawing/2014/main" id="{E92D6050-4F60-BD62-4774-E3F840ED3DC0}"/>
              </a:ext>
            </a:extLst>
          </p:cNvPr>
          <p:cNvSpPr/>
          <p:nvPr/>
        </p:nvSpPr>
        <p:spPr>
          <a:xfrm>
            <a:off x="9732213" y="3975065"/>
            <a:ext cx="1620000" cy="1980000"/>
          </a:xfrm>
          <a:prstGeom prst="rect">
            <a:avLst/>
          </a:prstGeom>
          <a:solidFill>
            <a:srgbClr val="0071A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7" name="Rectangle 16">
            <a:extLst>
              <a:ext uri="{FF2B5EF4-FFF2-40B4-BE49-F238E27FC236}">
                <a16:creationId xmlns:a16="http://schemas.microsoft.com/office/drawing/2014/main" id="{4081A3DD-4ED5-9684-921E-88B50D82076D}"/>
              </a:ext>
            </a:extLst>
          </p:cNvPr>
          <p:cNvSpPr/>
          <p:nvPr/>
        </p:nvSpPr>
        <p:spPr>
          <a:xfrm>
            <a:off x="264424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8" name="Rectangle 17">
            <a:extLst>
              <a:ext uri="{FF2B5EF4-FFF2-40B4-BE49-F238E27FC236}">
                <a16:creationId xmlns:a16="http://schemas.microsoft.com/office/drawing/2014/main" id="{07FA433E-533D-E039-25D9-A0CE004709C6}"/>
              </a:ext>
            </a:extLst>
          </p:cNvPr>
          <p:cNvSpPr/>
          <p:nvPr/>
        </p:nvSpPr>
        <p:spPr>
          <a:xfrm>
            <a:off x="440700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9" name="TextBox 18">
            <a:extLst>
              <a:ext uri="{FF2B5EF4-FFF2-40B4-BE49-F238E27FC236}">
                <a16:creationId xmlns:a16="http://schemas.microsoft.com/office/drawing/2014/main" id="{2AD731F8-D0E4-1008-B229-54419AD988FA}"/>
              </a:ext>
            </a:extLst>
          </p:cNvPr>
          <p:cNvSpPr txBox="1"/>
          <p:nvPr/>
        </p:nvSpPr>
        <p:spPr>
          <a:xfrm rot="16200000">
            <a:off x="-334159" y="4396110"/>
            <a:ext cx="2719101" cy="523220"/>
          </a:xfrm>
          <a:prstGeom prst="rect">
            <a:avLst/>
          </a:prstGeom>
          <a:noFill/>
        </p:spPr>
        <p:txBody>
          <a:bodyPr wrap="square">
            <a:spAutoFit/>
          </a:bodyPr>
          <a:lstStyle/>
          <a:p>
            <a:pPr algn="r"/>
            <a:r>
              <a:rPr lang="en-GB"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M</a:t>
            </a: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ODELING</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0" name="TextBox 19">
            <a:extLst>
              <a:ext uri="{FF2B5EF4-FFF2-40B4-BE49-F238E27FC236}">
                <a16:creationId xmlns:a16="http://schemas.microsoft.com/office/drawing/2014/main" id="{134F8BB9-DF16-95B1-13AA-FC0DE5C65E55}"/>
              </a:ext>
            </a:extLst>
          </p:cNvPr>
          <p:cNvSpPr txBox="1"/>
          <p:nvPr/>
        </p:nvSpPr>
        <p:spPr>
          <a:xfrm rot="16200000">
            <a:off x="3191361" y="4396110"/>
            <a:ext cx="2719101" cy="523220"/>
          </a:xfrm>
          <a:prstGeom prst="rect">
            <a:avLst/>
          </a:prstGeom>
          <a:noFill/>
        </p:spPr>
        <p:txBody>
          <a:bodyPr wrap="square" lIns="91440" tIns="45720" rIns="91440" bIns="45720" anchor="t">
            <a:spAutoFit/>
          </a:bodyPr>
          <a:lstStyle/>
          <a:p>
            <a:pPr algn="r"/>
            <a:r>
              <a:rPr lang="tr-TR" sz="2800" b="1" dirty="0">
                <a:ln cmpd="sng">
                  <a:noFill/>
                </a:ln>
                <a:solidFill>
                  <a:srgbClr val="E11B22"/>
                </a:solidFill>
                <a:latin typeface="Open Sans Extrabold"/>
                <a:ea typeface="Open Sans Extrabold"/>
                <a:cs typeface="Open Sans Extrabold"/>
              </a:rPr>
              <a:t>DESIGN</a:t>
            </a:r>
            <a:endPar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F1E7D06E-7DEA-3934-A228-BC47606AABE5}"/>
              </a:ext>
            </a:extLst>
          </p:cNvPr>
          <p:cNvSpPr txBox="1"/>
          <p:nvPr/>
        </p:nvSpPr>
        <p:spPr>
          <a:xfrm rot="16200000">
            <a:off x="4824725" y="4530586"/>
            <a:ext cx="2988053" cy="523221"/>
          </a:xfrm>
          <a:prstGeom prst="rect">
            <a:avLst/>
          </a:prstGeom>
          <a:noFill/>
        </p:spPr>
        <p:txBody>
          <a:bodyPr wrap="square">
            <a:spAutoFit/>
          </a:bodyPr>
          <a:lstStyle/>
          <a:p>
            <a:pPr algn="r"/>
            <a:r>
              <a:rPr lang="tr-TR" sz="2800" b="1" dirty="0">
                <a:ln cmpd="sng">
                  <a:noFill/>
                </a:ln>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rPr>
              <a:t>FABRICATION</a:t>
            </a:r>
            <a:endParaRPr lang="en-GB" sz="2800" b="1" dirty="0">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2" name="TextBox 21">
            <a:extLst>
              <a:ext uri="{FF2B5EF4-FFF2-40B4-BE49-F238E27FC236}">
                <a16:creationId xmlns:a16="http://schemas.microsoft.com/office/drawing/2014/main" id="{6C26F1B2-0758-A4D2-0C19-8EDF9A35122A}"/>
              </a:ext>
            </a:extLst>
          </p:cNvPr>
          <p:cNvSpPr txBox="1"/>
          <p:nvPr/>
        </p:nvSpPr>
        <p:spPr>
          <a:xfrm rot="16200000">
            <a:off x="6592565" y="4530586"/>
            <a:ext cx="2988053" cy="523220"/>
          </a:xfrm>
          <a:prstGeom prst="rect">
            <a:avLst/>
          </a:prstGeom>
          <a:noFill/>
        </p:spPr>
        <p:txBody>
          <a:bodyPr wrap="square">
            <a:spAutoFit/>
          </a:bodyPr>
          <a:lstStyle/>
          <a:p>
            <a:pPr algn="r"/>
            <a:r>
              <a:rPr lang="tr-TR" sz="2800" b="1" dirty="0">
                <a:ln cmpd="sng">
                  <a:noFill/>
                </a:ln>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rPr>
              <a:t>DETAILING</a:t>
            </a:r>
            <a:endParaRPr lang="en-GB" sz="2800" b="1" dirty="0">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3" name="TextBox 22">
            <a:extLst>
              <a:ext uri="{FF2B5EF4-FFF2-40B4-BE49-F238E27FC236}">
                <a16:creationId xmlns:a16="http://schemas.microsoft.com/office/drawing/2014/main" id="{7C70C21E-255E-BBEB-74A5-1E9348340E53}"/>
              </a:ext>
            </a:extLst>
          </p:cNvPr>
          <p:cNvSpPr txBox="1"/>
          <p:nvPr/>
        </p:nvSpPr>
        <p:spPr>
          <a:xfrm rot="16200000">
            <a:off x="8380725" y="4530586"/>
            <a:ext cx="2988053" cy="523220"/>
          </a:xfrm>
          <a:prstGeom prst="rect">
            <a:avLst/>
          </a:prstGeom>
          <a:noFill/>
        </p:spPr>
        <p:txBody>
          <a:bodyPr wrap="square">
            <a:spAutoFit/>
          </a:bodyPr>
          <a:lstStyle/>
          <a:p>
            <a:pPr algn="r"/>
            <a:r>
              <a:rPr lang="tr-TR" sz="2800" b="1" dirty="0">
                <a:ln cmpd="sng">
                  <a:noFill/>
                </a:ln>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rPr>
              <a:t>BIM</a:t>
            </a:r>
            <a:endParaRPr lang="en-GB" sz="2800" b="1" dirty="0">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4" name="TextBox 23">
            <a:extLst>
              <a:ext uri="{FF2B5EF4-FFF2-40B4-BE49-F238E27FC236}">
                <a16:creationId xmlns:a16="http://schemas.microsoft.com/office/drawing/2014/main" id="{348C81F0-0187-16A1-18F8-AE9DE865FC0E}"/>
              </a:ext>
            </a:extLst>
          </p:cNvPr>
          <p:cNvSpPr txBox="1"/>
          <p:nvPr/>
        </p:nvSpPr>
        <p:spPr>
          <a:xfrm rot="16200000">
            <a:off x="1764360" y="4223799"/>
            <a:ext cx="2719101" cy="954107"/>
          </a:xfrm>
          <a:prstGeom prst="rect">
            <a:avLst/>
          </a:prstGeom>
          <a:noFill/>
        </p:spPr>
        <p:txBody>
          <a:bodyPr wrap="square" lIns="91440" tIns="45720" rIns="91440" bIns="45720" anchor="t">
            <a:spAutoFit/>
          </a:bodyPr>
          <a:lstStyle/>
          <a:p>
            <a:pPr algn="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ANALYSIS</a:t>
            </a:r>
          </a:p>
          <a:p>
            <a:pPr algn="r"/>
            <a:endPar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355968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E1652F-7726-8C48-235F-2E8688880634}"/>
              </a:ext>
            </a:extLst>
          </p:cNvPr>
          <p:cNvSpPr txBox="1">
            <a:spLocks/>
          </p:cNvSpPr>
          <p:nvPr/>
        </p:nvSpPr>
        <p:spPr>
          <a:xfrm>
            <a:off x="1753393" y="102870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5400" b="1" dirty="0">
                <a:solidFill>
                  <a:srgbClr val="E11B22">
                    <a:alpha val="9989"/>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6" name="Title 1">
            <a:extLst>
              <a:ext uri="{FF2B5EF4-FFF2-40B4-BE49-F238E27FC236}">
                <a16:creationId xmlns:a16="http://schemas.microsoft.com/office/drawing/2014/main" id="{4E3ED137-A33C-6573-7CEB-B113710D0DC8}"/>
              </a:ext>
            </a:extLst>
          </p:cNvPr>
          <p:cNvSpPr txBox="1">
            <a:spLocks/>
          </p:cNvSpPr>
          <p:nvPr/>
        </p:nvSpPr>
        <p:spPr>
          <a:xfrm>
            <a:off x="4152107" y="138438"/>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0071A2">
                    <a:alpha val="19886"/>
                  </a:srgbClr>
                </a:solidFill>
                <a:latin typeface="Open Sans" panose="020B0606030504020204" pitchFamily="34" charset="0"/>
                <a:ea typeface="Open Sans" panose="020B0606030504020204" pitchFamily="34" charset="0"/>
                <a:cs typeface="Open Sans" panose="020B0606030504020204" pitchFamily="34" charset="0"/>
              </a:rPr>
              <a:t>Let’s See In </a:t>
            </a:r>
            <a:r>
              <a:rPr lang="en-GB" sz="6000" dirty="0">
                <a:solidFill>
                  <a:srgbClr val="0071A2">
                    <a:alpha val="19608"/>
                  </a:srgbClr>
                </a:solidFill>
                <a:latin typeface="Open Sans" panose="020B0606030504020204" pitchFamily="34" charset="0"/>
                <a:ea typeface="Open Sans" panose="020B0606030504020204" pitchFamily="34" charset="0"/>
                <a:cs typeface="Open Sans" panose="020B0606030504020204" pitchFamily="34" charset="0"/>
              </a:rPr>
              <a:t>Action</a:t>
            </a:r>
          </a:p>
        </p:txBody>
      </p:sp>
      <p:sp>
        <p:nvSpPr>
          <p:cNvPr id="3" name="Title 1">
            <a:extLst>
              <a:ext uri="{FF2B5EF4-FFF2-40B4-BE49-F238E27FC236}">
                <a16:creationId xmlns:a16="http://schemas.microsoft.com/office/drawing/2014/main" id="{5C386C28-61B6-991A-519C-3FF4B75EDD64}"/>
              </a:ext>
            </a:extLst>
          </p:cNvPr>
          <p:cNvSpPr txBox="1">
            <a:spLocks/>
          </p:cNvSpPr>
          <p:nvPr/>
        </p:nvSpPr>
        <p:spPr>
          <a:xfrm>
            <a:off x="2806700" y="79375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r"/>
            <a:r>
              <a:rPr lang="en-GB" sz="6000" b="1" dirty="0">
                <a:solidFill>
                  <a:srgbClr val="0DB14B">
                    <a:alpha val="16078"/>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2" name="Title 1">
            <a:extLst>
              <a:ext uri="{FF2B5EF4-FFF2-40B4-BE49-F238E27FC236}">
                <a16:creationId xmlns:a16="http://schemas.microsoft.com/office/drawing/2014/main" id="{5A0CD264-A674-537F-7161-BDE982AF0D8E}"/>
              </a:ext>
            </a:extLst>
          </p:cNvPr>
          <p:cNvSpPr>
            <a:spLocks noGrp="1"/>
          </p:cNvSpPr>
          <p:nvPr>
            <p:ph type="title"/>
          </p:nvPr>
        </p:nvSpPr>
        <p:spPr>
          <a:xfrm>
            <a:off x="0" y="539750"/>
            <a:ext cx="12192000" cy="730250"/>
          </a:xfrm>
        </p:spPr>
        <p:txBody>
          <a:bodyPr>
            <a:noAutofit/>
          </a:bodyPr>
          <a:lstStyle/>
          <a:p>
            <a:r>
              <a:rPr lang="en-GB" sz="4000" b="1" dirty="0">
                <a:solidFill>
                  <a:schemeClr val="tx1">
                    <a:lumMod val="75000"/>
                    <a:lumOff val="25000"/>
                    <a:alpha val="50004"/>
                  </a:scheme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4" name="Title 1">
            <a:extLst>
              <a:ext uri="{FF2B5EF4-FFF2-40B4-BE49-F238E27FC236}">
                <a16:creationId xmlns:a16="http://schemas.microsoft.com/office/drawing/2014/main" id="{E151E1A7-B159-D92A-83CE-15A3688FA43B}"/>
              </a:ext>
            </a:extLst>
          </p:cNvPr>
          <p:cNvSpPr txBox="1">
            <a:spLocks/>
          </p:cNvSpPr>
          <p:nvPr/>
        </p:nvSpPr>
        <p:spPr>
          <a:xfrm>
            <a:off x="735013" y="298450"/>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F58220">
                    <a:alpha val="19608"/>
                  </a:srgbClr>
                </a:solidFill>
                <a:latin typeface="Open Sans" panose="020B0606030504020204" pitchFamily="34" charset="0"/>
                <a:ea typeface="Open Sans" panose="020B0606030504020204" pitchFamily="34" charset="0"/>
                <a:cs typeface="Open Sans" panose="020B0606030504020204" pitchFamily="34" charset="0"/>
              </a:rPr>
              <a:t>Let’s See In Action</a:t>
            </a:r>
          </a:p>
        </p:txBody>
      </p:sp>
      <p:pic>
        <p:nvPicPr>
          <p:cNvPr id="9" name="Picture 8" descr="A white and red text with black letters&#10;&#10;AI-generated content may be incorrect.">
            <a:extLst>
              <a:ext uri="{FF2B5EF4-FFF2-40B4-BE49-F238E27FC236}">
                <a16:creationId xmlns:a16="http://schemas.microsoft.com/office/drawing/2014/main" id="{1438DCBA-4B70-3D81-54A1-75FCE673035C}"/>
              </a:ext>
            </a:extLst>
          </p:cNvPr>
          <p:cNvPicPr>
            <a:picLocks noChangeAspect="1"/>
          </p:cNvPicPr>
          <p:nvPr/>
        </p:nvPicPr>
        <p:blipFill>
          <a:blip r:embed="rId3"/>
          <a:stretch>
            <a:fillRect/>
          </a:stretch>
        </p:blipFill>
        <p:spPr>
          <a:xfrm>
            <a:off x="2910702" y="2382107"/>
            <a:ext cx="6144055" cy="3453028"/>
          </a:xfrm>
          <a:prstGeom prst="rect">
            <a:avLst/>
          </a:prstGeom>
        </p:spPr>
      </p:pic>
    </p:spTree>
    <p:extLst>
      <p:ext uri="{BB962C8B-B14F-4D97-AF65-F5344CB8AC3E}">
        <p14:creationId xmlns:p14="http://schemas.microsoft.com/office/powerpoint/2010/main" val="622758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E67BAD1-D76D-C08F-1E76-BCD145BCD1DE}"/>
              </a:ext>
            </a:extLst>
          </p:cNvPr>
          <p:cNvSpPr/>
          <p:nvPr/>
        </p:nvSpPr>
        <p:spPr>
          <a:xfrm>
            <a:off x="1111197"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Rounded Rectangle 22">
            <a:extLst>
              <a:ext uri="{FF2B5EF4-FFF2-40B4-BE49-F238E27FC236}">
                <a16:creationId xmlns:a16="http://schemas.microsoft.com/office/drawing/2014/main" id="{B1BFCEAD-FB02-91E8-A434-E5CB053BEA18}"/>
              </a:ext>
            </a:extLst>
          </p:cNvPr>
          <p:cNvSpPr/>
          <p:nvPr/>
        </p:nvSpPr>
        <p:spPr>
          <a:xfrm>
            <a:off x="6362515" y="226568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ounded Rectangle 19">
            <a:extLst>
              <a:ext uri="{FF2B5EF4-FFF2-40B4-BE49-F238E27FC236}">
                <a16:creationId xmlns:a16="http://schemas.microsoft.com/office/drawing/2014/main" id="{95E1F1BF-E926-A2EA-A8BF-A34F99AF7D97}"/>
              </a:ext>
            </a:extLst>
          </p:cNvPr>
          <p:cNvSpPr/>
          <p:nvPr/>
        </p:nvSpPr>
        <p:spPr>
          <a:xfrm>
            <a:off x="6362515"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Rounded Rectangle 12">
            <a:extLst>
              <a:ext uri="{FF2B5EF4-FFF2-40B4-BE49-F238E27FC236}">
                <a16:creationId xmlns:a16="http://schemas.microsoft.com/office/drawing/2014/main" id="{91201754-6A6F-81AB-C0DF-F2DA854212A6}"/>
              </a:ext>
            </a:extLst>
          </p:cNvPr>
          <p:cNvSpPr/>
          <p:nvPr/>
        </p:nvSpPr>
        <p:spPr>
          <a:xfrm>
            <a:off x="1111197" y="2265680"/>
            <a:ext cx="4723447" cy="1595120"/>
          </a:xfrm>
          <a:prstGeom prst="roundRect">
            <a:avLst/>
          </a:prstGeom>
          <a:solidFill>
            <a:schemeClr val="bg1">
              <a:alpha val="5019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Content Placeholder 3">
            <a:extLst>
              <a:ext uri="{FF2B5EF4-FFF2-40B4-BE49-F238E27FC236}">
                <a16:creationId xmlns:a16="http://schemas.microsoft.com/office/drawing/2014/main" id="{513F72B5-0642-4D8C-9D13-D3BCDF6A4E24}"/>
              </a:ext>
            </a:extLst>
          </p:cNvPr>
          <p:cNvSpPr txBox="1">
            <a:spLocks/>
          </p:cNvSpPr>
          <p:nvPr/>
        </p:nvSpPr>
        <p:spPr>
          <a:xfrm>
            <a:off x="6362516" y="5248006"/>
            <a:ext cx="4726940" cy="316433"/>
          </a:xfrm>
          <a:prstGeom prst="rect">
            <a:avLst/>
          </a:prstGeom>
        </p:spPr>
        <p:txBody>
          <a:bodyPr wrap="square">
            <a:spAutoFit/>
          </a:bodyPr>
          <a:lstStyle>
            <a:defPPr>
              <a:defRPr lang="en-US"/>
            </a:defPPr>
            <a:lvl1pPr marL="265113" indent="-265113">
              <a:lnSpc>
                <a:spcPct val="110000"/>
              </a:lnSpc>
              <a:spcBef>
                <a:spcPts val="600"/>
              </a:spcBef>
              <a:buFont typeface="Arial" panose="020B0604020202020204" pitchFamily="34" charset="0"/>
              <a:buChar char="•"/>
              <a:defRPr sz="2300">
                <a:latin typeface="+mj-lt"/>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indent="0" algn="ctr" defTabSz="913834" fontAlgn="base">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 Connection Design, Detailing and Fabrication</a:t>
            </a:r>
          </a:p>
        </p:txBody>
      </p:sp>
      <p:sp>
        <p:nvSpPr>
          <p:cNvPr id="3" name="Dikdörtgen 2"/>
          <p:cNvSpPr/>
          <p:nvPr/>
        </p:nvSpPr>
        <p:spPr>
          <a:xfrm>
            <a:off x="1111197" y="3186920"/>
            <a:ext cx="4723447" cy="316434"/>
          </a:xfrm>
          <a:prstGeom prst="rect">
            <a:avLst/>
          </a:prstGeom>
        </p:spPr>
        <p:txBody>
          <a:bodyPr wrap="square">
            <a:spAutoFit/>
          </a:bodyPr>
          <a:lstStyle/>
          <a:p>
            <a:pPr algn="ctr" defTabSz="913834" fontAlgn="base">
              <a:lnSpc>
                <a:spcPct val="110000"/>
              </a:lnSpc>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Modeling, FE Analysis and Design</a:t>
            </a:r>
          </a:p>
        </p:txBody>
      </p:sp>
      <p:sp>
        <p:nvSpPr>
          <p:cNvPr id="8" name="Content Placeholder 3">
            <a:extLst>
              <a:ext uri="{FF2B5EF4-FFF2-40B4-BE49-F238E27FC236}">
                <a16:creationId xmlns:a16="http://schemas.microsoft.com/office/drawing/2014/main" id="{513F72B5-0642-4D8C-9D13-D3BCDF6A4E24}"/>
              </a:ext>
            </a:extLst>
          </p:cNvPr>
          <p:cNvSpPr txBox="1">
            <a:spLocks/>
          </p:cNvSpPr>
          <p:nvPr/>
        </p:nvSpPr>
        <p:spPr>
          <a:xfrm>
            <a:off x="1111197" y="5203911"/>
            <a:ext cx="4723447" cy="360528"/>
          </a:xfrm>
          <a:prstGeom prst="rect">
            <a:avLst/>
          </a:prstGeom>
        </p:spPr>
        <p:txBody>
          <a:bodyPr vert="horz" lIns="64273" tIns="32136" rIns="64273" bIns="32136" rtlCol="0">
            <a:noAutofit/>
          </a:bodyPr>
          <a:lstStyle>
            <a:lvl1pPr marL="243922" indent="-243922" algn="l" defTabSz="975688" rtl="0" eaLnBrk="1" latinLnBrk="0" hangingPunct="1">
              <a:lnSpc>
                <a:spcPct val="90000"/>
              </a:lnSpc>
              <a:spcBef>
                <a:spcPts val="1067"/>
              </a:spcBef>
              <a:buFont typeface="Arial" panose="020B0604020202020204" pitchFamily="34" charset="0"/>
              <a:buChar char="•"/>
              <a:defRPr sz="2988" kern="1200">
                <a:solidFill>
                  <a:schemeClr val="tx1">
                    <a:lumMod val="85000"/>
                    <a:lumOff val="15000"/>
                  </a:schemeClr>
                </a:solidFill>
                <a:latin typeface="+mj-lt"/>
                <a:ea typeface="+mn-ea"/>
                <a:cs typeface="+mn-cs"/>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lvl="1" indent="0" algn="ctr" defTabSz="685811">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BIM Collaboration Tools</a:t>
            </a:r>
          </a:p>
        </p:txBody>
      </p:sp>
      <p:sp>
        <p:nvSpPr>
          <p:cNvPr id="7" name="Dikdörtgen 2">
            <a:extLst>
              <a:ext uri="{FF2B5EF4-FFF2-40B4-BE49-F238E27FC236}">
                <a16:creationId xmlns:a16="http://schemas.microsoft.com/office/drawing/2014/main" id="{49DCA2A9-D98D-EDDB-75E4-ECCBBC5B393F}"/>
              </a:ext>
            </a:extLst>
          </p:cNvPr>
          <p:cNvSpPr/>
          <p:nvPr/>
        </p:nvSpPr>
        <p:spPr>
          <a:xfrm>
            <a:off x="6362513" y="3186920"/>
            <a:ext cx="4726941" cy="316434"/>
          </a:xfrm>
          <a:prstGeom prst="rect">
            <a:avLst/>
          </a:prstGeom>
        </p:spPr>
        <p:txBody>
          <a:bodyPr wrap="square">
            <a:spAutoFit/>
          </a:bodyPr>
          <a:lstStyle/>
          <a:p>
            <a:pPr marL="0" indent="0" algn="ctr" defTabSz="913834" fontAlgn="base">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and Interactive RC Detail Drawings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red and black rectangle with white text&#10;&#10;Description automatically generated">
            <a:extLst>
              <a:ext uri="{FF2B5EF4-FFF2-40B4-BE49-F238E27FC236}">
                <a16:creationId xmlns:a16="http://schemas.microsoft.com/office/drawing/2014/main" id="{79ABB527-6A26-0E40-D25D-43324B64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58" y="746077"/>
            <a:ext cx="6615883" cy="720000"/>
          </a:xfrm>
          <a:prstGeom prst="rect">
            <a:avLst/>
          </a:prstGeom>
        </p:spPr>
      </p:pic>
      <p:pic>
        <p:nvPicPr>
          <p:cNvPr id="5" name="Picture 4" descr="A black and red logo&#10;&#10;Description automatically generated">
            <a:extLst>
              <a:ext uri="{FF2B5EF4-FFF2-40B4-BE49-F238E27FC236}">
                <a16:creationId xmlns:a16="http://schemas.microsoft.com/office/drawing/2014/main" id="{EBDB96B0-B4EF-4F34-8BB9-2AB071411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918" y="2486974"/>
            <a:ext cx="3096000" cy="504000"/>
          </a:xfrm>
          <a:prstGeom prst="rect">
            <a:avLst/>
          </a:prstGeom>
        </p:spPr>
      </p:pic>
      <p:pic>
        <p:nvPicPr>
          <p:cNvPr id="9" name="Picture 8" descr="A black and grey logo&#10;&#10;Description automatically generated with medium confidence">
            <a:extLst>
              <a:ext uri="{FF2B5EF4-FFF2-40B4-BE49-F238E27FC236}">
                <a16:creationId xmlns:a16="http://schemas.microsoft.com/office/drawing/2014/main" id="{AA08ADD1-88B0-EDA0-7C4E-9069BC70D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00" y="2486974"/>
            <a:ext cx="2775273" cy="504000"/>
          </a:xfrm>
          <a:prstGeom prst="rect">
            <a:avLst/>
          </a:prstGeom>
        </p:spPr>
      </p:pic>
      <p:pic>
        <p:nvPicPr>
          <p:cNvPr id="10" name="Picture 9" descr="A black and grey logo&#10;&#10;Description automatically generated">
            <a:extLst>
              <a:ext uri="{FF2B5EF4-FFF2-40B4-BE49-F238E27FC236}">
                <a16:creationId xmlns:a16="http://schemas.microsoft.com/office/drawing/2014/main" id="{8D4278A8-CC8A-DF55-7019-047B2AE8F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871" y="4573897"/>
            <a:ext cx="2552729" cy="504000"/>
          </a:xfrm>
          <a:prstGeom prst="rect">
            <a:avLst/>
          </a:prstGeom>
        </p:spPr>
      </p:pic>
      <p:pic>
        <p:nvPicPr>
          <p:cNvPr id="11" name="Picture 10" descr="A black and grey logo&#10;&#10;Description automatically generated">
            <a:extLst>
              <a:ext uri="{FF2B5EF4-FFF2-40B4-BE49-F238E27FC236}">
                <a16:creationId xmlns:a16="http://schemas.microsoft.com/office/drawing/2014/main" id="{05E8B5F8-4E75-3536-A072-9FDD6EFEE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826" y="4573897"/>
            <a:ext cx="2402183" cy="504000"/>
          </a:xfrm>
          <a:prstGeom prst="rect">
            <a:avLst/>
          </a:prstGeom>
        </p:spPr>
      </p:pic>
    </p:spTree>
    <p:extLst>
      <p:ext uri="{BB962C8B-B14F-4D97-AF65-F5344CB8AC3E}">
        <p14:creationId xmlns:p14="http://schemas.microsoft.com/office/powerpoint/2010/main" val="2491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black logo&#10;&#10;Description automatically generated">
            <a:extLst>
              <a:ext uri="{FF2B5EF4-FFF2-40B4-BE49-F238E27FC236}">
                <a16:creationId xmlns:a16="http://schemas.microsoft.com/office/drawing/2014/main" id="{134D966A-0016-0B49-7CAE-5C307C4CBEE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810000" y="914400"/>
            <a:ext cx="4572000" cy="5029200"/>
          </a:xfrm>
          <a:prstGeom prst="rect">
            <a:avLst/>
          </a:prstGeom>
        </p:spPr>
      </p:pic>
      <p:grpSp>
        <p:nvGrpSpPr>
          <p:cNvPr id="8" name="Group 7">
            <a:extLst>
              <a:ext uri="{FF2B5EF4-FFF2-40B4-BE49-F238E27FC236}">
                <a16:creationId xmlns:a16="http://schemas.microsoft.com/office/drawing/2014/main" id="{310806B6-618F-9583-678F-60301B511414}"/>
              </a:ext>
            </a:extLst>
          </p:cNvPr>
          <p:cNvGrpSpPr/>
          <p:nvPr/>
        </p:nvGrpSpPr>
        <p:grpSpPr>
          <a:xfrm>
            <a:off x="899469" y="942759"/>
            <a:ext cx="2520001" cy="1800000"/>
            <a:chOff x="892684" y="942759"/>
            <a:chExt cx="2520001" cy="1800000"/>
          </a:xfrm>
        </p:grpSpPr>
        <p:sp>
          <p:nvSpPr>
            <p:cNvPr id="9" name="Rectangle: Rounded Corners 105">
              <a:extLst>
                <a:ext uri="{FF2B5EF4-FFF2-40B4-BE49-F238E27FC236}">
                  <a16:creationId xmlns:a16="http://schemas.microsoft.com/office/drawing/2014/main" id="{65AD1045-8F84-F05D-1578-3F8791531A77}"/>
                </a:ext>
              </a:extLst>
            </p:cNvPr>
            <p:cNvSpPr/>
            <p:nvPr/>
          </p:nvSpPr>
          <p:spPr>
            <a:xfrm>
              <a:off x="892685" y="942759"/>
              <a:ext cx="2520000" cy="1800000"/>
            </a:xfrm>
            <a:prstGeom prst="roundRect">
              <a:avLst>
                <a:gd name="adj" fmla="val 4951"/>
              </a:avLst>
            </a:prstGeom>
            <a:solidFill>
              <a:schemeClr val="bg1">
                <a:alpha val="8004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10" name="Title 1">
              <a:extLst>
                <a:ext uri="{FF2B5EF4-FFF2-40B4-BE49-F238E27FC236}">
                  <a16:creationId xmlns:a16="http://schemas.microsoft.com/office/drawing/2014/main" id="{180CF9BE-2489-7DBA-43FD-2F99F68C91E6}"/>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Years of Experience</a:t>
              </a:r>
            </a:p>
          </p:txBody>
        </p:sp>
        <p:sp>
          <p:nvSpPr>
            <p:cNvPr id="11" name="Title 1">
              <a:extLst>
                <a:ext uri="{FF2B5EF4-FFF2-40B4-BE49-F238E27FC236}">
                  <a16:creationId xmlns:a16="http://schemas.microsoft.com/office/drawing/2014/main" id="{504DF882-C5F6-B19F-32B7-7D3FB28B586F}"/>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40</a:t>
              </a:r>
            </a:p>
          </p:txBody>
        </p:sp>
      </p:grpSp>
      <p:grpSp>
        <p:nvGrpSpPr>
          <p:cNvPr id="24" name="Group 23">
            <a:extLst>
              <a:ext uri="{FF2B5EF4-FFF2-40B4-BE49-F238E27FC236}">
                <a16:creationId xmlns:a16="http://schemas.microsoft.com/office/drawing/2014/main" id="{DD4A50BD-657B-C84D-0B77-7EBE2A5672DD}"/>
              </a:ext>
            </a:extLst>
          </p:cNvPr>
          <p:cNvGrpSpPr/>
          <p:nvPr/>
        </p:nvGrpSpPr>
        <p:grpSpPr>
          <a:xfrm>
            <a:off x="4829650" y="936582"/>
            <a:ext cx="2521968" cy="1800000"/>
            <a:chOff x="892685" y="942759"/>
            <a:chExt cx="2521968" cy="1800000"/>
          </a:xfrm>
        </p:grpSpPr>
        <p:sp>
          <p:nvSpPr>
            <p:cNvPr id="25" name="Rectangle: Rounded Corners 105">
              <a:extLst>
                <a:ext uri="{FF2B5EF4-FFF2-40B4-BE49-F238E27FC236}">
                  <a16:creationId xmlns:a16="http://schemas.microsoft.com/office/drawing/2014/main" id="{99D8D637-76C9-DE00-C96F-CBE886E41C43}"/>
                </a:ext>
              </a:extLst>
            </p:cNvPr>
            <p:cNvSpPr/>
            <p:nvPr/>
          </p:nvSpPr>
          <p:spPr>
            <a:xfrm>
              <a:off x="892685" y="942759"/>
              <a:ext cx="2520000" cy="1800000"/>
            </a:xfrm>
            <a:prstGeom prst="roundRect">
              <a:avLst>
                <a:gd name="adj" fmla="val 4951"/>
              </a:avLst>
            </a:prstGeom>
            <a:solidFill>
              <a:schemeClr val="bg1">
                <a:alpha val="8006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26" name="Title 1">
              <a:extLst>
                <a:ext uri="{FF2B5EF4-FFF2-40B4-BE49-F238E27FC236}">
                  <a16:creationId xmlns:a16="http://schemas.microsoft.com/office/drawing/2014/main" id="{809D9291-802E-509F-AA84-5EBCBBE4FEB9}"/>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Language Support</a:t>
              </a:r>
            </a:p>
          </p:txBody>
        </p:sp>
        <p:sp>
          <p:nvSpPr>
            <p:cNvPr id="27" name="Title 1">
              <a:extLst>
                <a:ext uri="{FF2B5EF4-FFF2-40B4-BE49-F238E27FC236}">
                  <a16:creationId xmlns:a16="http://schemas.microsoft.com/office/drawing/2014/main" id="{6DDBA952-7B46-BC77-1ED4-5542E34BD121}"/>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10</a:t>
              </a:r>
            </a:p>
          </p:txBody>
        </p:sp>
      </p:grpSp>
      <p:grpSp>
        <p:nvGrpSpPr>
          <p:cNvPr id="28" name="Group 27">
            <a:extLst>
              <a:ext uri="{FF2B5EF4-FFF2-40B4-BE49-F238E27FC236}">
                <a16:creationId xmlns:a16="http://schemas.microsoft.com/office/drawing/2014/main" id="{732995A3-EF7E-D195-E278-6152A09EB0A9}"/>
              </a:ext>
            </a:extLst>
          </p:cNvPr>
          <p:cNvGrpSpPr/>
          <p:nvPr/>
        </p:nvGrpSpPr>
        <p:grpSpPr>
          <a:xfrm>
            <a:off x="8832212" y="942759"/>
            <a:ext cx="2520001" cy="1800000"/>
            <a:chOff x="892684" y="942759"/>
            <a:chExt cx="2520001" cy="1800000"/>
          </a:xfrm>
        </p:grpSpPr>
        <p:sp>
          <p:nvSpPr>
            <p:cNvPr id="29" name="Rectangle: Rounded Corners 105">
              <a:extLst>
                <a:ext uri="{FF2B5EF4-FFF2-40B4-BE49-F238E27FC236}">
                  <a16:creationId xmlns:a16="http://schemas.microsoft.com/office/drawing/2014/main" id="{B85B97A7-A194-54EE-FE0F-C4FBFB88D831}"/>
                </a:ext>
              </a:extLst>
            </p:cNvPr>
            <p:cNvSpPr/>
            <p:nvPr/>
          </p:nvSpPr>
          <p:spPr>
            <a:xfrm>
              <a:off x="892685" y="942759"/>
              <a:ext cx="2520000" cy="1800000"/>
            </a:xfrm>
            <a:prstGeom prst="roundRect">
              <a:avLst>
                <a:gd name="adj" fmla="val 4951"/>
              </a:avLst>
            </a:prstGeom>
            <a:solidFill>
              <a:schemeClr val="bg1">
                <a:alpha val="80057"/>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0" name="Title 1">
              <a:extLst>
                <a:ext uri="{FF2B5EF4-FFF2-40B4-BE49-F238E27FC236}">
                  <a16:creationId xmlns:a16="http://schemas.microsoft.com/office/drawing/2014/main" id="{31BA3411-9382-120A-B3EE-230039632BB3}"/>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Design Guides and Manuals</a:t>
              </a:r>
            </a:p>
          </p:txBody>
        </p:sp>
        <p:sp>
          <p:nvSpPr>
            <p:cNvPr id="31" name="Title 1">
              <a:extLst>
                <a:ext uri="{FF2B5EF4-FFF2-40B4-BE49-F238E27FC236}">
                  <a16:creationId xmlns:a16="http://schemas.microsoft.com/office/drawing/2014/main" id="{4F9F820C-659F-E9D1-4C59-D400A2F07A52}"/>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250</a:t>
              </a:r>
            </a:p>
          </p:txBody>
        </p:sp>
      </p:grpSp>
      <p:grpSp>
        <p:nvGrpSpPr>
          <p:cNvPr id="32" name="Group 31">
            <a:extLst>
              <a:ext uri="{FF2B5EF4-FFF2-40B4-BE49-F238E27FC236}">
                <a16:creationId xmlns:a16="http://schemas.microsoft.com/office/drawing/2014/main" id="{C99D1DBC-D91F-7C5F-20E3-C96A9CB831BB}"/>
              </a:ext>
            </a:extLst>
          </p:cNvPr>
          <p:cNvGrpSpPr/>
          <p:nvPr/>
        </p:nvGrpSpPr>
        <p:grpSpPr>
          <a:xfrm>
            <a:off x="898485" y="4162382"/>
            <a:ext cx="2521968" cy="1800000"/>
            <a:chOff x="892685" y="942759"/>
            <a:chExt cx="2521968" cy="1800000"/>
          </a:xfrm>
        </p:grpSpPr>
        <p:sp>
          <p:nvSpPr>
            <p:cNvPr id="33" name="Rectangle: Rounded Corners 105">
              <a:extLst>
                <a:ext uri="{FF2B5EF4-FFF2-40B4-BE49-F238E27FC236}">
                  <a16:creationId xmlns:a16="http://schemas.microsoft.com/office/drawing/2014/main" id="{7092ACD4-ABBA-A583-6C8D-E5974D2455B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4" name="Title 1">
              <a:extLst>
                <a:ext uri="{FF2B5EF4-FFF2-40B4-BE49-F238E27FC236}">
                  <a16:creationId xmlns:a16="http://schemas.microsoft.com/office/drawing/2014/main" id="{96F3537E-F8DC-A359-A067-9D85F63B8684}"/>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a:solidFill>
                    <a:schemeClr val="tx1">
                      <a:lumMod val="65000"/>
                      <a:lumOff val="35000"/>
                    </a:schemeClr>
                  </a:solidFill>
                  <a:latin typeface="Open Sans"/>
                  <a:ea typeface="Open Sans"/>
                  <a:cs typeface="Open Sans"/>
                </a:rPr>
                <a:t>+ Countries</a:t>
              </a:r>
            </a:p>
          </p:txBody>
        </p:sp>
        <p:sp>
          <p:nvSpPr>
            <p:cNvPr id="35" name="Title 1">
              <a:extLst>
                <a:ext uri="{FF2B5EF4-FFF2-40B4-BE49-F238E27FC236}">
                  <a16:creationId xmlns:a16="http://schemas.microsoft.com/office/drawing/2014/main" id="{B4D212F7-DAFD-83A1-644C-E9A33F1F063B}"/>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a:solidFill>
                    <a:srgbClr val="E11B22"/>
                  </a:solidFill>
                  <a:latin typeface="Open Sans Extrabold"/>
                  <a:ea typeface="Open Sans Extrabold"/>
                  <a:cs typeface="Open Sans Extrabold"/>
                </a:rPr>
                <a:t>100</a:t>
              </a:r>
              <a:endPar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36" name="Group 35">
            <a:extLst>
              <a:ext uri="{FF2B5EF4-FFF2-40B4-BE49-F238E27FC236}">
                <a16:creationId xmlns:a16="http://schemas.microsoft.com/office/drawing/2014/main" id="{875469B9-7107-CD4C-3026-D691F8DC11AA}"/>
              </a:ext>
            </a:extLst>
          </p:cNvPr>
          <p:cNvGrpSpPr/>
          <p:nvPr/>
        </p:nvGrpSpPr>
        <p:grpSpPr>
          <a:xfrm>
            <a:off x="4829650" y="4162382"/>
            <a:ext cx="2521968" cy="1800000"/>
            <a:chOff x="892685" y="942759"/>
            <a:chExt cx="2521968" cy="1800000"/>
          </a:xfrm>
        </p:grpSpPr>
        <p:sp>
          <p:nvSpPr>
            <p:cNvPr id="37" name="Rectangle: Rounded Corners 105">
              <a:extLst>
                <a:ext uri="{FF2B5EF4-FFF2-40B4-BE49-F238E27FC236}">
                  <a16:creationId xmlns:a16="http://schemas.microsoft.com/office/drawing/2014/main" id="{7291E861-767F-027E-67A2-3951B3F3313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8" name="Title 1">
              <a:extLst>
                <a:ext uri="{FF2B5EF4-FFF2-40B4-BE49-F238E27FC236}">
                  <a16:creationId xmlns:a16="http://schemas.microsoft.com/office/drawing/2014/main" id="{B7C3E1A5-02AB-8260-103D-99A6DF2BF22D}"/>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Partners</a:t>
              </a:r>
            </a:p>
          </p:txBody>
        </p:sp>
        <p:sp>
          <p:nvSpPr>
            <p:cNvPr id="39" name="Title 1">
              <a:extLst>
                <a:ext uri="{FF2B5EF4-FFF2-40B4-BE49-F238E27FC236}">
                  <a16:creationId xmlns:a16="http://schemas.microsoft.com/office/drawing/2014/main" id="{FB670A59-0080-31FC-4B83-F02F843E54D7}"/>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24</a:t>
              </a:r>
            </a:p>
          </p:txBody>
        </p:sp>
      </p:grpSp>
      <p:grpSp>
        <p:nvGrpSpPr>
          <p:cNvPr id="40" name="Group 39">
            <a:extLst>
              <a:ext uri="{FF2B5EF4-FFF2-40B4-BE49-F238E27FC236}">
                <a16:creationId xmlns:a16="http://schemas.microsoft.com/office/drawing/2014/main" id="{14B3A6C8-77C6-99ED-0B40-A94B2FF94CC9}"/>
              </a:ext>
            </a:extLst>
          </p:cNvPr>
          <p:cNvGrpSpPr/>
          <p:nvPr/>
        </p:nvGrpSpPr>
        <p:grpSpPr>
          <a:xfrm>
            <a:off x="8830245" y="4162382"/>
            <a:ext cx="2521968" cy="1800000"/>
            <a:chOff x="892685" y="942759"/>
            <a:chExt cx="2521968" cy="1800000"/>
          </a:xfrm>
        </p:grpSpPr>
        <p:sp>
          <p:nvSpPr>
            <p:cNvPr id="41" name="Rectangle: Rounded Corners 105">
              <a:extLst>
                <a:ext uri="{FF2B5EF4-FFF2-40B4-BE49-F238E27FC236}">
                  <a16:creationId xmlns:a16="http://schemas.microsoft.com/office/drawing/2014/main" id="{992542B3-6154-78E8-2523-1207BEAACAA5}"/>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42" name="Title 1">
              <a:extLst>
                <a:ext uri="{FF2B5EF4-FFF2-40B4-BE49-F238E27FC236}">
                  <a16:creationId xmlns:a16="http://schemas.microsoft.com/office/drawing/2014/main" id="{FEF47791-2BA2-9D29-9F78-B41F1A118373}"/>
                </a:ext>
              </a:extLst>
            </p:cNvPr>
            <p:cNvSpPr txBox="1">
              <a:spLocks/>
            </p:cNvSpPr>
            <p:nvPr/>
          </p:nvSpPr>
          <p:spPr>
            <a:xfrm>
              <a:off x="905384" y="1976067"/>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International Design</a:t>
              </a:r>
            </a:p>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Codes</a:t>
              </a:r>
            </a:p>
          </p:txBody>
        </p:sp>
        <p:sp>
          <p:nvSpPr>
            <p:cNvPr id="43" name="Title 1">
              <a:extLst>
                <a:ext uri="{FF2B5EF4-FFF2-40B4-BE49-F238E27FC236}">
                  <a16:creationId xmlns:a16="http://schemas.microsoft.com/office/drawing/2014/main" id="{4154899F-6CEE-471F-3D31-1C7806F1616A}"/>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a:t>
              </a:r>
            </a:p>
          </p:txBody>
        </p:sp>
      </p:grpSp>
    </p:spTree>
    <p:extLst>
      <p:ext uri="{BB962C8B-B14F-4D97-AF65-F5344CB8AC3E}">
        <p14:creationId xmlns:p14="http://schemas.microsoft.com/office/powerpoint/2010/main" val="128279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3497578"/>
            <a:ext cx="2880000" cy="646331"/>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provides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 building solution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Retrofit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Rehabilitation</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9" name="Straight Connector 8">
            <a:extLst>
              <a:ext uri="{FF2B5EF4-FFF2-40B4-BE49-F238E27FC236}">
                <a16:creationId xmlns:a16="http://schemas.microsoft.com/office/drawing/2014/main" id="{CCF66E7F-E3F5-5A8D-DC44-5D2EDE002705}"/>
              </a:ext>
            </a:extLst>
          </p:cNvPr>
          <p:cNvCxnSpPr>
            <a:cxnSpLocks/>
          </p:cNvCxnSpPr>
          <p:nvPr/>
        </p:nvCxnSpPr>
        <p:spPr>
          <a:xfrm>
            <a:off x="5376000" y="22857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A3E8AE-1205-5EC2-166A-5AAA117D59F7}"/>
              </a:ext>
            </a:extLst>
          </p:cNvPr>
          <p:cNvCxnSpPr>
            <a:cxnSpLocks/>
          </p:cNvCxnSpPr>
          <p:nvPr/>
        </p:nvCxnSpPr>
        <p:spPr>
          <a:xfrm>
            <a:off x="7830888" y="19905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B38AA9-DA79-2050-5789-0AF4F613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046" y="1885161"/>
            <a:ext cx="1600200" cy="685800"/>
          </a:xfrm>
          <a:prstGeom prst="rect">
            <a:avLst/>
          </a:prstGeom>
        </p:spPr>
      </p:pic>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6102238"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356980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3096327"/>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6" name="Picture 25" descr="A couple of red and white scaffolding&#10;&#10;Description automatically generated">
            <a:extLst>
              <a:ext uri="{FF2B5EF4-FFF2-40B4-BE49-F238E27FC236}">
                <a16:creationId xmlns:a16="http://schemas.microsoft.com/office/drawing/2014/main" id="{7AE25785-963C-7459-4B45-C89DFEDD4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088" y="3175688"/>
            <a:ext cx="2515870" cy="1253490"/>
          </a:xfrm>
          <a:prstGeom prst="rect">
            <a:avLst/>
          </a:prstGeom>
        </p:spPr>
      </p:pic>
      <p:sp>
        <p:nvSpPr>
          <p:cNvPr id="21" name="TextBox 20">
            <a:extLst>
              <a:ext uri="{FF2B5EF4-FFF2-40B4-BE49-F238E27FC236}">
                <a16:creationId xmlns:a16="http://schemas.microsoft.com/office/drawing/2014/main" id="{81D6ABB4-5E18-4245-B6B1-8D53D8A95C95}"/>
              </a:ext>
            </a:extLst>
          </p:cNvPr>
          <p:cNvSpPr txBox="1"/>
          <p:nvPr/>
        </p:nvSpPr>
        <p:spPr>
          <a:xfrm>
            <a:off x="7818187" y="1919543"/>
            <a:ext cx="2880000"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 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aunched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 the w</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system</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7" name="Straight Connector 26">
            <a:extLst>
              <a:ext uri="{FF2B5EF4-FFF2-40B4-BE49-F238E27FC236}">
                <a16:creationId xmlns:a16="http://schemas.microsoft.com/office/drawing/2014/main" id="{457174C6-F5AE-031C-A3B2-021FA4461415}"/>
              </a:ext>
            </a:extLst>
          </p:cNvPr>
          <p:cNvCxnSpPr>
            <a:cxnSpLocks/>
          </p:cNvCxnSpPr>
          <p:nvPr/>
        </p:nvCxnSpPr>
        <p:spPr>
          <a:xfrm>
            <a:off x="5376000" y="53718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50766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499649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Bi-direction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physical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model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integration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Autodesk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23641" y="4649823"/>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 name="Picture 2" descr="A red and black logo&#10;&#10;Description automatically generated">
            <a:extLst>
              <a:ext uri="{FF2B5EF4-FFF2-40B4-BE49-F238E27FC236}">
                <a16:creationId xmlns:a16="http://schemas.microsoft.com/office/drawing/2014/main" id="{628A227F-2CB7-32B0-4AF0-98AAE7E2DF36}"/>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pic>
        <p:nvPicPr>
          <p:cNvPr id="5" name="Picture 4" descr="A drawing of a building&#10;&#10;Description automatically generated">
            <a:extLst>
              <a:ext uri="{FF2B5EF4-FFF2-40B4-BE49-F238E27FC236}">
                <a16:creationId xmlns:a16="http://schemas.microsoft.com/office/drawing/2014/main" id="{A5A298A1-7C6D-FEBB-FCB8-AE4390F46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6636" y="4826375"/>
            <a:ext cx="2754000" cy="1080000"/>
          </a:xfrm>
          <a:prstGeom prst="rect">
            <a:avLst/>
          </a:prstGeom>
        </p:spPr>
      </p:pic>
      <p:sp>
        <p:nvSpPr>
          <p:cNvPr id="6" name="TextBox 5">
            <a:extLst>
              <a:ext uri="{FF2B5EF4-FFF2-40B4-BE49-F238E27FC236}">
                <a16:creationId xmlns:a16="http://schemas.microsoft.com/office/drawing/2014/main" id="{7313DD18-C3A9-6671-3F79-D32389874462}"/>
              </a:ext>
            </a:extLst>
          </p:cNvPr>
          <p:cNvSpPr txBox="1"/>
          <p:nvPr/>
        </p:nvSpPr>
        <p:spPr>
          <a:xfrm>
            <a:off x="4395309" y="342921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2005</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1699A64D-3CED-4DCE-E317-4C35B96050B0}"/>
              </a:ext>
            </a:extLst>
          </p:cNvPr>
          <p:cNvSpPr txBox="1"/>
          <p:nvPr/>
        </p:nvSpPr>
        <p:spPr>
          <a:xfrm>
            <a:off x="6112791" y="1854854"/>
            <a:ext cx="1685077" cy="861774"/>
          </a:xfrm>
          <a:prstGeom prst="rect">
            <a:avLst/>
          </a:prstGeom>
          <a:noFill/>
          <a:ln>
            <a:noFill/>
          </a:ln>
        </p:spPr>
        <p:txBody>
          <a:bodyPr wrap="none" rtlCol="0">
            <a:spAutoFit/>
          </a:bodyPr>
          <a:lstStyle/>
          <a:p>
            <a:pPr defTabSz="913834" fontAlgn="base">
              <a:spcBef>
                <a:spcPct val="0"/>
              </a:spcBef>
              <a:spcAft>
                <a:spcPct val="0"/>
              </a:spcAft>
            </a:pPr>
            <a:r>
              <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199</a:t>
            </a: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A63CC8B1-F4CF-E970-98AB-14C37A43A135}"/>
              </a:ext>
            </a:extLst>
          </p:cNvPr>
          <p:cNvSpPr txBox="1"/>
          <p:nvPr/>
        </p:nvSpPr>
        <p:spPr>
          <a:xfrm>
            <a:off x="6112791" y="494095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2007</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4719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animBg="1"/>
      <p:bldP spid="21" grpId="0"/>
      <p:bldP spid="34" grpId="0"/>
      <p:bldP spid="40" grpId="0" animBg="1"/>
      <p:bldP spid="6"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2107146"/>
            <a:ext cx="2880000" cy="276999"/>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introduced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5376000"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199685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4651841"/>
            <a:ext cx="3240000" cy="1440000"/>
          </a:xfrm>
          <a:prstGeom prst="roundRect">
            <a:avLst/>
          </a:prstGeom>
          <a:blipFill dpi="0" rotWithShape="1">
            <a:blip r:embed="rId3"/>
            <a:srcRect/>
            <a:tile tx="0" ty="0" sx="80000" sy="8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30932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352928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344911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deliver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w</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largest</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airport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terminal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31075" y="3096327"/>
            <a:ext cx="3240000" cy="1440000"/>
          </a:xfrm>
          <a:prstGeom prst="roundRect">
            <a:avLst/>
          </a:prstGeom>
          <a:blipFill dpi="0" rotWithShape="1">
            <a:blip r:embed="rId4"/>
            <a:srcRect/>
            <a:tile tx="0" ty="-38100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cxnSp>
        <p:nvCxnSpPr>
          <p:cNvPr id="3" name="Straight Connector 2">
            <a:extLst>
              <a:ext uri="{FF2B5EF4-FFF2-40B4-BE49-F238E27FC236}">
                <a16:creationId xmlns:a16="http://schemas.microsoft.com/office/drawing/2014/main" id="{E16BE6F0-DED7-4EE2-B7C0-04B3C2BD90CB}"/>
              </a:ext>
            </a:extLst>
          </p:cNvPr>
          <p:cNvCxnSpPr>
            <a:cxnSpLocks/>
          </p:cNvCxnSpPr>
          <p:nvPr/>
        </p:nvCxnSpPr>
        <p:spPr>
          <a:xfrm>
            <a:off x="6102238" y="2277080"/>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DC6DCE-F0A0-6022-3261-F939AD48FCA6}"/>
              </a:ext>
            </a:extLst>
          </p:cNvPr>
          <p:cNvCxnSpPr>
            <a:cxnSpLocks/>
          </p:cNvCxnSpPr>
          <p:nvPr/>
        </p:nvCxnSpPr>
        <p:spPr>
          <a:xfrm>
            <a:off x="6102238" y="5377119"/>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DDAC07-D8DC-3B86-E4C4-D4752B445A89}"/>
              </a:ext>
            </a:extLst>
          </p:cNvPr>
          <p:cNvSpPr txBox="1"/>
          <p:nvPr/>
        </p:nvSpPr>
        <p:spPr>
          <a:xfrm>
            <a:off x="1443243" y="5111726"/>
            <a:ext cx="2880000" cy="461665"/>
          </a:xfrm>
          <a:prstGeom prst="rect">
            <a:avLst/>
          </a:prstGeom>
          <a:noFill/>
          <a:ln>
            <a:noFill/>
          </a:ln>
        </p:spPr>
        <p:txBody>
          <a:bodyPr wrap="square" lIns="91440" tIns="45720" rIns="91440" bIns="45720" rtlCol="0" anchor="b">
            <a:spAutoFit/>
          </a:bodyPr>
          <a:lstStyle/>
          <a:p>
            <a:pPr algn="r" defTabSz="913834" fontAlgn="base">
              <a:spcBef>
                <a:spcPct val="0"/>
              </a:spcBef>
              <a:spcAft>
                <a:spcPct val="0"/>
              </a:spcAft>
            </a:pPr>
            <a:r>
              <a:rPr lang="en-US" sz="1200" b="1" spc="75" err="1">
                <a:solidFill>
                  <a:schemeClr val="tx1">
                    <a:lumMod val="75000"/>
                    <a:lumOff val="25000"/>
                  </a:schemeClr>
                </a:solidFill>
                <a:latin typeface="Open Sans"/>
                <a:ea typeface="Open Sans"/>
                <a:cs typeface="Open Sans"/>
              </a:rPr>
              <a:t>Prota</a:t>
            </a:r>
            <a:r>
              <a:rPr lang="en-US" sz="1200" spc="75" dirty="0">
                <a:solidFill>
                  <a:schemeClr val="tx1">
                    <a:lumMod val="75000"/>
                    <a:lumOff val="25000"/>
                  </a:schemeClr>
                </a:solidFill>
                <a:latin typeface="Open Sans"/>
                <a:ea typeface="Open Sans"/>
                <a:cs typeface="Open Sans"/>
              </a:rPr>
              <a:t> Software achieves licensed </a:t>
            </a:r>
            <a:r>
              <a:rPr lang="en-US" sz="1200" spc="75">
                <a:solidFill>
                  <a:schemeClr val="tx1">
                    <a:lumMod val="75000"/>
                    <a:lumOff val="25000"/>
                  </a:schemeClr>
                </a:solidFill>
                <a:latin typeface="Open Sans"/>
                <a:ea typeface="Open Sans"/>
                <a:cs typeface="Open Sans"/>
              </a:rPr>
              <a:t>users in </a:t>
            </a:r>
            <a:r>
              <a:rPr lang="en-US" sz="1200" b="1" spc="75">
                <a:solidFill>
                  <a:schemeClr val="tx1">
                    <a:lumMod val="75000"/>
                    <a:lumOff val="25000"/>
                  </a:schemeClr>
                </a:solidFill>
                <a:latin typeface="Open Sans"/>
                <a:ea typeface="Open Sans"/>
                <a:cs typeface="Open Sans"/>
              </a:rPr>
              <a:t>100</a:t>
            </a:r>
            <a:r>
              <a:rPr lang="en-US" sz="1200" b="1" spc="75" dirty="0">
                <a:solidFill>
                  <a:schemeClr val="tx1">
                    <a:lumMod val="75000"/>
                    <a:lumOff val="25000"/>
                  </a:schemeClr>
                </a:solidFill>
                <a:latin typeface="Open Sans"/>
                <a:ea typeface="Open Sans"/>
                <a:cs typeface="Open Sans"/>
              </a:rPr>
              <a:t> </a:t>
            </a:r>
            <a:r>
              <a:rPr lang="en-US" sz="1200" spc="75" dirty="0">
                <a:solidFill>
                  <a:schemeClr val="tx1">
                    <a:lumMod val="75000"/>
                    <a:lumOff val="25000"/>
                  </a:schemeClr>
                </a:solidFill>
                <a:latin typeface="Open Sans"/>
                <a:ea typeface="Open Sans"/>
                <a:cs typeface="Open Sans"/>
              </a:rPr>
              <a:t>different countries</a:t>
            </a:r>
          </a:p>
        </p:txBody>
      </p:sp>
      <p:cxnSp>
        <p:nvCxnSpPr>
          <p:cNvPr id="19" name="Straight Connector 18">
            <a:extLst>
              <a:ext uri="{FF2B5EF4-FFF2-40B4-BE49-F238E27FC236}">
                <a16:creationId xmlns:a16="http://schemas.microsoft.com/office/drawing/2014/main" id="{2CBFC6CD-7467-AEE9-C5DC-EFB0E95413F0}"/>
              </a:ext>
            </a:extLst>
          </p:cNvPr>
          <p:cNvCxnSpPr>
            <a:cxnSpLocks/>
          </p:cNvCxnSpPr>
          <p:nvPr/>
        </p:nvCxnSpPr>
        <p:spPr>
          <a:xfrm>
            <a:off x="4324369" y="5089454"/>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red and black logo&#10;&#10;Description automatically generated">
            <a:extLst>
              <a:ext uri="{FF2B5EF4-FFF2-40B4-BE49-F238E27FC236}">
                <a16:creationId xmlns:a16="http://schemas.microsoft.com/office/drawing/2014/main" id="{58E6D74D-3C61-AC50-DF0C-395ED99C5F4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97759"/>
            <a:ext cx="1143000" cy="1257300"/>
          </a:xfrm>
          <a:prstGeom prst="rect">
            <a:avLst/>
          </a:prstGeom>
        </p:spPr>
      </p:pic>
      <p:pic>
        <p:nvPicPr>
          <p:cNvPr id="6" name="Picture 5" descr="A black and red logo&#10;&#10;Description automatically generated">
            <a:extLst>
              <a:ext uri="{FF2B5EF4-FFF2-40B4-BE49-F238E27FC236}">
                <a16:creationId xmlns:a16="http://schemas.microsoft.com/office/drawing/2014/main" id="{368B8BD9-0B1C-4EF2-93A5-FEC443B71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926" y="1973486"/>
            <a:ext cx="3538286" cy="576000"/>
          </a:xfrm>
          <a:prstGeom prst="rect">
            <a:avLst/>
          </a:prstGeom>
        </p:spPr>
      </p:pic>
      <p:sp>
        <p:nvSpPr>
          <p:cNvPr id="9" name="TextBox 8">
            <a:extLst>
              <a:ext uri="{FF2B5EF4-FFF2-40B4-BE49-F238E27FC236}">
                <a16:creationId xmlns:a16="http://schemas.microsoft.com/office/drawing/2014/main" id="{1A9727D4-16E2-EA02-1B51-480B3FCD2E76}"/>
              </a:ext>
            </a:extLst>
          </p:cNvPr>
          <p:cNvSpPr txBox="1"/>
          <p:nvPr/>
        </p:nvSpPr>
        <p:spPr>
          <a:xfrm>
            <a:off x="4395309" y="185626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2014</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AF978D4A-7691-2A2D-E0C0-4BC3D9268CC5}"/>
              </a:ext>
            </a:extLst>
          </p:cNvPr>
          <p:cNvSpPr txBox="1"/>
          <p:nvPr/>
        </p:nvSpPr>
        <p:spPr>
          <a:xfrm>
            <a:off x="6112791" y="339357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2018</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981EEB8A-13BB-2240-2A47-8E085BB242A4}"/>
              </a:ext>
            </a:extLst>
          </p:cNvPr>
          <p:cNvSpPr txBox="1"/>
          <p:nvPr/>
        </p:nvSpPr>
        <p:spPr>
          <a:xfrm>
            <a:off x="4395309" y="4948866"/>
            <a:ext cx="1685077" cy="861774"/>
          </a:xfrm>
          <a:prstGeom prst="rect">
            <a:avLst/>
          </a:prstGeom>
          <a:noFill/>
          <a:ln>
            <a:noFill/>
          </a:ln>
        </p:spPr>
        <p:txBody>
          <a:bodyPr wrap="none" lIns="91440" tIns="45720" rIns="91440" bIns="45720" rtlCol="0" anchor="t">
            <a:spAutoFit/>
          </a:bodyPr>
          <a:lstStyle/>
          <a:p>
            <a:pPr defTabSz="913834" fontAlgn="base">
              <a:spcBef>
                <a:spcPct val="0"/>
              </a:spcBef>
              <a:spcAft>
                <a:spcPct val="0"/>
              </a:spcAft>
            </a:pPr>
            <a:r>
              <a:rPr lang="tr-TR" sz="5000" b="1">
                <a:gradFill flip="none">
                  <a:gsLst>
                    <a:gs pos="0">
                      <a:srgbClr val="E11B22">
                        <a:lumMod val="68000"/>
                        <a:lumOff val="32000"/>
                      </a:srgbClr>
                    </a:gs>
                    <a:gs pos="100000">
                      <a:srgbClr val="E11B22"/>
                    </a:gs>
                  </a:gsLst>
                  <a:lin ang="0" scaled="0"/>
                  <a:tileRect/>
                </a:gradFill>
                <a:latin typeface="Open Sans Extrabold"/>
                <a:ea typeface="Open Sans Extrabold"/>
                <a:cs typeface="Open Sans Extrabold"/>
              </a:rPr>
              <a:t>2026</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731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4" grpId="0" animBg="1"/>
      <p:bldP spid="34" grpId="0"/>
      <p:bldP spid="40" grpId="0" animBg="1"/>
      <p:bldP spid="17" grpId="0"/>
      <p:bldP spid="9"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23" name="Title 16">
            <a:extLst>
              <a:ext uri="{FF2B5EF4-FFF2-40B4-BE49-F238E27FC236}">
                <a16:creationId xmlns:a16="http://schemas.microsoft.com/office/drawing/2014/main" id="{004A35BD-1D40-35A4-DAD8-C3B3441C821A}"/>
              </a:ext>
            </a:extLst>
          </p:cNvPr>
          <p:cNvSpPr txBox="1">
            <a:spLocks/>
          </p:cNvSpPr>
          <p:nvPr/>
        </p:nvSpPr>
        <p:spPr>
          <a:xfrm>
            <a:off x="0" y="744029"/>
            <a:ext cx="12192000" cy="881102"/>
          </a:xfrm>
          <a:prstGeom prst="rect">
            <a:avLst/>
          </a:prstGeom>
          <a:effectLst>
            <a:outerShdw blurRad="50800" dist="38100" dir="2700000" algn="tl" rotWithShape="0">
              <a:prstClr val="black">
                <a:alpha val="20045"/>
              </a:prstClr>
            </a:outerShdw>
          </a:effectLst>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r>
              <a:rPr lang="en-GB" sz="5400" b="1" dirty="0">
                <a:solidFill>
                  <a:schemeClr val="bg1">
                    <a:alpha val="89501"/>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An Expanding Global Company</a:t>
            </a:r>
          </a:p>
        </p:txBody>
      </p:sp>
      <p:sp>
        <p:nvSpPr>
          <p:cNvPr id="96" name="Oval 95">
            <a:extLst>
              <a:ext uri="{FF2B5EF4-FFF2-40B4-BE49-F238E27FC236}">
                <a16:creationId xmlns:a16="http://schemas.microsoft.com/office/drawing/2014/main" id="{D19D098C-A38E-4477-818D-CAA04E1C2430}"/>
              </a:ext>
            </a:extLst>
          </p:cNvPr>
          <p:cNvSpPr>
            <a:spLocks noChangeAspect="1"/>
          </p:cNvSpPr>
          <p:nvPr/>
        </p:nvSpPr>
        <p:spPr>
          <a:xfrm>
            <a:off x="6313366" y="15250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TextBox 36">
            <a:extLst>
              <a:ext uri="{FF2B5EF4-FFF2-40B4-BE49-F238E27FC236}">
                <a16:creationId xmlns:a16="http://schemas.microsoft.com/office/drawing/2014/main" id="{E5634AEA-8D19-495E-9D43-E6F507603278}"/>
              </a:ext>
            </a:extLst>
          </p:cNvPr>
          <p:cNvSpPr txBox="1"/>
          <p:nvPr/>
        </p:nvSpPr>
        <p:spPr>
          <a:xfrm>
            <a:off x="8609872" y="365976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Malaysia</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47AF282B-B032-4010-B213-07DFBB3FC88F}"/>
              </a:ext>
            </a:extLst>
          </p:cNvPr>
          <p:cNvSpPr txBox="1"/>
          <p:nvPr/>
        </p:nvSpPr>
        <p:spPr>
          <a:xfrm>
            <a:off x="9601814" y="390667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Singapore</a:t>
            </a:r>
            <a:endParaRPr kumimoji="0" lang="en-US" sz="10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A6F89256-3837-4107-823C-A991BFF71674}"/>
              </a:ext>
            </a:extLst>
          </p:cNvPr>
          <p:cNvSpPr txBox="1"/>
          <p:nvPr/>
        </p:nvSpPr>
        <p:spPr>
          <a:xfrm>
            <a:off x="9127563" y="4391087"/>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Indonesia</a:t>
            </a:r>
          </a:p>
        </p:txBody>
      </p:sp>
      <p:sp>
        <p:nvSpPr>
          <p:cNvPr id="40" name="TextBox 39">
            <a:extLst>
              <a:ext uri="{FF2B5EF4-FFF2-40B4-BE49-F238E27FC236}">
                <a16:creationId xmlns:a16="http://schemas.microsoft.com/office/drawing/2014/main" id="{A34C992F-C3BD-40DA-95E5-09EFB4E7D71D}"/>
              </a:ext>
            </a:extLst>
          </p:cNvPr>
          <p:cNvSpPr txBox="1"/>
          <p:nvPr/>
        </p:nvSpPr>
        <p:spPr>
          <a:xfrm>
            <a:off x="6814528" y="2221716"/>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Turkey</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D6EB79C2-4BFB-44F4-9671-C2D9CBB3B283}"/>
              </a:ext>
            </a:extLst>
          </p:cNvPr>
          <p:cNvSpPr txBox="1"/>
          <p:nvPr/>
        </p:nvSpPr>
        <p:spPr>
          <a:xfrm>
            <a:off x="5306011" y="167146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Poland</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CB415763-B84B-4730-ACAC-362742BE0DE5}"/>
              </a:ext>
            </a:extLst>
          </p:cNvPr>
          <p:cNvSpPr txBox="1"/>
          <p:nvPr/>
        </p:nvSpPr>
        <p:spPr>
          <a:xfrm>
            <a:off x="1816530" y="3719736"/>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Colombia</a:t>
            </a:r>
          </a:p>
        </p:txBody>
      </p:sp>
      <p:sp>
        <p:nvSpPr>
          <p:cNvPr id="46" name="TextBox 45">
            <a:extLst>
              <a:ext uri="{FF2B5EF4-FFF2-40B4-BE49-F238E27FC236}">
                <a16:creationId xmlns:a16="http://schemas.microsoft.com/office/drawing/2014/main" id="{69B4CE09-799B-47AE-836C-446161C40F5E}"/>
              </a:ext>
            </a:extLst>
          </p:cNvPr>
          <p:cNvSpPr txBox="1"/>
          <p:nvPr/>
        </p:nvSpPr>
        <p:spPr>
          <a:xfrm>
            <a:off x="4914596" y="3833900"/>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Ghana</a:t>
            </a:r>
          </a:p>
        </p:txBody>
      </p:sp>
      <p:sp>
        <p:nvSpPr>
          <p:cNvPr id="47" name="TextBox 46">
            <a:extLst>
              <a:ext uri="{FF2B5EF4-FFF2-40B4-BE49-F238E27FC236}">
                <a16:creationId xmlns:a16="http://schemas.microsoft.com/office/drawing/2014/main" id="{9387E061-91DE-45DA-B060-FAEEBC05D871}"/>
              </a:ext>
            </a:extLst>
          </p:cNvPr>
          <p:cNvSpPr txBox="1"/>
          <p:nvPr/>
        </p:nvSpPr>
        <p:spPr>
          <a:xfrm>
            <a:off x="5742789" y="3519428"/>
            <a:ext cx="614362"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Nigeria</a:t>
            </a:r>
          </a:p>
        </p:txBody>
      </p:sp>
      <p:sp>
        <p:nvSpPr>
          <p:cNvPr id="48" name="TextBox 47">
            <a:extLst>
              <a:ext uri="{FF2B5EF4-FFF2-40B4-BE49-F238E27FC236}">
                <a16:creationId xmlns:a16="http://schemas.microsoft.com/office/drawing/2014/main" id="{AF5626B9-E3E4-40BD-B01A-C6750B2E8B75}"/>
              </a:ext>
            </a:extLst>
          </p:cNvPr>
          <p:cNvSpPr txBox="1"/>
          <p:nvPr/>
        </p:nvSpPr>
        <p:spPr>
          <a:xfrm>
            <a:off x="7040468" y="4503489"/>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Tanzania</a:t>
            </a:r>
          </a:p>
        </p:txBody>
      </p:sp>
      <p:sp>
        <p:nvSpPr>
          <p:cNvPr id="51" name="TextBox 50">
            <a:extLst>
              <a:ext uri="{FF2B5EF4-FFF2-40B4-BE49-F238E27FC236}">
                <a16:creationId xmlns:a16="http://schemas.microsoft.com/office/drawing/2014/main" id="{6E1A0375-F460-4DA1-B037-E5E976B1A1EA}"/>
              </a:ext>
            </a:extLst>
          </p:cNvPr>
          <p:cNvSpPr txBox="1"/>
          <p:nvPr/>
        </p:nvSpPr>
        <p:spPr>
          <a:xfrm>
            <a:off x="9884637" y="29213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Hong Kong</a:t>
            </a:r>
          </a:p>
        </p:txBody>
      </p:sp>
      <p:sp>
        <p:nvSpPr>
          <p:cNvPr id="52" name="TextBox 51">
            <a:extLst>
              <a:ext uri="{FF2B5EF4-FFF2-40B4-BE49-F238E27FC236}">
                <a16:creationId xmlns:a16="http://schemas.microsoft.com/office/drawing/2014/main" id="{BEDDB022-1CEE-4CD2-AE13-34C1E2076891}"/>
              </a:ext>
            </a:extLst>
          </p:cNvPr>
          <p:cNvSpPr txBox="1"/>
          <p:nvPr/>
        </p:nvSpPr>
        <p:spPr>
          <a:xfrm>
            <a:off x="10399839" y="35771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Philippines</a:t>
            </a:r>
          </a:p>
        </p:txBody>
      </p:sp>
      <p:sp>
        <p:nvSpPr>
          <p:cNvPr id="54" name="TextBox 53">
            <a:extLst>
              <a:ext uri="{FF2B5EF4-FFF2-40B4-BE49-F238E27FC236}">
                <a16:creationId xmlns:a16="http://schemas.microsoft.com/office/drawing/2014/main" id="{DC18DF1A-E6EB-45C8-866B-E48B45B08FCD}"/>
              </a:ext>
            </a:extLst>
          </p:cNvPr>
          <p:cNvSpPr txBox="1"/>
          <p:nvPr/>
        </p:nvSpPr>
        <p:spPr>
          <a:xfrm>
            <a:off x="8650012" y="320219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Thailand</a:t>
            </a:r>
          </a:p>
        </p:txBody>
      </p:sp>
      <p:sp>
        <p:nvSpPr>
          <p:cNvPr id="55" name="TextBox 54">
            <a:extLst>
              <a:ext uri="{FF2B5EF4-FFF2-40B4-BE49-F238E27FC236}">
                <a16:creationId xmlns:a16="http://schemas.microsoft.com/office/drawing/2014/main" id="{60F18A98-ED97-40E9-B365-713AC9BC27CC}"/>
              </a:ext>
            </a:extLst>
          </p:cNvPr>
          <p:cNvSpPr txBox="1"/>
          <p:nvPr/>
        </p:nvSpPr>
        <p:spPr>
          <a:xfrm>
            <a:off x="8422645" y="2824948"/>
            <a:ext cx="590947"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India</a:t>
            </a:r>
          </a:p>
        </p:txBody>
      </p:sp>
      <p:sp>
        <p:nvSpPr>
          <p:cNvPr id="60" name="TextBox 59">
            <a:extLst>
              <a:ext uri="{FF2B5EF4-FFF2-40B4-BE49-F238E27FC236}">
                <a16:creationId xmlns:a16="http://schemas.microsoft.com/office/drawing/2014/main" id="{58460FB1-0A28-4DE5-BABD-B02D859786C6}"/>
              </a:ext>
            </a:extLst>
          </p:cNvPr>
          <p:cNvSpPr txBox="1"/>
          <p:nvPr/>
        </p:nvSpPr>
        <p:spPr>
          <a:xfrm>
            <a:off x="6176547" y="2574905"/>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Cyprus</a:t>
            </a:r>
          </a:p>
        </p:txBody>
      </p:sp>
      <p:sp>
        <p:nvSpPr>
          <p:cNvPr id="62" name="TextBox 61">
            <a:extLst>
              <a:ext uri="{FF2B5EF4-FFF2-40B4-BE49-F238E27FC236}">
                <a16:creationId xmlns:a16="http://schemas.microsoft.com/office/drawing/2014/main" id="{A426BFC7-E689-412E-96AF-E4C0EC7A7D5C}"/>
              </a:ext>
            </a:extLst>
          </p:cNvPr>
          <p:cNvSpPr txBox="1"/>
          <p:nvPr/>
        </p:nvSpPr>
        <p:spPr>
          <a:xfrm>
            <a:off x="6339415" y="1561921"/>
            <a:ext cx="63798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Latvia</a:t>
            </a:r>
          </a:p>
        </p:txBody>
      </p:sp>
      <p:sp>
        <p:nvSpPr>
          <p:cNvPr id="61" name="TextBox 60">
            <a:extLst>
              <a:ext uri="{FF2B5EF4-FFF2-40B4-BE49-F238E27FC236}">
                <a16:creationId xmlns:a16="http://schemas.microsoft.com/office/drawing/2014/main" id="{437366AE-F81D-4A65-95A8-5B176342D806}"/>
              </a:ext>
            </a:extLst>
          </p:cNvPr>
          <p:cNvSpPr txBox="1"/>
          <p:nvPr/>
        </p:nvSpPr>
        <p:spPr>
          <a:xfrm>
            <a:off x="5739095" y="2377956"/>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Greece         </a:t>
            </a:r>
          </a:p>
        </p:txBody>
      </p:sp>
      <p:sp>
        <p:nvSpPr>
          <p:cNvPr id="64" name="TextBox 63">
            <a:extLst>
              <a:ext uri="{FF2B5EF4-FFF2-40B4-BE49-F238E27FC236}">
                <a16:creationId xmlns:a16="http://schemas.microsoft.com/office/drawing/2014/main" id="{92259B58-DE91-4835-B720-C60D6CEAFE73}"/>
              </a:ext>
            </a:extLst>
          </p:cNvPr>
          <p:cNvSpPr txBox="1"/>
          <p:nvPr/>
        </p:nvSpPr>
        <p:spPr>
          <a:xfrm>
            <a:off x="6413364" y="1855902"/>
            <a:ext cx="68289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Romania</a:t>
            </a:r>
          </a:p>
        </p:txBody>
      </p:sp>
      <p:sp>
        <p:nvSpPr>
          <p:cNvPr id="67" name="TextBox 66">
            <a:extLst>
              <a:ext uri="{FF2B5EF4-FFF2-40B4-BE49-F238E27FC236}">
                <a16:creationId xmlns:a16="http://schemas.microsoft.com/office/drawing/2014/main" id="{0D34842C-0342-46FA-9709-5B954C2A2607}"/>
              </a:ext>
            </a:extLst>
          </p:cNvPr>
          <p:cNvSpPr txBox="1"/>
          <p:nvPr/>
        </p:nvSpPr>
        <p:spPr>
          <a:xfrm>
            <a:off x="5726111" y="1920988"/>
            <a:ext cx="59240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a:t>
            </a:r>
          </a:p>
        </p:txBody>
      </p:sp>
      <p:sp>
        <p:nvSpPr>
          <p:cNvPr id="69" name="TextBox 56">
            <a:extLst>
              <a:ext uri="{FF2B5EF4-FFF2-40B4-BE49-F238E27FC236}">
                <a16:creationId xmlns:a16="http://schemas.microsoft.com/office/drawing/2014/main" id="{C3A2003D-433C-425D-9C7A-3B4AD1082975}"/>
              </a:ext>
            </a:extLst>
          </p:cNvPr>
          <p:cNvSpPr txBox="1"/>
          <p:nvPr/>
        </p:nvSpPr>
        <p:spPr>
          <a:xfrm>
            <a:off x="7170217" y="2637661"/>
            <a:ext cx="590947"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Iraq</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C4F983F-420C-CBD8-9AFD-149ACBAA4A14}"/>
              </a:ext>
            </a:extLst>
          </p:cNvPr>
          <p:cNvSpPr txBox="1"/>
          <p:nvPr/>
        </p:nvSpPr>
        <p:spPr>
          <a:xfrm>
            <a:off x="1658673" y="286373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Florida</a:t>
            </a:r>
          </a:p>
        </p:txBody>
      </p:sp>
      <p:sp>
        <p:nvSpPr>
          <p:cNvPr id="5" name="TextBox 4">
            <a:extLst>
              <a:ext uri="{FF2B5EF4-FFF2-40B4-BE49-F238E27FC236}">
                <a16:creationId xmlns:a16="http://schemas.microsoft.com/office/drawing/2014/main" id="{55B5559C-734A-9591-E6FE-4ECBB7B37740}"/>
              </a:ext>
            </a:extLst>
          </p:cNvPr>
          <p:cNvSpPr txBox="1"/>
          <p:nvPr/>
        </p:nvSpPr>
        <p:spPr>
          <a:xfrm>
            <a:off x="7049426" y="3802508"/>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Kenya</a:t>
            </a:r>
          </a:p>
        </p:txBody>
      </p:sp>
      <p:sp>
        <p:nvSpPr>
          <p:cNvPr id="7" name="TextBox 6">
            <a:extLst>
              <a:ext uri="{FF2B5EF4-FFF2-40B4-BE49-F238E27FC236}">
                <a16:creationId xmlns:a16="http://schemas.microsoft.com/office/drawing/2014/main" id="{03D12C18-01A8-DC16-2BB9-1A380D311116}"/>
              </a:ext>
            </a:extLst>
          </p:cNvPr>
          <p:cNvSpPr txBox="1"/>
          <p:nvPr/>
        </p:nvSpPr>
        <p:spPr>
          <a:xfrm>
            <a:off x="5018131" y="1946701"/>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France</a:t>
            </a:r>
          </a:p>
        </p:txBody>
      </p:sp>
      <p:sp>
        <p:nvSpPr>
          <p:cNvPr id="9" name="TextBox 8">
            <a:extLst>
              <a:ext uri="{FF2B5EF4-FFF2-40B4-BE49-F238E27FC236}">
                <a16:creationId xmlns:a16="http://schemas.microsoft.com/office/drawing/2014/main" id="{8C89AE58-A859-5BAA-A649-5428E989A4DA}"/>
              </a:ext>
            </a:extLst>
          </p:cNvPr>
          <p:cNvSpPr txBox="1"/>
          <p:nvPr/>
        </p:nvSpPr>
        <p:spPr>
          <a:xfrm>
            <a:off x="6177708" y="4021225"/>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Rwanda</a:t>
            </a:r>
          </a:p>
        </p:txBody>
      </p:sp>
      <p:sp>
        <p:nvSpPr>
          <p:cNvPr id="11" name="TextBox 10">
            <a:extLst>
              <a:ext uri="{FF2B5EF4-FFF2-40B4-BE49-F238E27FC236}">
                <a16:creationId xmlns:a16="http://schemas.microsoft.com/office/drawing/2014/main" id="{6DC2B785-625D-00D1-A50D-910CCB92EB3E}"/>
              </a:ext>
            </a:extLst>
          </p:cNvPr>
          <p:cNvSpPr txBox="1"/>
          <p:nvPr/>
        </p:nvSpPr>
        <p:spPr>
          <a:xfrm>
            <a:off x="2798894" y="3258568"/>
            <a:ext cx="125458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Dominican Republic</a:t>
            </a:r>
          </a:p>
        </p:txBody>
      </p:sp>
      <p:sp>
        <p:nvSpPr>
          <p:cNvPr id="20" name="TextBox 19">
            <a:extLst>
              <a:ext uri="{FF2B5EF4-FFF2-40B4-BE49-F238E27FC236}">
                <a16:creationId xmlns:a16="http://schemas.microsoft.com/office/drawing/2014/main" id="{27094605-43DE-7A30-623F-949140818EF7}"/>
              </a:ext>
            </a:extLst>
          </p:cNvPr>
          <p:cNvSpPr txBox="1"/>
          <p:nvPr/>
        </p:nvSpPr>
        <p:spPr>
          <a:xfrm>
            <a:off x="3389482" y="4441485"/>
            <a:ext cx="63523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Brazil</a:t>
            </a:r>
          </a:p>
        </p:txBody>
      </p:sp>
      <p:sp>
        <p:nvSpPr>
          <p:cNvPr id="30" name="Oval 29">
            <a:extLst>
              <a:ext uri="{FF2B5EF4-FFF2-40B4-BE49-F238E27FC236}">
                <a16:creationId xmlns:a16="http://schemas.microsoft.com/office/drawing/2014/main" id="{A5EE652B-A299-4E0E-79FF-6D6172DA9535}"/>
              </a:ext>
            </a:extLst>
          </p:cNvPr>
          <p:cNvSpPr>
            <a:spLocks noChangeAspect="1"/>
          </p:cNvSpPr>
          <p:nvPr/>
        </p:nvSpPr>
        <p:spPr>
          <a:xfrm>
            <a:off x="6359364" y="200730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Oval 32">
            <a:extLst>
              <a:ext uri="{FF2B5EF4-FFF2-40B4-BE49-F238E27FC236}">
                <a16:creationId xmlns:a16="http://schemas.microsoft.com/office/drawing/2014/main" id="{D456CDF8-EC25-755F-5677-F2CF64F8A661}"/>
              </a:ext>
            </a:extLst>
          </p:cNvPr>
          <p:cNvSpPr>
            <a:spLocks noChangeAspect="1"/>
          </p:cNvSpPr>
          <p:nvPr/>
        </p:nvSpPr>
        <p:spPr>
          <a:xfrm>
            <a:off x="6194434" y="20735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Oval 33">
            <a:extLst>
              <a:ext uri="{FF2B5EF4-FFF2-40B4-BE49-F238E27FC236}">
                <a16:creationId xmlns:a16="http://schemas.microsoft.com/office/drawing/2014/main" id="{2D6F3EF8-0CE1-1B4F-4E62-81D428EB1CD6}"/>
              </a:ext>
            </a:extLst>
          </p:cNvPr>
          <p:cNvSpPr>
            <a:spLocks noChangeAspect="1"/>
          </p:cNvSpPr>
          <p:nvPr/>
        </p:nvSpPr>
        <p:spPr>
          <a:xfrm>
            <a:off x="6303151" y="235974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val 35">
            <a:extLst>
              <a:ext uri="{FF2B5EF4-FFF2-40B4-BE49-F238E27FC236}">
                <a16:creationId xmlns:a16="http://schemas.microsoft.com/office/drawing/2014/main" id="{5151D531-F778-436D-8E25-0FF296B6E7B1}"/>
              </a:ext>
            </a:extLst>
          </p:cNvPr>
          <p:cNvSpPr>
            <a:spLocks noChangeAspect="1"/>
          </p:cNvSpPr>
          <p:nvPr/>
        </p:nvSpPr>
        <p:spPr>
          <a:xfrm>
            <a:off x="5581065" y="192098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Oval 42">
            <a:extLst>
              <a:ext uri="{FF2B5EF4-FFF2-40B4-BE49-F238E27FC236}">
                <a16:creationId xmlns:a16="http://schemas.microsoft.com/office/drawing/2014/main" id="{0D5019B7-547D-E944-D7C1-8914E3AE3C2D}"/>
              </a:ext>
            </a:extLst>
          </p:cNvPr>
          <p:cNvSpPr>
            <a:spLocks noChangeAspect="1"/>
          </p:cNvSpPr>
          <p:nvPr/>
        </p:nvSpPr>
        <p:spPr>
          <a:xfrm>
            <a:off x="6729188" y="254781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Oval 44">
            <a:extLst>
              <a:ext uri="{FF2B5EF4-FFF2-40B4-BE49-F238E27FC236}">
                <a16:creationId xmlns:a16="http://schemas.microsoft.com/office/drawing/2014/main" id="{6EEDC9B8-E688-0601-31C9-994E68143003}"/>
              </a:ext>
            </a:extLst>
          </p:cNvPr>
          <p:cNvSpPr>
            <a:spLocks noChangeAspect="1"/>
          </p:cNvSpPr>
          <p:nvPr/>
        </p:nvSpPr>
        <p:spPr>
          <a:xfrm>
            <a:off x="7111204" y="26047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Oval 49">
            <a:extLst>
              <a:ext uri="{FF2B5EF4-FFF2-40B4-BE49-F238E27FC236}">
                <a16:creationId xmlns:a16="http://schemas.microsoft.com/office/drawing/2014/main" id="{C6ACF742-372A-4D0F-E1AB-658E510731E4}"/>
              </a:ext>
            </a:extLst>
          </p:cNvPr>
          <p:cNvSpPr>
            <a:spLocks noChangeAspect="1"/>
          </p:cNvSpPr>
          <p:nvPr/>
        </p:nvSpPr>
        <p:spPr>
          <a:xfrm>
            <a:off x="7046552" y="4015581"/>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7" name="Oval 56">
            <a:extLst>
              <a:ext uri="{FF2B5EF4-FFF2-40B4-BE49-F238E27FC236}">
                <a16:creationId xmlns:a16="http://schemas.microsoft.com/office/drawing/2014/main" id="{328396D2-983F-E453-B22F-476E5F5C2BFC}"/>
              </a:ext>
            </a:extLst>
          </p:cNvPr>
          <p:cNvSpPr>
            <a:spLocks noChangeAspect="1"/>
          </p:cNvSpPr>
          <p:nvPr/>
        </p:nvSpPr>
        <p:spPr>
          <a:xfrm>
            <a:off x="6986468" y="442316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Oval 57">
            <a:extLst>
              <a:ext uri="{FF2B5EF4-FFF2-40B4-BE49-F238E27FC236}">
                <a16:creationId xmlns:a16="http://schemas.microsoft.com/office/drawing/2014/main" id="{3752A6FE-A4CD-C15A-AD78-DF4D828538BD}"/>
              </a:ext>
            </a:extLst>
          </p:cNvPr>
          <p:cNvSpPr>
            <a:spLocks noChangeAspect="1"/>
          </p:cNvSpPr>
          <p:nvPr/>
        </p:nvSpPr>
        <p:spPr>
          <a:xfrm>
            <a:off x="6710895" y="418099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Oval 58">
            <a:extLst>
              <a:ext uri="{FF2B5EF4-FFF2-40B4-BE49-F238E27FC236}">
                <a16:creationId xmlns:a16="http://schemas.microsoft.com/office/drawing/2014/main" id="{6BB935D2-AA16-5507-5D17-2DBFDBE2F5D5}"/>
              </a:ext>
            </a:extLst>
          </p:cNvPr>
          <p:cNvSpPr>
            <a:spLocks noChangeAspect="1"/>
          </p:cNvSpPr>
          <p:nvPr/>
        </p:nvSpPr>
        <p:spPr>
          <a:xfrm>
            <a:off x="5774567" y="374330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Oval 62">
            <a:extLst>
              <a:ext uri="{FF2B5EF4-FFF2-40B4-BE49-F238E27FC236}">
                <a16:creationId xmlns:a16="http://schemas.microsoft.com/office/drawing/2014/main" id="{947D8EB6-946A-B306-921E-8B61B0DB4467}"/>
              </a:ext>
            </a:extLst>
          </p:cNvPr>
          <p:cNvSpPr>
            <a:spLocks noChangeAspect="1"/>
          </p:cNvSpPr>
          <p:nvPr/>
        </p:nvSpPr>
        <p:spPr>
          <a:xfrm>
            <a:off x="5466400" y="374835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Oval 64">
            <a:extLst>
              <a:ext uri="{FF2B5EF4-FFF2-40B4-BE49-F238E27FC236}">
                <a16:creationId xmlns:a16="http://schemas.microsoft.com/office/drawing/2014/main" id="{B2A58193-7137-B09F-5192-C04A180E1B92}"/>
              </a:ext>
            </a:extLst>
          </p:cNvPr>
          <p:cNvSpPr>
            <a:spLocks noChangeAspect="1"/>
          </p:cNvSpPr>
          <p:nvPr/>
        </p:nvSpPr>
        <p:spPr>
          <a:xfrm>
            <a:off x="8368645" y="296220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6" name="Oval 65">
            <a:extLst>
              <a:ext uri="{FF2B5EF4-FFF2-40B4-BE49-F238E27FC236}">
                <a16:creationId xmlns:a16="http://schemas.microsoft.com/office/drawing/2014/main" id="{968EFE2C-1069-94AC-CA03-CF715BE9AF48}"/>
              </a:ext>
            </a:extLst>
          </p:cNvPr>
          <p:cNvSpPr>
            <a:spLocks noChangeAspect="1"/>
          </p:cNvSpPr>
          <p:nvPr/>
        </p:nvSpPr>
        <p:spPr>
          <a:xfrm>
            <a:off x="8520203" y="335625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0" name="Oval 69">
            <a:extLst>
              <a:ext uri="{FF2B5EF4-FFF2-40B4-BE49-F238E27FC236}">
                <a16:creationId xmlns:a16="http://schemas.microsoft.com/office/drawing/2014/main" id="{D9865473-ABB7-23EB-F50A-C8E3BBA26494}"/>
              </a:ext>
            </a:extLst>
          </p:cNvPr>
          <p:cNvSpPr>
            <a:spLocks noChangeAspect="1"/>
          </p:cNvSpPr>
          <p:nvPr/>
        </p:nvSpPr>
        <p:spPr>
          <a:xfrm>
            <a:off x="8762696" y="306324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1" name="Oval 70">
            <a:extLst>
              <a:ext uri="{FF2B5EF4-FFF2-40B4-BE49-F238E27FC236}">
                <a16:creationId xmlns:a16="http://schemas.microsoft.com/office/drawing/2014/main" id="{23B68100-C035-567A-0DD4-5DE9BE635646}"/>
              </a:ext>
            </a:extLst>
          </p:cNvPr>
          <p:cNvSpPr>
            <a:spLocks noChangeAspect="1"/>
          </p:cNvSpPr>
          <p:nvPr/>
        </p:nvSpPr>
        <p:spPr>
          <a:xfrm>
            <a:off x="9421814" y="334963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Oval 73">
            <a:extLst>
              <a:ext uri="{FF2B5EF4-FFF2-40B4-BE49-F238E27FC236}">
                <a16:creationId xmlns:a16="http://schemas.microsoft.com/office/drawing/2014/main" id="{B2E589BB-187B-656B-B30F-A24A41828217}"/>
              </a:ext>
            </a:extLst>
          </p:cNvPr>
          <p:cNvSpPr>
            <a:spLocks noChangeAspect="1"/>
          </p:cNvSpPr>
          <p:nvPr/>
        </p:nvSpPr>
        <p:spPr>
          <a:xfrm>
            <a:off x="9859763" y="30945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5" name="Oval 74">
            <a:extLst>
              <a:ext uri="{FF2B5EF4-FFF2-40B4-BE49-F238E27FC236}">
                <a16:creationId xmlns:a16="http://schemas.microsoft.com/office/drawing/2014/main" id="{FB054643-FF0A-1EF0-5279-5FF4035A3DC5}"/>
              </a:ext>
            </a:extLst>
          </p:cNvPr>
          <p:cNvSpPr>
            <a:spLocks noChangeAspect="1"/>
          </p:cNvSpPr>
          <p:nvPr/>
        </p:nvSpPr>
        <p:spPr>
          <a:xfrm>
            <a:off x="10345839" y="35517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6" name="Oval 75">
            <a:extLst>
              <a:ext uri="{FF2B5EF4-FFF2-40B4-BE49-F238E27FC236}">
                <a16:creationId xmlns:a16="http://schemas.microsoft.com/office/drawing/2014/main" id="{9C0D0889-1628-940D-2572-AEF7311D71CA}"/>
              </a:ext>
            </a:extLst>
          </p:cNvPr>
          <p:cNvSpPr>
            <a:spLocks noChangeAspect="1"/>
          </p:cNvSpPr>
          <p:nvPr/>
        </p:nvSpPr>
        <p:spPr>
          <a:xfrm>
            <a:off x="9744260" y="433622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8" name="Oval 77">
            <a:extLst>
              <a:ext uri="{FF2B5EF4-FFF2-40B4-BE49-F238E27FC236}">
                <a16:creationId xmlns:a16="http://schemas.microsoft.com/office/drawing/2014/main" id="{787A63C4-3292-146E-C08A-37CD38D163D0}"/>
              </a:ext>
            </a:extLst>
          </p:cNvPr>
          <p:cNvSpPr>
            <a:spLocks noChangeAspect="1"/>
          </p:cNvSpPr>
          <p:nvPr/>
        </p:nvSpPr>
        <p:spPr>
          <a:xfrm>
            <a:off x="3491134" y="440578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0" name="Oval 79">
            <a:extLst>
              <a:ext uri="{FF2B5EF4-FFF2-40B4-BE49-F238E27FC236}">
                <a16:creationId xmlns:a16="http://schemas.microsoft.com/office/drawing/2014/main" id="{832560FC-AEB9-7639-577D-286D69BD8695}"/>
              </a:ext>
            </a:extLst>
          </p:cNvPr>
          <p:cNvSpPr>
            <a:spLocks noChangeAspect="1"/>
          </p:cNvSpPr>
          <p:nvPr/>
        </p:nvSpPr>
        <p:spPr>
          <a:xfrm>
            <a:off x="2625029" y="386487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1" name="Oval 80">
            <a:extLst>
              <a:ext uri="{FF2B5EF4-FFF2-40B4-BE49-F238E27FC236}">
                <a16:creationId xmlns:a16="http://schemas.microsoft.com/office/drawing/2014/main" id="{193AAB4E-B3E4-7EFE-5E71-1AA90292E937}"/>
              </a:ext>
            </a:extLst>
          </p:cNvPr>
          <p:cNvSpPr>
            <a:spLocks noChangeAspect="1"/>
          </p:cNvSpPr>
          <p:nvPr/>
        </p:nvSpPr>
        <p:spPr>
          <a:xfrm>
            <a:off x="2798894" y="319839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2" name="Oval 81">
            <a:extLst>
              <a:ext uri="{FF2B5EF4-FFF2-40B4-BE49-F238E27FC236}">
                <a16:creationId xmlns:a16="http://schemas.microsoft.com/office/drawing/2014/main" id="{7EB5AC8B-F737-2206-4930-ACFE69566B3C}"/>
              </a:ext>
            </a:extLst>
          </p:cNvPr>
          <p:cNvSpPr>
            <a:spLocks noChangeAspect="1"/>
          </p:cNvSpPr>
          <p:nvPr/>
        </p:nvSpPr>
        <p:spPr>
          <a:xfrm>
            <a:off x="2415747" y="279593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07" name="Graphic 106" descr="Diamond Suit with solid fill">
            <a:extLst>
              <a:ext uri="{FF2B5EF4-FFF2-40B4-BE49-F238E27FC236}">
                <a16:creationId xmlns:a16="http://schemas.microsoft.com/office/drawing/2014/main" id="{EF6D1A24-4C36-0683-63EB-CAF0B13F94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0528" y="2201431"/>
            <a:ext cx="252000" cy="252000"/>
          </a:xfrm>
          <a:prstGeom prst="rect">
            <a:avLst/>
          </a:prstGeom>
        </p:spPr>
      </p:pic>
      <p:pic>
        <p:nvPicPr>
          <p:cNvPr id="111" name="Graphic 110" descr="Diamond Suit with solid fill">
            <a:extLst>
              <a:ext uri="{FF2B5EF4-FFF2-40B4-BE49-F238E27FC236}">
                <a16:creationId xmlns:a16="http://schemas.microsoft.com/office/drawing/2014/main" id="{93CD0044-028F-1B9A-EBEF-27D0B70085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1636" y="1660881"/>
            <a:ext cx="252000" cy="252000"/>
          </a:xfrm>
          <a:prstGeom prst="rect">
            <a:avLst/>
          </a:prstGeom>
        </p:spPr>
      </p:pic>
      <p:pic>
        <p:nvPicPr>
          <p:cNvPr id="112" name="Graphic 111" descr="Diamond Suit with solid fill">
            <a:extLst>
              <a:ext uri="{FF2B5EF4-FFF2-40B4-BE49-F238E27FC236}">
                <a16:creationId xmlns:a16="http://schemas.microsoft.com/office/drawing/2014/main" id="{0E2BE938-F68D-8EBB-9765-7984EC8AF6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9814" y="3669770"/>
            <a:ext cx="252000" cy="252000"/>
          </a:xfrm>
          <a:prstGeom prst="rect">
            <a:avLst/>
          </a:prstGeom>
        </p:spPr>
      </p:pic>
      <p:pic>
        <p:nvPicPr>
          <p:cNvPr id="115" name="Graphic 114" descr="Diamond Suit with solid fill">
            <a:extLst>
              <a:ext uri="{FF2B5EF4-FFF2-40B4-BE49-F238E27FC236}">
                <a16:creationId xmlns:a16="http://schemas.microsoft.com/office/drawing/2014/main" id="{76C444CA-F6B6-2729-05F9-648752E475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7091" y="3903682"/>
            <a:ext cx="216000" cy="216000"/>
          </a:xfrm>
          <a:prstGeom prst="rect">
            <a:avLst/>
          </a:prstGeom>
        </p:spPr>
      </p:pic>
      <p:sp>
        <p:nvSpPr>
          <p:cNvPr id="2" name="Oval 1">
            <a:extLst>
              <a:ext uri="{FF2B5EF4-FFF2-40B4-BE49-F238E27FC236}">
                <a16:creationId xmlns:a16="http://schemas.microsoft.com/office/drawing/2014/main" id="{60C0877D-E28A-C31B-095F-192AE8E33726}"/>
              </a:ext>
            </a:extLst>
          </p:cNvPr>
          <p:cNvSpPr>
            <a:spLocks noChangeAspect="1"/>
          </p:cNvSpPr>
          <p:nvPr/>
        </p:nvSpPr>
        <p:spPr>
          <a:xfrm>
            <a:off x="6354329" y="215845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5">
            <a:extLst>
              <a:ext uri="{FF2B5EF4-FFF2-40B4-BE49-F238E27FC236}">
                <a16:creationId xmlns:a16="http://schemas.microsoft.com/office/drawing/2014/main" id="{5E55C15B-B8BA-37ED-41A6-36A203C6BBF5}"/>
              </a:ext>
            </a:extLst>
          </p:cNvPr>
          <p:cNvSpPr txBox="1"/>
          <p:nvPr/>
        </p:nvSpPr>
        <p:spPr>
          <a:xfrm>
            <a:off x="6403377" y="2077438"/>
            <a:ext cx="92681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Macedonia</a:t>
            </a:r>
          </a:p>
        </p:txBody>
      </p:sp>
      <p:pic>
        <p:nvPicPr>
          <p:cNvPr id="8" name="Picture 7" descr="A black and grey logo&#10;&#10;Description automatically generated">
            <a:extLst>
              <a:ext uri="{FF2B5EF4-FFF2-40B4-BE49-F238E27FC236}">
                <a16:creationId xmlns:a16="http://schemas.microsoft.com/office/drawing/2014/main" id="{646AD720-5A02-FBAA-16F8-276DC3EED6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6000" y="325422"/>
            <a:ext cx="2880000" cy="389720"/>
          </a:xfrm>
          <a:prstGeom prst="rect">
            <a:avLst/>
          </a:prstGeom>
        </p:spPr>
      </p:pic>
      <p:sp>
        <p:nvSpPr>
          <p:cNvPr id="4" name="Oval 3">
            <a:extLst>
              <a:ext uri="{FF2B5EF4-FFF2-40B4-BE49-F238E27FC236}">
                <a16:creationId xmlns:a16="http://schemas.microsoft.com/office/drawing/2014/main" id="{A70E3BC1-B7A2-881E-5C52-2F953718FB4B}"/>
              </a:ext>
            </a:extLst>
          </p:cNvPr>
          <p:cNvSpPr>
            <a:spLocks noChangeAspect="1"/>
          </p:cNvSpPr>
          <p:nvPr/>
        </p:nvSpPr>
        <p:spPr>
          <a:xfrm>
            <a:off x="6205313" y="284944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TextBox 9">
            <a:extLst>
              <a:ext uri="{FF2B5EF4-FFF2-40B4-BE49-F238E27FC236}">
                <a16:creationId xmlns:a16="http://schemas.microsoft.com/office/drawing/2014/main" id="{3EEB2094-AB09-2D34-D540-3249FAD0F028}"/>
              </a:ext>
            </a:extLst>
          </p:cNvPr>
          <p:cNvSpPr txBox="1"/>
          <p:nvPr/>
        </p:nvSpPr>
        <p:spPr>
          <a:xfrm>
            <a:off x="5972929" y="2950191"/>
            <a:ext cx="614362" cy="230832"/>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noProof="1">
                <a:ln cmpd="sng">
                  <a:noFill/>
                </a:ln>
                <a:solidFill>
                  <a:schemeClr val="tx1">
                    <a:lumMod val="75000"/>
                    <a:lumOff val="25000"/>
                  </a:schemeClr>
                </a:solidFill>
                <a:latin typeface="Open Sans"/>
                <a:ea typeface="Open Sans"/>
                <a:cs typeface="Open Sans"/>
              </a:rPr>
              <a:t>Libya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E47D379F-4D1D-9A12-4EBF-06C003C4A5D8}"/>
              </a:ext>
            </a:extLst>
          </p:cNvPr>
          <p:cNvSpPr>
            <a:spLocks noChangeAspect="1"/>
          </p:cNvSpPr>
          <p:nvPr/>
        </p:nvSpPr>
        <p:spPr>
          <a:xfrm>
            <a:off x="5406440" y="22543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TextBox 12">
            <a:extLst>
              <a:ext uri="{FF2B5EF4-FFF2-40B4-BE49-F238E27FC236}">
                <a16:creationId xmlns:a16="http://schemas.microsoft.com/office/drawing/2014/main" id="{70A50EF7-51EF-1895-36DE-2A73A52EBA23}"/>
              </a:ext>
            </a:extLst>
          </p:cNvPr>
          <p:cNvSpPr txBox="1"/>
          <p:nvPr/>
        </p:nvSpPr>
        <p:spPr>
          <a:xfrm>
            <a:off x="5161006" y="2322409"/>
            <a:ext cx="614362" cy="230832"/>
          </a:xfrm>
          <a:prstGeom prst="rect">
            <a:avLst/>
          </a:prstGeom>
          <a:noFill/>
        </p:spPr>
        <p:txBody>
          <a:bodyPr wrap="square" lIns="91440" tIns="45720" rIns="91440" bIns="45720" anchor="t">
            <a:spAutoFit/>
          </a:bodyPr>
          <a:lstStyle/>
          <a:p>
            <a:pPr marL="0" marR="0" lvl="0" indent="0" algn="r" defTabSz="914400">
              <a:lnSpc>
                <a:spcPct val="100000"/>
              </a:lnSpc>
              <a:spcBef>
                <a:spcPts val="0"/>
              </a:spcBef>
              <a:spcAft>
                <a:spcPts val="0"/>
              </a:spcAft>
              <a:buNone/>
              <a:tabLst/>
              <a:defRPr/>
            </a:pPr>
            <a:r>
              <a:rPr lang="en-US" sz="900" noProof="1">
                <a:ln cmpd="sng">
                  <a:noFill/>
                </a:ln>
                <a:solidFill>
                  <a:schemeClr val="tx1">
                    <a:lumMod val="75000"/>
                    <a:lumOff val="25000"/>
                  </a:schemeClr>
                </a:solidFill>
                <a:latin typeface="Open Sans"/>
                <a:ea typeface="Open Sans"/>
                <a:cs typeface="Open Sans"/>
              </a:rPr>
              <a:t>Spain</a:t>
            </a:r>
            <a:endParaRPr lang="en-US"/>
          </a:p>
        </p:txBody>
      </p:sp>
      <p:sp>
        <p:nvSpPr>
          <p:cNvPr id="14" name="Oval 13">
            <a:extLst>
              <a:ext uri="{FF2B5EF4-FFF2-40B4-BE49-F238E27FC236}">
                <a16:creationId xmlns:a16="http://schemas.microsoft.com/office/drawing/2014/main" id="{DF131A4E-6B54-2959-7FBF-2F710469A944}"/>
              </a:ext>
            </a:extLst>
          </p:cNvPr>
          <p:cNvSpPr>
            <a:spLocks noChangeAspect="1"/>
          </p:cNvSpPr>
          <p:nvPr/>
        </p:nvSpPr>
        <p:spPr>
          <a:xfrm>
            <a:off x="6663676" y="466128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TextBox 14">
            <a:extLst>
              <a:ext uri="{FF2B5EF4-FFF2-40B4-BE49-F238E27FC236}">
                <a16:creationId xmlns:a16="http://schemas.microsoft.com/office/drawing/2014/main" id="{ABE9C235-842F-32CE-DE06-6BEA9F69D795}"/>
              </a:ext>
            </a:extLst>
          </p:cNvPr>
          <p:cNvSpPr txBox="1"/>
          <p:nvPr/>
        </p:nvSpPr>
        <p:spPr>
          <a:xfrm>
            <a:off x="6368426" y="4752197"/>
            <a:ext cx="710203" cy="230832"/>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noProof="1">
                <a:ln cmpd="sng">
                  <a:noFill/>
                </a:ln>
                <a:solidFill>
                  <a:schemeClr val="tx1">
                    <a:lumMod val="75000"/>
                    <a:lumOff val="25000"/>
                  </a:schemeClr>
                </a:solidFill>
                <a:latin typeface="Open Sans"/>
                <a:ea typeface="Open Sans"/>
                <a:cs typeface="Open Sans"/>
              </a:rPr>
              <a:t>Zambia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4A6C6064-8A73-15FE-6CE6-31DC39D441A3}"/>
              </a:ext>
            </a:extLst>
          </p:cNvPr>
          <p:cNvSpPr>
            <a:spLocks noChangeAspect="1"/>
          </p:cNvSpPr>
          <p:nvPr/>
        </p:nvSpPr>
        <p:spPr>
          <a:xfrm>
            <a:off x="6404384" y="53756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TextBox 16">
            <a:extLst>
              <a:ext uri="{FF2B5EF4-FFF2-40B4-BE49-F238E27FC236}">
                <a16:creationId xmlns:a16="http://schemas.microsoft.com/office/drawing/2014/main" id="{1260B1DD-6E38-0829-A44C-8888E3569743}"/>
              </a:ext>
            </a:extLst>
          </p:cNvPr>
          <p:cNvSpPr txBox="1"/>
          <p:nvPr/>
        </p:nvSpPr>
        <p:spPr>
          <a:xfrm>
            <a:off x="6463677" y="5313114"/>
            <a:ext cx="1043577" cy="230832"/>
          </a:xfrm>
          <a:prstGeom prst="rect">
            <a:avLst/>
          </a:prstGeom>
          <a:noFill/>
        </p:spPr>
        <p:txBody>
          <a:bodyPr wrap="square" lIns="91440" tIns="45720" rIns="91440" bIns="45720" anchor="t">
            <a:spAutoFit/>
          </a:bodyPr>
          <a:lstStyle/>
          <a:p>
            <a:pPr>
              <a:defRPr/>
            </a:pPr>
            <a:r>
              <a:rPr lang="en-US" sz="900" noProof="1">
                <a:ln cmpd="sng">
                  <a:noFill/>
                </a:ln>
                <a:solidFill>
                  <a:schemeClr val="tx1">
                    <a:lumMod val="75000"/>
                    <a:lumOff val="25000"/>
                  </a:schemeClr>
                </a:solidFill>
                <a:latin typeface="Open Sans"/>
                <a:ea typeface="Open Sans"/>
                <a:cs typeface="Open Sans"/>
              </a:rPr>
              <a:t>South Africa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4005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3024E51-5D6F-9897-8FF8-7CE8E1C15CED}"/>
              </a:ext>
            </a:extLst>
          </p:cNvPr>
          <p:cNvSpPr/>
          <p:nvPr/>
        </p:nvSpPr>
        <p:spPr>
          <a:xfrm>
            <a:off x="-1482430" y="561975"/>
            <a:ext cx="6728780"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Rounded Rectangle 1">
            <a:extLst>
              <a:ext uri="{FF2B5EF4-FFF2-40B4-BE49-F238E27FC236}">
                <a16:creationId xmlns:a16="http://schemas.microsoft.com/office/drawing/2014/main" id="{A8563217-0382-8477-3CBF-1BCA27DB801B}"/>
              </a:ext>
            </a:extLst>
          </p:cNvPr>
          <p:cNvSpPr/>
          <p:nvPr/>
        </p:nvSpPr>
        <p:spPr>
          <a:xfrm>
            <a:off x="5724525" y="561975"/>
            <a:ext cx="8365548"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5052635B-5F8C-D3AA-6915-5E7A3ACB3E59}"/>
              </a:ext>
            </a:extLst>
          </p:cNvPr>
          <p:cNvSpPr txBox="1"/>
          <p:nvPr/>
        </p:nvSpPr>
        <p:spPr>
          <a:xfrm>
            <a:off x="6829524" y="820076"/>
            <a:ext cx="382895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streamlined building modelling and analysis</a:t>
            </a:r>
          </a:p>
        </p:txBody>
      </p:sp>
      <p:cxnSp>
        <p:nvCxnSpPr>
          <p:cNvPr id="5" name="Straight Arrow Connector 4">
            <a:extLst>
              <a:ext uri="{FF2B5EF4-FFF2-40B4-BE49-F238E27FC236}">
                <a16:creationId xmlns:a16="http://schemas.microsoft.com/office/drawing/2014/main" id="{F80A2D02-6C8E-0A09-EFE8-EDB02EE9AA49}"/>
              </a:ext>
            </a:extLst>
          </p:cNvPr>
          <p:cNvCxnSpPr>
            <a:cxnSpLocks/>
          </p:cNvCxnSpPr>
          <p:nvPr/>
        </p:nvCxnSpPr>
        <p:spPr>
          <a:xfrm>
            <a:off x="204324" y="-3461657"/>
            <a:ext cx="0" cy="33600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FA08B63B-2754-C8D9-8945-669B7117AC73}"/>
              </a:ext>
            </a:extLst>
          </p:cNvPr>
          <p:cNvCxnSpPr>
            <a:cxnSpLocks/>
          </p:cNvCxnSpPr>
          <p:nvPr/>
        </p:nvCxnSpPr>
        <p:spPr>
          <a:xfrm>
            <a:off x="341834" y="-4452257"/>
            <a:ext cx="0" cy="42871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09FAC4B-72DB-11F5-DEF4-8B9460111F4C}"/>
              </a:ext>
            </a:extLst>
          </p:cNvPr>
          <p:cNvCxnSpPr>
            <a:cxnSpLocks/>
          </p:cNvCxnSpPr>
          <p:nvPr/>
        </p:nvCxnSpPr>
        <p:spPr>
          <a:xfrm>
            <a:off x="487055" y="-4855029"/>
            <a:ext cx="0" cy="4572818"/>
          </a:xfrm>
          <a:prstGeom prst="straightConnector1">
            <a:avLst/>
          </a:prstGeom>
          <a:ln w="38100">
            <a:solidFill>
              <a:srgbClr val="EB76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454F84-60C2-A8AE-E3DA-271F7ACB56EA}"/>
              </a:ext>
            </a:extLst>
          </p:cNvPr>
          <p:cNvCxnSpPr>
            <a:cxnSpLocks/>
          </p:cNvCxnSpPr>
          <p:nvPr/>
        </p:nvCxnSpPr>
        <p:spPr>
          <a:xfrm>
            <a:off x="641343" y="-5406887"/>
            <a:ext cx="0" cy="4911616"/>
          </a:xfrm>
          <a:prstGeom prst="straightConnector1">
            <a:avLst/>
          </a:prstGeom>
          <a:ln w="38100">
            <a:solidFill>
              <a:srgbClr val="90D207"/>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CD4CE4-3816-D101-0A05-3BD316A17BD6}"/>
              </a:ext>
            </a:extLst>
          </p:cNvPr>
          <p:cNvCxnSpPr>
            <a:cxnSpLocks/>
          </p:cNvCxnSpPr>
          <p:nvPr/>
        </p:nvCxnSpPr>
        <p:spPr>
          <a:xfrm>
            <a:off x="826749" y="-6380922"/>
            <a:ext cx="0" cy="5731721"/>
          </a:xfrm>
          <a:prstGeom prst="straightConnector1">
            <a:avLst/>
          </a:prstGeom>
          <a:ln w="38100">
            <a:solidFill>
              <a:srgbClr val="1A82C2"/>
            </a:solidFill>
            <a:tailEnd type="none"/>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6374D447-8B8B-F389-B00E-4946664A9A12}"/>
              </a:ext>
            </a:extLst>
          </p:cNvPr>
          <p:cNvSpPr txBox="1"/>
          <p:nvPr/>
        </p:nvSpPr>
        <p:spPr>
          <a:xfrm>
            <a:off x="6865600" y="1791839"/>
            <a:ext cx="4183400"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designing your steel connections,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 beams, core walls, foundations and more</a:t>
            </a:r>
          </a:p>
        </p:txBody>
      </p:sp>
      <p:sp>
        <p:nvSpPr>
          <p:cNvPr id="13" name="TextBox 9">
            <a:extLst>
              <a:ext uri="{FF2B5EF4-FFF2-40B4-BE49-F238E27FC236}">
                <a16:creationId xmlns:a16="http://schemas.microsoft.com/office/drawing/2014/main" id="{F1CC0354-A40A-A3A7-0319-4A117971515A}"/>
              </a:ext>
            </a:extLst>
          </p:cNvPr>
          <p:cNvSpPr txBox="1"/>
          <p:nvPr/>
        </p:nvSpPr>
        <p:spPr>
          <a:xfrm>
            <a:off x="6865601" y="2763602"/>
            <a:ext cx="4183400" cy="1077218"/>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 / Drafting /Component design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CAD software for dedicated structural drafting and producing all your engineering drawings, with component design for other project elements (like retaining walls) </a:t>
            </a:r>
          </a:p>
        </p:txBody>
      </p:sp>
      <p:sp>
        <p:nvSpPr>
          <p:cNvPr id="14" name="TextBox 9">
            <a:extLst>
              <a:ext uri="{FF2B5EF4-FFF2-40B4-BE49-F238E27FC236}">
                <a16:creationId xmlns:a16="http://schemas.microsoft.com/office/drawing/2014/main" id="{81351542-F925-7A58-9D15-7FC9A7201661}"/>
              </a:ext>
            </a:extLst>
          </p:cNvPr>
          <p:cNvSpPr txBox="1"/>
          <p:nvPr/>
        </p:nvSpPr>
        <p:spPr>
          <a:xfrm>
            <a:off x="6829524" y="4135474"/>
            <a:ext cx="418340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Fabrication software for producing all your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construction and shop details</a:t>
            </a:r>
          </a:p>
        </p:txBody>
      </p:sp>
      <p:sp>
        <p:nvSpPr>
          <p:cNvPr id="23" name="TextBox 9">
            <a:extLst>
              <a:ext uri="{FF2B5EF4-FFF2-40B4-BE49-F238E27FC236}">
                <a16:creationId xmlns:a16="http://schemas.microsoft.com/office/drawing/2014/main" id="{728E767A-33B0-C29C-6FCB-C01399902582}"/>
              </a:ext>
            </a:extLst>
          </p:cNvPr>
          <p:cNvSpPr txBox="1"/>
          <p:nvPr/>
        </p:nvSpPr>
        <p:spPr>
          <a:xfrm>
            <a:off x="6865600" y="5107237"/>
            <a:ext cx="3792875" cy="892552"/>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BIM software for communicating all of this to other project team members, Owners, Architects, M&amp;E specialists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etc</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coordination</a:t>
            </a:r>
          </a:p>
        </p:txBody>
      </p:sp>
      <p:sp>
        <p:nvSpPr>
          <p:cNvPr id="26" name="TextBox 9">
            <a:extLst>
              <a:ext uri="{FF2B5EF4-FFF2-40B4-BE49-F238E27FC236}">
                <a16:creationId xmlns:a16="http://schemas.microsoft.com/office/drawing/2014/main" id="{3F8F6493-7307-375B-03CF-B5ED76B27BAD}"/>
              </a:ext>
            </a:extLst>
          </p:cNvPr>
          <p:cNvSpPr txBox="1"/>
          <p:nvPr/>
        </p:nvSpPr>
        <p:spPr>
          <a:xfrm>
            <a:off x="1179031" y="807777"/>
            <a:ext cx="3004615"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Staad, Sap, Midas, S-frame, Robot, Etabs, Space </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ass</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9">
            <a:extLst>
              <a:ext uri="{FF2B5EF4-FFF2-40B4-BE49-F238E27FC236}">
                <a16:creationId xmlns:a16="http://schemas.microsoft.com/office/drawing/2014/main" id="{14D4953B-06B6-B303-DC16-4854D1C6F4E1}"/>
              </a:ext>
            </a:extLst>
          </p:cNvPr>
          <p:cNvSpPr txBox="1"/>
          <p:nvPr/>
        </p:nvSpPr>
        <p:spPr>
          <a:xfrm>
            <a:off x="1179030" y="1789624"/>
            <a:ext cx="3647227"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of these do some design – element design</a:t>
            </a:r>
          </a:p>
        </p:txBody>
      </p:sp>
      <p:sp>
        <p:nvSpPr>
          <p:cNvPr id="28" name="TextBox 9">
            <a:extLst>
              <a:ext uri="{FF2B5EF4-FFF2-40B4-BE49-F238E27FC236}">
                <a16:creationId xmlns:a16="http://schemas.microsoft.com/office/drawing/2014/main" id="{1EB1A856-AE54-6403-F623-5AF84F590437}"/>
              </a:ext>
            </a:extLst>
          </p:cNvPr>
          <p:cNvSpPr txBox="1"/>
          <p:nvPr/>
        </p:nvSpPr>
        <p:spPr>
          <a:xfrm>
            <a:off x="1179031" y="2586805"/>
            <a:ext cx="3647227" cy="538609"/>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Component design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Tedds, Scale, Prokon, LIM con</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9">
            <a:extLst>
              <a:ext uri="{FF2B5EF4-FFF2-40B4-BE49-F238E27FC236}">
                <a16:creationId xmlns:a16="http://schemas.microsoft.com/office/drawing/2014/main" id="{8E903594-A81D-2DB5-B240-5FE810022300}"/>
              </a:ext>
            </a:extLst>
          </p:cNvPr>
          <p:cNvSpPr txBox="1"/>
          <p:nvPr/>
        </p:nvSpPr>
        <p:spPr>
          <a:xfrm>
            <a:off x="1179031" y="419655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Tekla Structures, Advanced Steel, BOCAD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9">
            <a:extLst>
              <a:ext uri="{FF2B5EF4-FFF2-40B4-BE49-F238E27FC236}">
                <a16:creationId xmlns:a16="http://schemas.microsoft.com/office/drawing/2014/main" id="{80D25A95-859C-A0AF-FF64-A0B84C6E3FF4}"/>
              </a:ext>
            </a:extLst>
          </p:cNvPr>
          <p:cNvSpPr txBox="1"/>
          <p:nvPr/>
        </p:nvSpPr>
        <p:spPr>
          <a:xfrm>
            <a:off x="1179031" y="499373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 Tekla</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Structures, BOCAD, Archicad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9">
            <a:extLst>
              <a:ext uri="{FF2B5EF4-FFF2-40B4-BE49-F238E27FC236}">
                <a16:creationId xmlns:a16="http://schemas.microsoft.com/office/drawing/2014/main" id="{915BA4C9-FD91-DC35-368A-DA1C436100B2}"/>
              </a:ext>
            </a:extLst>
          </p:cNvPr>
          <p:cNvSpPr txBox="1"/>
          <p:nvPr/>
        </p:nvSpPr>
        <p:spPr>
          <a:xfrm>
            <a:off x="1179031" y="3399375"/>
            <a:ext cx="3647227" cy="523220"/>
          </a:xfrm>
          <a:prstGeom prst="rect">
            <a:avLst/>
          </a:prstGeom>
          <a:noFill/>
        </p:spPr>
        <p:txBody>
          <a:bodyPr wrap="square" rtlCol="0">
            <a:spAutoFit/>
          </a:bodyPr>
          <a:lstStyle/>
          <a:p>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Detailing/Drafting</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AutoCAD, BrisCAD, GStar CAD, there</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so many</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red and black logo&#10;&#10;Description automatically generated">
            <a:extLst>
              <a:ext uri="{FF2B5EF4-FFF2-40B4-BE49-F238E27FC236}">
                <a16:creationId xmlns:a16="http://schemas.microsoft.com/office/drawing/2014/main" id="{CA93113C-6390-E7BD-8A10-CA32D447C3B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878822"/>
            <a:ext cx="502920" cy="553212"/>
          </a:xfrm>
          <a:prstGeom prst="rect">
            <a:avLst/>
          </a:prstGeom>
        </p:spPr>
      </p:pic>
      <p:pic>
        <p:nvPicPr>
          <p:cNvPr id="9" name="Picture 8" descr="A red and black logo&#10;&#10;Description automatically generated">
            <a:extLst>
              <a:ext uri="{FF2B5EF4-FFF2-40B4-BE49-F238E27FC236}">
                <a16:creationId xmlns:a16="http://schemas.microsoft.com/office/drawing/2014/main" id="{763DBBAB-4700-5A8D-C170-94F23EA392B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1878062"/>
            <a:ext cx="502920" cy="553212"/>
          </a:xfrm>
          <a:prstGeom prst="rect">
            <a:avLst/>
          </a:prstGeom>
        </p:spPr>
      </p:pic>
      <p:pic>
        <p:nvPicPr>
          <p:cNvPr id="15" name="Picture 14" descr="A logo with black and orange squares&#10;&#10;Description automatically generated with medium confidence">
            <a:extLst>
              <a:ext uri="{FF2B5EF4-FFF2-40B4-BE49-F238E27FC236}">
                <a16:creationId xmlns:a16="http://schemas.microsoft.com/office/drawing/2014/main" id="{188C3AE4-09D1-3888-BAFC-E94F1F790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68" y="2848808"/>
            <a:ext cx="502920" cy="553212"/>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D6F8A6A5-4C41-EE3B-AD2F-8EC466E9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668" y="4196556"/>
            <a:ext cx="502920" cy="553212"/>
          </a:xfrm>
          <a:prstGeom prst="rect">
            <a:avLst/>
          </a:prstGeom>
        </p:spPr>
      </p:pic>
      <p:pic>
        <p:nvPicPr>
          <p:cNvPr id="17" name="Picture 16" descr="A blue and black logo&#10;&#10;Description automatically generated">
            <a:extLst>
              <a:ext uri="{FF2B5EF4-FFF2-40B4-BE49-F238E27FC236}">
                <a16:creationId xmlns:a16="http://schemas.microsoft.com/office/drawing/2014/main" id="{3731C9BA-335A-3AA6-70BB-846F5582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668" y="5174361"/>
            <a:ext cx="502920" cy="553212"/>
          </a:xfrm>
          <a:prstGeom prst="rect">
            <a:avLst/>
          </a:prstGeom>
        </p:spPr>
      </p:pic>
    </p:spTree>
    <p:extLst>
      <p:ext uri="{BB962C8B-B14F-4D97-AF65-F5344CB8AC3E}">
        <p14:creationId xmlns:p14="http://schemas.microsoft.com/office/powerpoint/2010/main" val="890234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2.22222E-6 L 3.125E-6 0.31366 " pathEditMode="relative" rAng="0" ptsTypes="AA">
                                      <p:cBhvr>
                                        <p:cTn id="11" dur="2000" fill="hold"/>
                                        <p:tgtEl>
                                          <p:spTgt spid="5"/>
                                        </p:tgtEl>
                                        <p:attrNameLst>
                                          <p:attrName>ppt_x</p:attrName>
                                          <p:attrName>ppt_y</p:attrName>
                                        </p:attrNameLst>
                                      </p:cBhvr>
                                      <p:rCtr x="0" y="15694"/>
                                    </p:animMotion>
                                  </p:childTnLst>
                                </p:cTn>
                              </p:par>
                              <p:par>
                                <p:cTn id="12" presetID="10" presetClass="entr" presetSubtype="0" fill="hold" grpId="0" nodeType="withEffect">
                                  <p:stCondLst>
                                    <p:cond delay="1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4.07407E-6 L -4.79167E-6 0.44745 " pathEditMode="relative" rAng="0" ptsTypes="AA">
                                      <p:cBhvr>
                                        <p:cTn id="18" dur="2000" fill="hold"/>
                                        <p:tgtEl>
                                          <p:spTgt spid="6"/>
                                        </p:tgtEl>
                                        <p:attrNameLst>
                                          <p:attrName>ppt_x</p:attrName>
                                          <p:attrName>ppt_y</p:attrName>
                                        </p:attrNameLst>
                                      </p:cBhvr>
                                      <p:rCtr x="0" y="22384"/>
                                    </p:animMotion>
                                  </p:childTnLst>
                                </p:cTn>
                              </p:par>
                              <p:par>
                                <p:cTn id="19" presetID="10" presetClass="entr" presetSubtype="0" fill="hold" grpId="0"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95833E-6 0.00741 L -3.95833E-6 0.5676 " pathEditMode="relative" rAng="0" ptsTypes="AA">
                                      <p:cBhvr>
                                        <p:cTn id="25" dur="2000" fill="hold"/>
                                        <p:tgtEl>
                                          <p:spTgt spid="7"/>
                                        </p:tgtEl>
                                        <p:attrNameLst>
                                          <p:attrName>ppt_x</p:attrName>
                                          <p:attrName>ppt_y</p:attrName>
                                        </p:attrNameLst>
                                      </p:cBhvr>
                                      <p:rCtr x="0" y="28009"/>
                                    </p:animMotion>
                                  </p:childTnLst>
                                </p:cTn>
                              </p:par>
                              <p:par>
                                <p:cTn id="26" presetID="10" presetClass="entr" presetSubtype="0"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4.07407E-6 L -4.16667E-6 0.70949 " pathEditMode="relative" rAng="0" ptsTypes="AA">
                                      <p:cBhvr>
                                        <p:cTn id="32" dur="2000" fill="hold"/>
                                        <p:tgtEl>
                                          <p:spTgt spid="10"/>
                                        </p:tgtEl>
                                        <p:attrNameLst>
                                          <p:attrName>ppt_x</p:attrName>
                                          <p:attrName>ppt_y</p:attrName>
                                        </p:attrNameLst>
                                      </p:cBhvr>
                                      <p:rCtr x="0" y="35486"/>
                                    </p:animMotion>
                                  </p:childTnLst>
                                </p:cTn>
                              </p:par>
                              <p:par>
                                <p:cTn id="33" presetID="10" presetClass="entr" presetSubtype="0" fill="hold" grpId="0" nodeType="withEffect">
                                  <p:stCondLst>
                                    <p:cond delay="1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45833E-6 1.11022E-16 L 1.45833E-6 0.8713 " pathEditMode="relative" rAng="0" ptsTypes="AA">
                                      <p:cBhvr>
                                        <p:cTn id="39" dur="2000" fill="hold"/>
                                        <p:tgtEl>
                                          <p:spTgt spid="11"/>
                                        </p:tgtEl>
                                        <p:attrNameLst>
                                          <p:attrName>ppt_x</p:attrName>
                                          <p:attrName>ppt_y</p:attrName>
                                        </p:attrNameLst>
                                      </p:cBhvr>
                                      <p:rCtr x="0" y="43565"/>
                                    </p:animMotion>
                                  </p:childTnLst>
                                </p:cTn>
                              </p:par>
                              <p:par>
                                <p:cTn id="40" presetID="10" presetClass="entr" presetSubtype="0" fill="hold" grpId="0" nodeType="withEffect">
                                  <p:stCondLst>
                                    <p:cond delay="15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3" grpId="0"/>
      <p:bldP spid="26" grpId="0"/>
      <p:bldP spid="27" grpId="0"/>
      <p:bldP spid="28" grpId="0"/>
      <p:bldP spid="29" grpId="0"/>
      <p:bldP spid="30" grpId="0"/>
      <p:bldP spid="31" grpId="0"/>
    </p:bldLst>
  </p:timing>
</p:sld>
</file>

<file path=ppt/theme/theme1.xml><?xml version="1.0" encoding="utf-8"?>
<a:theme xmlns:a="http://schemas.openxmlformats.org/drawingml/2006/main" name="Light Background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Background Without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rk Backgrou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ff16637-7bf4-4c62-9f65-b859e2a276d8}" enabled="0" method="" siteId="{1ff16637-7bf4-4c62-9f65-b859e2a276d8}" removed="1"/>
</clbl:labelList>
</file>

<file path=docProps/app.xml><?xml version="1.0" encoding="utf-8"?>
<Properties xmlns="http://schemas.openxmlformats.org/officeDocument/2006/extended-properties" xmlns:vt="http://schemas.openxmlformats.org/officeDocument/2006/docPropsVTypes">
  <TotalTime>36085</TotalTime>
  <Words>3479</Words>
  <Application>Microsoft Office PowerPoint</Application>
  <PresentationFormat>Widescreen</PresentationFormat>
  <Paragraphs>360</Paragraphs>
  <Slides>30</Slides>
  <Notes>30</Notes>
  <HiddenSlides>0</HiddenSlides>
  <MMClips>0</MMClips>
  <ScaleCrop>false</ScaleCrop>
  <HeadingPairs>
    <vt:vector size="4" baseType="variant">
      <vt:variant>
        <vt:lpstr>Theme</vt:lpstr>
      </vt:variant>
      <vt:variant>
        <vt:i4>8</vt:i4>
      </vt:variant>
      <vt:variant>
        <vt:lpstr>Slide Titles</vt:lpstr>
      </vt:variant>
      <vt:variant>
        <vt:i4>30</vt:i4>
      </vt:variant>
    </vt:vector>
  </HeadingPairs>
  <TitlesOfParts>
    <vt:vector size="38" baseType="lpstr">
      <vt:lpstr>Light Background With Footer</vt:lpstr>
      <vt:lpstr>Light Background Without Footer</vt:lpstr>
      <vt:lpstr>1_Light_Background_No_Banner</vt:lpstr>
      <vt:lpstr>2_Light_Background_No_Banner</vt:lpstr>
      <vt:lpstr>3_Light_Background_No_Banner</vt:lpstr>
      <vt:lpstr>4_Light_Background_No_Banner</vt:lpstr>
      <vt:lpstr>Dark Backgroung</vt:lpstr>
      <vt:lpstr>Office Theme</vt:lpstr>
      <vt:lpstr>PowerPoint Presentation</vt:lpstr>
      <vt:lpstr>PowerPoint Presentation</vt:lpstr>
      <vt:lpstr>PowerPoint Presentation</vt:lpstr>
      <vt:lpstr>PowerPoint Presentation</vt:lpstr>
      <vt:lpstr>PowerPoint Presentation</vt:lpstr>
      <vt:lpstr>Our History</vt:lpstr>
      <vt:lpstr>Our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Excellence</vt:lpstr>
      <vt:lpstr>Biggest Passenger Terminal Building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See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 Picak</dc:creator>
  <cp:lastModifiedBy>jaime sempere</cp:lastModifiedBy>
  <cp:revision>437</cp:revision>
  <dcterms:created xsi:type="dcterms:W3CDTF">2021-08-25T14:14:36Z</dcterms:created>
  <dcterms:modified xsi:type="dcterms:W3CDTF">2026-02-23T13:37:18Z</dcterms:modified>
</cp:coreProperties>
</file>