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 id="2147483690" r:id="rId5"/>
    <p:sldMasterId id="2147483694" r:id="rId6"/>
    <p:sldMasterId id="2147483696" r:id="rId7"/>
    <p:sldMasterId id="2147483698" r:id="rId8"/>
    <p:sldMasterId id="2147483700" r:id="rId9"/>
  </p:sldMasterIdLst>
  <p:notesMasterIdLst>
    <p:notesMasterId r:id="rId69"/>
  </p:notesMasterIdLst>
  <p:sldIdLst>
    <p:sldId id="381" r:id="rId10"/>
    <p:sldId id="4277" r:id="rId11"/>
    <p:sldId id="266" r:id="rId12"/>
    <p:sldId id="457" r:id="rId13"/>
    <p:sldId id="4333" r:id="rId14"/>
    <p:sldId id="4386" r:id="rId15"/>
    <p:sldId id="4424" r:id="rId16"/>
    <p:sldId id="469" r:id="rId17"/>
    <p:sldId id="4356" r:id="rId18"/>
    <p:sldId id="4355" r:id="rId19"/>
    <p:sldId id="4411" r:id="rId20"/>
    <p:sldId id="4409" r:id="rId21"/>
    <p:sldId id="4412" r:id="rId22"/>
    <p:sldId id="4410" r:id="rId23"/>
    <p:sldId id="4407" r:id="rId24"/>
    <p:sldId id="4391" r:id="rId25"/>
    <p:sldId id="4421" r:id="rId26"/>
    <p:sldId id="4420" r:id="rId27"/>
    <p:sldId id="4427" r:id="rId28"/>
    <p:sldId id="4392" r:id="rId29"/>
    <p:sldId id="4399" r:id="rId30"/>
    <p:sldId id="4400" r:id="rId31"/>
    <p:sldId id="4408" r:id="rId32"/>
    <p:sldId id="4403" r:id="rId33"/>
    <p:sldId id="4401" r:id="rId34"/>
    <p:sldId id="4402" r:id="rId35"/>
    <p:sldId id="4404" r:id="rId36"/>
    <p:sldId id="4332" r:id="rId37"/>
    <p:sldId id="4429" r:id="rId38"/>
    <p:sldId id="4388" r:id="rId39"/>
    <p:sldId id="4389" r:id="rId40"/>
    <p:sldId id="4428" r:id="rId41"/>
    <p:sldId id="4406" r:id="rId42"/>
    <p:sldId id="4430" r:id="rId43"/>
    <p:sldId id="4431" r:id="rId44"/>
    <p:sldId id="4238" r:id="rId45"/>
    <p:sldId id="4396" r:id="rId46"/>
    <p:sldId id="4397" r:id="rId47"/>
    <p:sldId id="4395" r:id="rId48"/>
    <p:sldId id="4393" r:id="rId49"/>
    <p:sldId id="4419" r:id="rId50"/>
    <p:sldId id="4394" r:id="rId51"/>
    <p:sldId id="4426" r:id="rId52"/>
    <p:sldId id="4425" r:id="rId53"/>
    <p:sldId id="4398" r:id="rId54"/>
    <p:sldId id="4239" r:id="rId55"/>
    <p:sldId id="4413" r:id="rId56"/>
    <p:sldId id="4414" r:id="rId57"/>
    <p:sldId id="4415" r:id="rId58"/>
    <p:sldId id="4416" r:id="rId59"/>
    <p:sldId id="4243" r:id="rId60"/>
    <p:sldId id="4418" r:id="rId61"/>
    <p:sldId id="4303" r:id="rId62"/>
    <p:sldId id="4318" r:id="rId63"/>
    <p:sldId id="4305" r:id="rId64"/>
    <p:sldId id="4422" r:id="rId65"/>
    <p:sldId id="4306" r:id="rId66"/>
    <p:sldId id="4307" r:id="rId67"/>
    <p:sldId id="4301"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F5D240FF-016E-406F-B148-A49D01716C4E}">
          <p14:sldIdLst>
            <p14:sldId id="381"/>
            <p14:sldId id="4277"/>
            <p14:sldId id="266"/>
          </p14:sldIdLst>
        </p14:section>
        <p14:section name="Key Highlights" id="{455BA173-C088-4940-8664-BA2CBABB6517}">
          <p14:sldIdLst>
            <p14:sldId id="457"/>
            <p14:sldId id="4333"/>
            <p14:sldId id="4386"/>
            <p14:sldId id="4424"/>
            <p14:sldId id="469"/>
            <p14:sldId id="4356"/>
            <p14:sldId id="4355"/>
            <p14:sldId id="4411"/>
            <p14:sldId id="4409"/>
            <p14:sldId id="4412"/>
            <p14:sldId id="4410"/>
            <p14:sldId id="4407"/>
          </p14:sldIdLst>
        </p14:section>
        <p14:section name="Performance Improvements" id="{0F8A6FCB-AD38-430E-9951-8D5F8BB2F6AA}">
          <p14:sldIdLst>
            <p14:sldId id="4391"/>
            <p14:sldId id="4421"/>
            <p14:sldId id="4420"/>
            <p14:sldId id="4427"/>
            <p14:sldId id="4392"/>
          </p14:sldIdLst>
        </p14:section>
        <p14:section name="Report Enhancements" id="{566B7028-B46E-46D1-89E3-CDC77B2C0993}">
          <p14:sldIdLst>
            <p14:sldId id="4399"/>
            <p14:sldId id="4400"/>
            <p14:sldId id="4408"/>
            <p14:sldId id="4403"/>
            <p14:sldId id="4401"/>
            <p14:sldId id="4402"/>
            <p14:sldId id="4404"/>
          </p14:sldIdLst>
        </p14:section>
        <p14:section name="Modeling and Visualization" id="{07FC1E48-684A-4B11-B6B3-CD0462FFD3AA}">
          <p14:sldIdLst>
            <p14:sldId id="4332"/>
            <p14:sldId id="4429"/>
            <p14:sldId id="4388"/>
            <p14:sldId id="4389"/>
            <p14:sldId id="4428"/>
            <p14:sldId id="4406"/>
            <p14:sldId id="4430"/>
            <p14:sldId id="4431"/>
          </p14:sldIdLst>
        </p14:section>
        <p14:section name="RC Detailing" id="{32CEFCAD-12D0-43E2-9BA9-D35DAA11D8FA}">
          <p14:sldIdLst>
            <p14:sldId id="4238"/>
            <p14:sldId id="4396"/>
            <p14:sldId id="4397"/>
            <p14:sldId id="4395"/>
            <p14:sldId id="4393"/>
            <p14:sldId id="4419"/>
            <p14:sldId id="4394"/>
            <p14:sldId id="4426"/>
            <p14:sldId id="4425"/>
            <p14:sldId id="4398"/>
          </p14:sldIdLst>
        </p14:section>
        <p14:section name="The New ProtaSteel" id="{DDF3AF7B-3661-4CDE-B630-EE487FCE894C}">
          <p14:sldIdLst>
            <p14:sldId id="4239"/>
            <p14:sldId id="4413"/>
            <p14:sldId id="4414"/>
            <p14:sldId id="4415"/>
            <p14:sldId id="4416"/>
            <p14:sldId id="4243"/>
            <p14:sldId id="4418"/>
            <p14:sldId id="4303"/>
          </p14:sldIdLst>
        </p14:section>
        <p14:section name="Thank You" id="{8BD7D145-E863-4F86-BDD9-737288706AB5}">
          <p14:sldIdLst>
            <p14:sldId id="4318"/>
            <p14:sldId id="4305"/>
            <p14:sldId id="4422"/>
            <p14:sldId id="4306"/>
            <p14:sldId id="4307"/>
            <p14:sldId id="4301"/>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n Picak" initials="CP" lastIdx="1" clrIdx="0">
    <p:extLst>
      <p:ext uri="{19B8F6BF-5375-455C-9EA6-DF929625EA0E}">
        <p15:presenceInfo xmlns:p15="http://schemas.microsoft.com/office/powerpoint/2012/main" userId="Can Pica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7826"/>
    <a:srgbClr val="82AD3D"/>
    <a:srgbClr val="E26D73"/>
    <a:srgbClr val="EAA766"/>
    <a:srgbClr val="EA2D5A"/>
    <a:srgbClr val="0A4FB7"/>
    <a:srgbClr val="E21A22"/>
    <a:srgbClr val="DB323F"/>
    <a:srgbClr val="22B24C"/>
    <a:srgbClr val="F5821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857262-48FC-7781-0DEF-CB138676EC66}" v="2" dt="2026-06-23T12:55:29.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commentAuthors" Target="commentAuthor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 Type="http://schemas.openxmlformats.org/officeDocument/2006/relationships/slideMaster" Target="slideMasters/slideMaster4.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D56836-E226-4D5C-AEC2-2709CEBDE27D}" type="datetimeFigureOut">
              <a:rPr lang="en-GB" smtClean="0"/>
              <a:t>23/06/2026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E33D4-8D26-4573-9DCB-A8E66FD01EC1}" type="slidenum">
              <a:rPr lang="en-GB" smtClean="0"/>
              <a:t>‹#›</a:t>
            </a:fld>
            <a:endParaRPr lang="en-GB"/>
          </a:p>
        </p:txBody>
      </p:sp>
    </p:spTree>
    <p:extLst>
      <p:ext uri="{BB962C8B-B14F-4D97-AF65-F5344CB8AC3E}">
        <p14:creationId xmlns:p14="http://schemas.microsoft.com/office/powerpoint/2010/main" val="1712673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everyone, and a very warm welcome to “Unveiling ProtaStructure 2027.” This is the very first time we're showing these new features in public, and honestly, we couldn't be more excited to share them with you. We're confident this release is going to make a real difference for our users — so let's jump right in.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7627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we get into the new features, just a quick hello from the team. Today we will be presenting together with Mustafa and our regional channel manager Jaime.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8118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638AD41-BCD8-8A45-A1C5-FD7B3A4ABD5E}"/>
              </a:ext>
            </a:extLst>
          </p:cNvPr>
          <p:cNvSpPr>
            <a:spLocks noGrp="1" noChangeArrowheads="1"/>
          </p:cNvSpPr>
          <p:nvPr>
            <p:ph type="sldNum"/>
          </p:nvPr>
        </p:nvSpPr>
        <p:spPr>
          <a:ln/>
        </p:spPr>
        <p:txBody>
          <a:bodyPr/>
          <a:lstStyle/>
          <a:p>
            <a:fld id="{C60D4EBA-07B3-6D49-8E2A-CCF12074914B}" type="slidenum">
              <a:rPr lang="en-US" altLang="en-US"/>
              <a:pPr/>
              <a:t>3</a:t>
            </a:fld>
            <a:endParaRPr lang="en-US" altLang="en-US"/>
          </a:p>
        </p:txBody>
      </p:sp>
      <p:sp>
        <p:nvSpPr>
          <p:cNvPr id="33793" name="Text Box 1">
            <a:extLst>
              <a:ext uri="{FF2B5EF4-FFF2-40B4-BE49-F238E27FC236}">
                <a16:creationId xmlns:a16="http://schemas.microsoft.com/office/drawing/2014/main" id="{0EF103D9-C7C6-7349-B090-B7E215949CCA}"/>
              </a:ext>
            </a:extLst>
          </p:cNvPr>
          <p:cNvSpPr txBox="1">
            <a:spLocks noGrp="1" noRot="1" noChangeAspect="1" noChangeArrowheads="1"/>
          </p:cNvSpPr>
          <p:nvPr>
            <p:ph type="sldImg"/>
          </p:nvPr>
        </p:nvSpPr>
        <p:spPr bwMode="auto">
          <a:xfrm>
            <a:off x="533400" y="763588"/>
            <a:ext cx="6705600" cy="37719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4" name="Text Box 2">
            <a:extLst>
              <a:ext uri="{FF2B5EF4-FFF2-40B4-BE49-F238E27FC236}">
                <a16:creationId xmlns:a16="http://schemas.microsoft.com/office/drawing/2014/main" id="{F123E8AE-7A98-D341-8BCF-E6FC9C2DDAC8}"/>
              </a:ext>
            </a:extLst>
          </p:cNvPr>
          <p:cNvSpPr txBox="1">
            <a:spLocks noGrp="1" noChangeArrowheads="1"/>
          </p:cNvSpPr>
          <p:nvPr>
            <p:ph type="body" idx="1"/>
          </p:nvPr>
        </p:nvSpPr>
        <p:spPr bwMode="auto">
          <a:xfrm>
            <a:off x="777875" y="4776788"/>
            <a:ext cx="6218238" cy="452596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t>Here's where we're headed today. We'll walk through six themes together: the headline highlights, the performance gains, the enhanced design documentation, the modeling and visualization upgrades, the RC detailing improvements, and the brand-new ProtaSteel. Every one of these came straight from your feedback, and they all point at the same goal — making your everyday workflows faster and more reliable.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let's put that first set of features under the spotlight — here are the highlights everyone's been waiting for.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373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start with one of the big ones in ProtaStructure 2027 — full cold-formed steel design according to American and European Codes.</a:t>
            </a:r>
          </a:p>
          <a:p>
            <a:endParaRPr lang="en-US"/>
          </a:p>
          <a:p>
            <a:r>
              <a:rPr lang="en-US"/>
              <a:t>You can model, analyze, and design your cold-formed members without ever switching over to a separate specialist tool. </a:t>
            </a:r>
          </a:p>
          <a:p>
            <a:endParaRPr lang="en-US"/>
          </a:p>
          <a:p>
            <a:r>
              <a:rPr lang="en-US"/>
              <a:t>Here you can see that it is actually the same familiar design workflow that is already in-place for hot-rolled steel members. But of course there are key differences from hot-rolled design. </a:t>
            </a:r>
            <a:r>
              <a:rPr lang="en-GB" sz="1200" kern="1200">
                <a:solidFill>
                  <a:schemeClr val="tx1"/>
                </a:solidFill>
                <a:effectLst/>
                <a:latin typeface="+mn-lt"/>
                <a:ea typeface="+mn-ea"/>
                <a:cs typeface="+mn-cs"/>
              </a:rPr>
              <a:t>Member capacity is determined by the </a:t>
            </a:r>
            <a:r>
              <a:rPr lang="en-GB" sz="1200" b="1" kern="1200">
                <a:solidFill>
                  <a:schemeClr val="tx1"/>
                </a:solidFill>
                <a:effectLst/>
                <a:latin typeface="+mn-lt"/>
                <a:ea typeface="+mn-ea"/>
                <a:cs typeface="+mn-cs"/>
              </a:rPr>
              <a:t>Direct Strength Method. </a:t>
            </a:r>
            <a:r>
              <a:rPr lang="en-GB" sz="1200" b="0" kern="1200">
                <a:solidFill>
                  <a:schemeClr val="tx1"/>
                </a:solidFill>
                <a:effectLst/>
                <a:latin typeface="+mn-lt"/>
                <a:ea typeface="+mn-ea"/>
                <a:cs typeface="+mn-cs"/>
              </a:rPr>
              <a:t>In this method </a:t>
            </a:r>
            <a:r>
              <a:rPr lang="en-GB" sz="1200" kern="1200">
                <a:solidFill>
                  <a:schemeClr val="tx1"/>
                </a:solidFill>
                <a:effectLst/>
                <a:latin typeface="+mn-lt"/>
                <a:ea typeface="+mn-ea"/>
                <a:cs typeface="+mn-cs"/>
              </a:rPr>
              <a:t>strengths are computed directly from elastic buckling loads of the gross cross-section for each buckling mode. Distortional buckling is treated as a standalone limit state. </a:t>
            </a:r>
          </a:p>
          <a:p>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implementation covers tension checks, compression checks including global flexural, flexural-torsional, torsional, local buckling, and distortional buckling. Also major and minor axes bending checks, shear checks, combined actions, and serviceability deflection.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Supported section shapes include open profiles like C, channel shapes, Z shapes and hat shapes. Also closed profiles  like Rectangular Hollow Sections, Square Hollow Sections and circular pipes.</a:t>
            </a:r>
            <a:endParaRPr lang="tr-TR" sz="1200" kern="1200">
              <a:solidFill>
                <a:schemeClr val="tx1"/>
              </a:solidFill>
              <a:effectLst/>
              <a:latin typeface="+mn-lt"/>
              <a:ea typeface="+mn-ea"/>
              <a:cs typeface="+mn-cs"/>
            </a:endParaRPr>
          </a:p>
          <a:p>
            <a:endParaRPr lang="en-US"/>
          </a:p>
          <a:p>
            <a:endParaRPr lang="en-US"/>
          </a:p>
        </p:txBody>
      </p:sp>
      <p:sp>
        <p:nvSpPr>
          <p:cNvPr id="4" name="Slide Number Placeholder 3"/>
          <p:cNvSpPr>
            <a:spLocks noGrp="1"/>
          </p:cNvSpPr>
          <p:nvPr>
            <p:ph type="sldNum" sz="quarter" idx="5"/>
          </p:nvPr>
        </p:nvSpPr>
        <p:spPr/>
        <p:txBody>
          <a:bodyPr/>
          <a:lstStyle/>
          <a:p>
            <a:fld id="{41AE33D4-8D26-4573-9DCB-A8E66FD01EC1}" type="slidenum">
              <a:rPr lang="en-GB" smtClean="0"/>
              <a:t>5</a:t>
            </a:fld>
            <a:endParaRPr lang="en-GB"/>
          </a:p>
        </p:txBody>
      </p:sp>
    </p:spTree>
    <p:extLst>
      <p:ext uri="{BB962C8B-B14F-4D97-AF65-F5344CB8AC3E}">
        <p14:creationId xmlns:p14="http://schemas.microsoft.com/office/powerpoint/2010/main" val="276494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Next, we rebuilt the Report system from the ground up, all around a single Report Submission Set. You add reports from the Repository, drag to reorder them, and produce one merged file — no more jumping in and out of individual design menus. </a:t>
            </a:r>
          </a:p>
          <a:p>
            <a:r>
              <a:rPr lang="en-US"/>
              <a:t>ProtaStructure even builds a default set based on your model and flags anything that's missing. </a:t>
            </a:r>
          </a:p>
          <a:p>
            <a:r>
              <a:rPr lang="en-US"/>
              <a:t>You can brand your reports with a logo, date, and QR code, drop in the new cover page and Model Information report, and see every error and warning at a glance.</a:t>
            </a:r>
          </a:p>
        </p:txBody>
      </p:sp>
      <p:sp>
        <p:nvSpPr>
          <p:cNvPr id="4" name="Slide Number Placeholder 3"/>
          <p:cNvSpPr>
            <a:spLocks noGrp="1"/>
          </p:cNvSpPr>
          <p:nvPr>
            <p:ph type="sldNum" sz="quarter" idx="5"/>
          </p:nvPr>
        </p:nvSpPr>
        <p:spPr/>
        <p:txBody>
          <a:bodyPr/>
          <a:lstStyle/>
          <a:p>
            <a:fld id="{41AE33D4-8D26-4573-9DCB-A8E66FD01EC1}" type="slidenum">
              <a:rPr lang="en-GB" smtClean="0"/>
              <a:t>6</a:t>
            </a:fld>
            <a:endParaRPr lang="en-GB"/>
          </a:p>
        </p:txBody>
      </p:sp>
    </p:spTree>
    <p:extLst>
      <p:ext uri="{BB962C8B-B14F-4D97-AF65-F5344CB8AC3E}">
        <p14:creationId xmlns:p14="http://schemas.microsoft.com/office/powerpoint/2010/main" val="3890890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Here's one of our most-requested additions: spiral staircases. You can now model, analyze, and design them. You simply show the origin and a diameter distance as a reference. Then you can place the actual spiral staircase around this reference by setting it at the left, at the right or at the center of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You can adjust the total turning angle and reverse the climbing direction. You can even view the rebars in 3D.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Then just like all the rest of the physical members spiral stairs, can be copied to the other </a:t>
            </a:r>
            <a:r>
              <a:rPr lang="en-US" err="1"/>
              <a:t>storeys</a:t>
            </a:r>
            <a:r>
              <a:rPr lang="en-US"/>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The analytical model is generated automatically. Spiral staircases can be supported from the inner edge, the flight ends, or both depending on how the physical model is produced. If there is a column at the inner edge the inner nodes are connected to the top of this column.</a:t>
            </a:r>
          </a:p>
        </p:txBody>
      </p:sp>
      <p:sp>
        <p:nvSpPr>
          <p:cNvPr id="4" name="Slayt Numarası Yer Tutucusu 3"/>
          <p:cNvSpPr>
            <a:spLocks noGrp="1"/>
          </p:cNvSpPr>
          <p:nvPr>
            <p:ph type="sldNum" sz="quarter" idx="5"/>
          </p:nvPr>
        </p:nvSpPr>
        <p:spPr/>
        <p:txBody>
          <a:bodyPr/>
          <a:lstStyle/>
          <a:p>
            <a:fld id="{41AE33D4-8D26-4573-9DCB-A8E66FD01EC1}" type="slidenum">
              <a:rPr lang="en-GB" smtClean="0"/>
              <a:t>7</a:t>
            </a:fld>
            <a:endParaRPr lang="en-GB"/>
          </a:p>
        </p:txBody>
      </p:sp>
    </p:spTree>
    <p:extLst>
      <p:ext uri="{BB962C8B-B14F-4D97-AF65-F5344CB8AC3E}">
        <p14:creationId xmlns:p14="http://schemas.microsoft.com/office/powerpoint/2010/main" val="2774228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 also built a true two-way bridge with ETABS. Import brings the full model across — geometry, grids, materials, sections, slabs, walls, loads, and combinations — with units handled automatically. And we actually rebuilt Export from scratch too. The new export produces a high-fidelity e2k file that keeps your bracing, mass sources, diaphragms, and 3D geometry intact, all the way from ETABS v13 to v23. So no more manual remodeling on either side.</a:t>
            </a:r>
          </a:p>
        </p:txBody>
      </p:sp>
      <p:sp>
        <p:nvSpPr>
          <p:cNvPr id="4" name="Slide Number Placeholder 3"/>
          <p:cNvSpPr>
            <a:spLocks noGrp="1"/>
          </p:cNvSpPr>
          <p:nvPr>
            <p:ph type="sldNum" sz="quarter" idx="5"/>
          </p:nvPr>
        </p:nvSpPr>
        <p:spPr/>
        <p:txBody>
          <a:bodyPr/>
          <a:lstStyle/>
          <a:p>
            <a:fld id="{41AE33D4-8D26-4573-9DCB-A8E66FD01EC1}" type="slidenum">
              <a:rPr lang="en-GB" smtClean="0"/>
              <a:t>8</a:t>
            </a:fld>
            <a:endParaRPr lang="en-GB"/>
          </a:p>
        </p:txBody>
      </p:sp>
    </p:spTree>
    <p:extLst>
      <p:ext uri="{BB962C8B-B14F-4D97-AF65-F5344CB8AC3E}">
        <p14:creationId xmlns:p14="http://schemas.microsoft.com/office/powerpoint/2010/main" val="242383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our colleagues working on Indian projects, we've updated IS 1893 to the 2025 edition. You get the new hazard maps, spectral parameters, and design provisions right out of the box — no manual adjustments needed.</a:t>
            </a:r>
          </a:p>
        </p:txBody>
      </p:sp>
      <p:sp>
        <p:nvSpPr>
          <p:cNvPr id="4" name="Slide Number Placeholder 3"/>
          <p:cNvSpPr>
            <a:spLocks noGrp="1"/>
          </p:cNvSpPr>
          <p:nvPr>
            <p:ph type="sldNum" sz="quarter" idx="5"/>
          </p:nvPr>
        </p:nvSpPr>
        <p:spPr/>
        <p:txBody>
          <a:bodyPr/>
          <a:lstStyle/>
          <a:p>
            <a:fld id="{41AE33D4-8D26-4573-9DCB-A8E66FD01EC1}" type="slidenum">
              <a:rPr lang="en-GB" smtClean="0"/>
              <a:t>9</a:t>
            </a:fld>
            <a:endParaRPr lang="en-GB"/>
          </a:p>
        </p:txBody>
      </p:sp>
    </p:spTree>
    <p:extLst>
      <p:ext uri="{BB962C8B-B14F-4D97-AF65-F5344CB8AC3E}">
        <p14:creationId xmlns:p14="http://schemas.microsoft.com/office/powerpoint/2010/main" val="3820388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Figuring out whether a </a:t>
            </a:r>
            <a:r>
              <a:rPr lang="en-US" err="1"/>
              <a:t>shearwall</a:t>
            </a:r>
            <a:r>
              <a:rPr lang="en-US"/>
              <a:t> needs a special boundary element used to be a manual exercise. </a:t>
            </a:r>
          </a:p>
          <a:p>
            <a:r>
              <a:rPr lang="en-US"/>
              <a:t>Not anymore — ProtaStructure 2027 runs both the ACI displacement-based and stress-based checks at the same time and reports the outcome directly in the RC </a:t>
            </a:r>
            <a:r>
              <a:rPr lang="en-US" err="1"/>
              <a:t>Shearwall</a:t>
            </a:r>
            <a:r>
              <a:rPr lang="en-US"/>
              <a:t> Design report. No extra spreadsheets required.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3513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 can now choose which columns drive the floor torsion check, direction by direction. This is really handy on irregular plates where the worst case isn't sitting at the corners. And the columns you select show up in the report, so the whole check stays fully traceable.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18656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seismic enhancement here,</a:t>
            </a:r>
          </a:p>
          <a:p>
            <a:r>
              <a:rPr lang="en-US"/>
              <a:t>Target Displacement Calculation for Pushover Analysis is now available for the Colombian Seismic Code, NSR-10. So if you're working on Colombian projects, you can run a complete nonlinear static pushover analysis with code-compliant target displacement.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94794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 extended RC Beam and Column design to cover the DPT clauses over ACI. </a:t>
            </a:r>
          </a:p>
          <a:p>
            <a:r>
              <a:rPr lang="en-US"/>
              <a:t>The fully integrated clauses include longitudinal reinforcement limits, column dimension checks, plastic hinge length, confinement zone spacing, mid-span spacing, and the shear design logic.</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So engineers on Thai projects get fully code-compliant beam and column designs inside ProtaStructure.</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0186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 added overturning and sliding stability checks to pad footing design. The Factor of Safety limits are determined automatically, based on your selected design code and load combination type — static or seismic and wind. Stability checks cover American-based </a:t>
            </a:r>
            <a:r>
              <a:rPr lang="en-US" err="1"/>
              <a:t>Standarts</a:t>
            </a:r>
            <a:r>
              <a:rPr lang="en-US"/>
              <a:t>,  Indian </a:t>
            </a:r>
            <a:r>
              <a:rPr lang="en-US" err="1"/>
              <a:t>Standarts</a:t>
            </a:r>
            <a:r>
              <a:rPr lang="en-US"/>
              <a:t>, Turkish Standards, Eurocode and British </a:t>
            </a:r>
            <a:r>
              <a:rPr lang="en-US" err="1"/>
              <a:t>Standarts</a:t>
            </a:r>
            <a:r>
              <a:rPr lang="en-US"/>
              <a:t>. The critical Factor of Safety values across all combinations show up in the design summary, and there's a detailed matrix table in the report.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2773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ProtaStructure 2027 now supports up to seven links for wide beam design. You set the minimum width limits, and the algorithm follows them incrementally. So it picks the right number of links automatically. There's also a new link pattern for wide beam layout, giving you extra flexibility to meet your detailing requirements.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5974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talk about something you feel every single day — performance.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9399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4D1F6-9B77-25DC-6A24-F78695E939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AFE36-E6B0-E529-6BBC-11D558D068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42C7B2-4BAD-DBA9-2260-125251A1B7FF}"/>
              </a:ext>
            </a:extLst>
          </p:cNvPr>
          <p:cNvSpPr>
            <a:spLocks noGrp="1"/>
          </p:cNvSpPr>
          <p:nvPr>
            <p:ph type="body" idx="1"/>
          </p:nvPr>
        </p:nvSpPr>
        <p:spPr/>
        <p:txBody>
          <a:bodyPr/>
          <a:lstStyle/>
          <a:p>
            <a:r>
              <a:rPr lang="en-US"/>
              <a:t>Now let’s talk about performance improvements and here's a big one. </a:t>
            </a:r>
          </a:p>
          <a:p>
            <a:r>
              <a:rPr lang="en-US"/>
              <a:t>We've comprehensively re-engineered the analysis engine, and it delivers a 4-fold speed improvement across every model size. If you're working on large, complex multi-storey structures, you'll see dramatically shorter run times — which means faster design iterations and a much more productive workflow.</a:t>
            </a:r>
          </a:p>
        </p:txBody>
      </p:sp>
      <p:sp>
        <p:nvSpPr>
          <p:cNvPr id="4" name="Slide Number Placeholder 3">
            <a:extLst>
              <a:ext uri="{FF2B5EF4-FFF2-40B4-BE49-F238E27FC236}">
                <a16:creationId xmlns:a16="http://schemas.microsoft.com/office/drawing/2014/main" id="{2A892F1C-F3F9-6FF2-CFA8-0DF1A13070D4}"/>
              </a:ext>
            </a:extLst>
          </p:cNvPr>
          <p:cNvSpPr>
            <a:spLocks noGrp="1"/>
          </p:cNvSpPr>
          <p:nvPr>
            <p:ph type="sldNum" sz="quarter" idx="5"/>
          </p:nvPr>
        </p:nvSpPr>
        <p:spPr/>
        <p:txBody>
          <a:bodyPr/>
          <a:lstStyle/>
          <a:p>
            <a:fld id="{41AE33D4-8D26-4573-9DCB-A8E66FD01EC1}" type="slidenum">
              <a:rPr lang="en-GB" smtClean="0"/>
              <a:t>17</a:t>
            </a:fld>
            <a:endParaRPr lang="en-GB"/>
          </a:p>
        </p:txBody>
      </p:sp>
    </p:spTree>
    <p:extLst>
      <p:ext uri="{BB962C8B-B14F-4D97-AF65-F5344CB8AC3E}">
        <p14:creationId xmlns:p14="http://schemas.microsoft.com/office/powerpoint/2010/main" val="3300855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A41CF-7DC5-0510-1A41-A9C832C09D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DDA9A9-2768-352D-3E31-BE3BA7AEAC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DECE8C-0EAD-4BC9-C845-3980B9732436}"/>
              </a:ext>
            </a:extLst>
          </p:cNvPr>
          <p:cNvSpPr>
            <a:spLocks noGrp="1"/>
          </p:cNvSpPr>
          <p:nvPr>
            <p:ph type="body" idx="1"/>
          </p:nvPr>
        </p:nvSpPr>
        <p:spPr/>
        <p:txBody>
          <a:bodyPr/>
          <a:lstStyle/>
          <a:p>
            <a:r>
              <a:rPr lang="en-US"/>
              <a:t>Contour map generation for very large models requires processing of thousand of nodes. Now this analysis post-process has been boosted up to 5-fold. This improves F.E. Foundation Report generation performance particularly if contour maps are requested to be included in the report.</a:t>
            </a:r>
          </a:p>
        </p:txBody>
      </p:sp>
      <p:sp>
        <p:nvSpPr>
          <p:cNvPr id="4" name="Slide Number Placeholder 3">
            <a:extLst>
              <a:ext uri="{FF2B5EF4-FFF2-40B4-BE49-F238E27FC236}">
                <a16:creationId xmlns:a16="http://schemas.microsoft.com/office/drawing/2014/main" id="{09E2D020-E9CA-F56E-1536-64B538133B3A}"/>
              </a:ext>
            </a:extLst>
          </p:cNvPr>
          <p:cNvSpPr>
            <a:spLocks noGrp="1"/>
          </p:cNvSpPr>
          <p:nvPr>
            <p:ph type="sldNum" sz="quarter" idx="5"/>
          </p:nvPr>
        </p:nvSpPr>
        <p:spPr/>
        <p:txBody>
          <a:bodyPr/>
          <a:lstStyle/>
          <a:p>
            <a:fld id="{41AE33D4-8D26-4573-9DCB-A8E66FD01EC1}" type="slidenum">
              <a:rPr lang="en-GB" smtClean="0"/>
              <a:t>18</a:t>
            </a:fld>
            <a:endParaRPr lang="en-GB"/>
          </a:p>
        </p:txBody>
      </p:sp>
    </p:spTree>
    <p:extLst>
      <p:ext uri="{BB962C8B-B14F-4D97-AF65-F5344CB8AC3E}">
        <p14:creationId xmlns:p14="http://schemas.microsoft.com/office/powerpoint/2010/main" val="23894080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FEEDF-78C2-CAA1-C875-2F472C10B2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AC0E02-9EFD-8E21-0B99-8DC37A538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EF771A-41E9-053F-D0C6-CD5E10F5CD47}"/>
              </a:ext>
            </a:extLst>
          </p:cNvPr>
          <p:cNvSpPr>
            <a:spLocks noGrp="1"/>
          </p:cNvSpPr>
          <p:nvPr>
            <p:ph type="body" idx="1"/>
          </p:nvPr>
        </p:nvSpPr>
        <p:spPr/>
        <p:txBody>
          <a:bodyPr/>
          <a:lstStyle/>
          <a:p>
            <a:r>
              <a:rPr lang="en-US"/>
              <a:t>And the performance story doesn't stop there. Small-size models are always easy to manipulate even there are similar </a:t>
            </a:r>
            <a:r>
              <a:rPr lang="en-US" err="1"/>
              <a:t>storeys</a:t>
            </a:r>
            <a:r>
              <a:rPr lang="en-US"/>
              <a:t> that act together. However as the model gets bigger and bigger, the manipulation of the model becomes harder. We have revised the connectivity algorithm to perform up to 200 fold better depending on the size of the model when editing members. That means far easier manipulation for very large models.</a:t>
            </a:r>
          </a:p>
        </p:txBody>
      </p:sp>
      <p:sp>
        <p:nvSpPr>
          <p:cNvPr id="4" name="Slide Number Placeholder 3">
            <a:extLst>
              <a:ext uri="{FF2B5EF4-FFF2-40B4-BE49-F238E27FC236}">
                <a16:creationId xmlns:a16="http://schemas.microsoft.com/office/drawing/2014/main" id="{FB7B3553-4642-FDDA-CF17-3C8E21FBEBBC}"/>
              </a:ext>
            </a:extLst>
          </p:cNvPr>
          <p:cNvSpPr>
            <a:spLocks noGrp="1"/>
          </p:cNvSpPr>
          <p:nvPr>
            <p:ph type="sldNum" sz="quarter" idx="5"/>
          </p:nvPr>
        </p:nvSpPr>
        <p:spPr/>
        <p:txBody>
          <a:bodyPr/>
          <a:lstStyle/>
          <a:p>
            <a:fld id="{41AE33D4-8D26-4573-9DCB-A8E66FD01EC1}" type="slidenum">
              <a:rPr lang="en-GB" smtClean="0"/>
              <a:t>19</a:t>
            </a:fld>
            <a:endParaRPr lang="en-GB"/>
          </a:p>
        </p:txBody>
      </p:sp>
    </p:spTree>
    <p:extLst>
      <p:ext uri="{BB962C8B-B14F-4D97-AF65-F5344CB8AC3E}">
        <p14:creationId xmlns:p14="http://schemas.microsoft.com/office/powerpoint/2010/main" val="21554610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ProtaStructure 2027 also moves to a PDF-based report generation engine. This one change tackles those slow report times in large models — reports now generate up to 10-fold faster. And it's not just about speed: the new engine gives you more visually appealing reports and a better quality print preview. Even large, content-heavy design reports get prepared and rendered in seconds.</a:t>
            </a:r>
          </a:p>
        </p:txBody>
      </p:sp>
      <p:sp>
        <p:nvSpPr>
          <p:cNvPr id="4" name="Slide Number Placeholder 3"/>
          <p:cNvSpPr>
            <a:spLocks noGrp="1"/>
          </p:cNvSpPr>
          <p:nvPr>
            <p:ph type="sldNum" sz="quarter" idx="5"/>
          </p:nvPr>
        </p:nvSpPr>
        <p:spPr/>
        <p:txBody>
          <a:bodyPr/>
          <a:lstStyle/>
          <a:p>
            <a:fld id="{41AE33D4-8D26-4573-9DCB-A8E66FD01EC1}" type="slidenum">
              <a:rPr lang="en-GB" smtClean="0"/>
              <a:t>20</a:t>
            </a:fld>
            <a:endParaRPr lang="en-GB"/>
          </a:p>
        </p:txBody>
      </p:sp>
    </p:spTree>
    <p:extLst>
      <p:ext uri="{BB962C8B-B14F-4D97-AF65-F5344CB8AC3E}">
        <p14:creationId xmlns:p14="http://schemas.microsoft.com/office/powerpoint/2010/main" val="42019649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what about the enhancements in design documentations? Let's take a look.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9499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There's a brand-new, comprehensive slab design report. It includes strip profile images with deflection, shear, and moment values; detailed bending design and deflection check calculations, complete with formulas and code clause references; and moment and steel bar area contours for the finite element strips in flat slab systems.</a:t>
            </a:r>
          </a:p>
        </p:txBody>
      </p:sp>
      <p:sp>
        <p:nvSpPr>
          <p:cNvPr id="4" name="Slide Number Placeholder 3"/>
          <p:cNvSpPr>
            <a:spLocks noGrp="1"/>
          </p:cNvSpPr>
          <p:nvPr>
            <p:ph type="sldNum" sz="quarter" idx="5"/>
          </p:nvPr>
        </p:nvSpPr>
        <p:spPr/>
        <p:txBody>
          <a:bodyPr/>
          <a:lstStyle/>
          <a:p>
            <a:fld id="{41AE33D4-8D26-4573-9DCB-A8E66FD01EC1}" type="slidenum">
              <a:rPr lang="en-GB" smtClean="0"/>
              <a:t>22</a:t>
            </a:fld>
            <a:endParaRPr lang="en-GB"/>
          </a:p>
        </p:txBody>
      </p:sp>
    </p:spTree>
    <p:extLst>
      <p:ext uri="{BB962C8B-B14F-4D97-AF65-F5344CB8AC3E}">
        <p14:creationId xmlns:p14="http://schemas.microsoft.com/office/powerpoint/2010/main" val="2388971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Here's another one you asked for a lot. Using the new Report Center, you can now add a neat cover page and a model information report — with 3D and plan views — right into your combined report.</a:t>
            </a:r>
          </a:p>
        </p:txBody>
      </p:sp>
      <p:sp>
        <p:nvSpPr>
          <p:cNvPr id="4" name="Slide Number Placeholder 3"/>
          <p:cNvSpPr>
            <a:spLocks noGrp="1"/>
          </p:cNvSpPr>
          <p:nvPr>
            <p:ph type="sldNum" sz="quarter" idx="5"/>
          </p:nvPr>
        </p:nvSpPr>
        <p:spPr/>
        <p:txBody>
          <a:bodyPr/>
          <a:lstStyle/>
          <a:p>
            <a:fld id="{41AE33D4-8D26-4573-9DCB-A8E66FD01EC1}" type="slidenum">
              <a:rPr lang="en-GB" smtClean="0"/>
              <a:t>23</a:t>
            </a:fld>
            <a:endParaRPr lang="en-GB"/>
          </a:p>
        </p:txBody>
      </p:sp>
    </p:spTree>
    <p:extLst>
      <p:ext uri="{BB962C8B-B14F-4D97-AF65-F5344CB8AC3E}">
        <p14:creationId xmlns:p14="http://schemas.microsoft.com/office/powerpoint/2010/main" val="31231692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 enhanced the post-analysis report to communicate the </a:t>
            </a:r>
            <a:r>
              <a:rPr lang="en-US" err="1"/>
              <a:t>behaviour</a:t>
            </a:r>
            <a:r>
              <a:rPr lang="en-US"/>
              <a:t> factor and eccentricity calculations far more clearly — that’s available for all seismic codes including American, Colombian and Eurocode. You now get much cleaner traceability, straight from your input parameters through to code-compliance verification.</a:t>
            </a:r>
          </a:p>
        </p:txBody>
      </p:sp>
      <p:sp>
        <p:nvSpPr>
          <p:cNvPr id="4" name="Slide Number Placeholder 3"/>
          <p:cNvSpPr>
            <a:spLocks noGrp="1"/>
          </p:cNvSpPr>
          <p:nvPr>
            <p:ph type="sldNum" sz="quarter" idx="5"/>
          </p:nvPr>
        </p:nvSpPr>
        <p:spPr/>
        <p:txBody>
          <a:bodyPr/>
          <a:lstStyle/>
          <a:p>
            <a:fld id="{41AE33D4-8D26-4573-9DCB-A8E66FD01EC1}" type="slidenum">
              <a:rPr lang="en-GB" smtClean="0"/>
              <a:t>24</a:t>
            </a:fld>
            <a:endParaRPr lang="en-GB"/>
          </a:p>
        </p:txBody>
      </p:sp>
    </p:spTree>
    <p:extLst>
      <p:ext uri="{BB962C8B-B14F-4D97-AF65-F5344CB8AC3E}">
        <p14:creationId xmlns:p14="http://schemas.microsoft.com/office/powerpoint/2010/main" val="12917065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Truss diagrams now appear directly in your truss design reports, with the utilization ratios highlighted in color codes — so you can read the results at a glance.</a:t>
            </a:r>
          </a:p>
        </p:txBody>
      </p:sp>
      <p:sp>
        <p:nvSpPr>
          <p:cNvPr id="4" name="Slide Number Placeholder 3"/>
          <p:cNvSpPr>
            <a:spLocks noGrp="1"/>
          </p:cNvSpPr>
          <p:nvPr>
            <p:ph type="sldNum" sz="quarter" idx="5"/>
          </p:nvPr>
        </p:nvSpPr>
        <p:spPr/>
        <p:txBody>
          <a:bodyPr/>
          <a:lstStyle/>
          <a:p>
            <a:fld id="{41AE33D4-8D26-4573-9DCB-A8E66FD01EC1}" type="slidenum">
              <a:rPr lang="en-GB" smtClean="0"/>
              <a:t>25</a:t>
            </a:fld>
            <a:endParaRPr lang="en-GB"/>
          </a:p>
        </p:txBody>
      </p:sp>
    </p:spTree>
    <p:extLst>
      <p:ext uri="{BB962C8B-B14F-4D97-AF65-F5344CB8AC3E}">
        <p14:creationId xmlns:p14="http://schemas.microsoft.com/office/powerpoint/2010/main" val="42114635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Concrete and Formwork Quantity Reports can now be filtered by storey, and all quantity reports export to Excel. Steel member quantities are broken down by member type. Now retrofit walls, column jackets, and piles each get their own separate columns in the quantity tables.</a:t>
            </a:r>
          </a:p>
        </p:txBody>
      </p:sp>
      <p:sp>
        <p:nvSpPr>
          <p:cNvPr id="4" name="Slide Number Placeholder 3"/>
          <p:cNvSpPr>
            <a:spLocks noGrp="1"/>
          </p:cNvSpPr>
          <p:nvPr>
            <p:ph type="sldNum" sz="quarter" idx="5"/>
          </p:nvPr>
        </p:nvSpPr>
        <p:spPr/>
        <p:txBody>
          <a:bodyPr/>
          <a:lstStyle/>
          <a:p>
            <a:fld id="{41AE33D4-8D26-4573-9DCB-A8E66FD01EC1}" type="slidenum">
              <a:rPr lang="en-GB" smtClean="0"/>
              <a:t>26</a:t>
            </a:fld>
            <a:endParaRPr lang="en-GB"/>
          </a:p>
        </p:txBody>
      </p:sp>
    </p:spTree>
    <p:extLst>
      <p:ext uri="{BB962C8B-B14F-4D97-AF65-F5344CB8AC3E}">
        <p14:creationId xmlns:p14="http://schemas.microsoft.com/office/powerpoint/2010/main" val="16267573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 rolled out Export to Excel across a whole range of reports. That now includes Analysis Results, Base Reactions, Column and Wall Design Forces, Beam and Column Rebar Tables, and the Concrete, Formwork, Steel, Sheeting, and Shear Stud Quantity Tables.</a:t>
            </a:r>
          </a:p>
        </p:txBody>
      </p:sp>
      <p:sp>
        <p:nvSpPr>
          <p:cNvPr id="4" name="Slide Number Placeholder 3"/>
          <p:cNvSpPr>
            <a:spLocks noGrp="1"/>
          </p:cNvSpPr>
          <p:nvPr>
            <p:ph type="sldNum" sz="quarter" idx="5"/>
          </p:nvPr>
        </p:nvSpPr>
        <p:spPr/>
        <p:txBody>
          <a:bodyPr/>
          <a:lstStyle/>
          <a:p>
            <a:fld id="{41AE33D4-8D26-4573-9DCB-A8E66FD01EC1}" type="slidenum">
              <a:rPr lang="en-GB" smtClean="0"/>
              <a:t>27</a:t>
            </a:fld>
            <a:endParaRPr lang="en-GB"/>
          </a:p>
        </p:txBody>
      </p:sp>
    </p:spTree>
    <p:extLst>
      <p:ext uri="{BB962C8B-B14F-4D97-AF65-F5344CB8AC3E}">
        <p14:creationId xmlns:p14="http://schemas.microsoft.com/office/powerpoint/2010/main" val="22155660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shift gears now and look at modeling and visualization.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18950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You can now create named selection groups and assign any combination of members to them. On large models, this is a huge time-saver — it dramatically speeds up amendments, verification, and change management. You can add or remove members on-the-go or you can use the group editor for a broader perspective. It’s also possible to assign a key combination for quick selection of group members.</a:t>
            </a:r>
          </a:p>
          <a:p>
            <a:endParaRPr lang="tr-TR"/>
          </a:p>
        </p:txBody>
      </p:sp>
      <p:sp>
        <p:nvSpPr>
          <p:cNvPr id="4" name="Slayt Numarası Yer Tutucusu 3"/>
          <p:cNvSpPr>
            <a:spLocks noGrp="1"/>
          </p:cNvSpPr>
          <p:nvPr>
            <p:ph type="sldNum" sz="quarter" idx="5"/>
          </p:nvPr>
        </p:nvSpPr>
        <p:spPr/>
        <p:txBody>
          <a:bodyPr/>
          <a:lstStyle/>
          <a:p>
            <a:fld id="{41AE33D4-8D26-4573-9DCB-A8E66FD01EC1}" type="slidenum">
              <a:rPr lang="en-GB" smtClean="0"/>
              <a:t>29</a:t>
            </a:fld>
            <a:endParaRPr lang="en-GB"/>
          </a:p>
        </p:txBody>
      </p:sp>
    </p:spTree>
    <p:extLst>
      <p:ext uri="{BB962C8B-B14F-4D97-AF65-F5344CB8AC3E}">
        <p14:creationId xmlns:p14="http://schemas.microsoft.com/office/powerpoint/2010/main" val="22471477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 added a Wind Column option to steel columns. When you designate a member as a wind column, it's designed only for vertical and wind loads — seismic forces are excluded. That lets you accurately design secondary structural elements that aren't part of the lateral force-resisting system.</a:t>
            </a:r>
          </a:p>
        </p:txBody>
      </p:sp>
      <p:sp>
        <p:nvSpPr>
          <p:cNvPr id="4" name="Slide Number Placeholder 3"/>
          <p:cNvSpPr>
            <a:spLocks noGrp="1"/>
          </p:cNvSpPr>
          <p:nvPr>
            <p:ph type="sldNum" sz="quarter" idx="5"/>
          </p:nvPr>
        </p:nvSpPr>
        <p:spPr/>
        <p:txBody>
          <a:bodyPr/>
          <a:lstStyle/>
          <a:p>
            <a:fld id="{41AE33D4-8D26-4573-9DCB-A8E66FD01EC1}" type="slidenum">
              <a:rPr lang="en-GB" smtClean="0"/>
              <a:t>30</a:t>
            </a:fld>
            <a:endParaRPr lang="en-GB"/>
          </a:p>
        </p:txBody>
      </p:sp>
    </p:spTree>
    <p:extLst>
      <p:ext uri="{BB962C8B-B14F-4D97-AF65-F5344CB8AC3E}">
        <p14:creationId xmlns:p14="http://schemas.microsoft.com/office/powerpoint/2010/main" val="997383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don't always work with nice orthogonal plan layouts — sometimes you need to fit a staircase into a non-orthogonal region. ProtaStructure 2027 lets you do exactly that. No matter how the insertion region is shaped, you can safely model a staircase in it and take it all the way through analysis, design, and detailing. ……… </a:t>
            </a:r>
          </a:p>
          <a:p>
            <a:endParaRPr lang="en-US"/>
          </a:p>
          <a:p>
            <a:r>
              <a:rPr lang="en-US"/>
              <a:t>And you can now copy staircase loads to other staircases, which really cuts down repetitive data entry when a project has lots of stair configurations. You see that the shape does not matter here.</a:t>
            </a:r>
          </a:p>
        </p:txBody>
      </p:sp>
      <p:sp>
        <p:nvSpPr>
          <p:cNvPr id="4" name="Slide Number Placeholder 3"/>
          <p:cNvSpPr>
            <a:spLocks noGrp="1"/>
          </p:cNvSpPr>
          <p:nvPr>
            <p:ph type="sldNum" sz="quarter" idx="5"/>
          </p:nvPr>
        </p:nvSpPr>
        <p:spPr/>
        <p:txBody>
          <a:bodyPr/>
          <a:lstStyle/>
          <a:p>
            <a:fld id="{41AE33D4-8D26-4573-9DCB-A8E66FD01EC1}" type="slidenum">
              <a:rPr lang="en-GB" smtClean="0"/>
              <a:t>31</a:t>
            </a:fld>
            <a:endParaRPr lang="en-GB"/>
          </a:p>
        </p:txBody>
      </p:sp>
    </p:spTree>
    <p:extLst>
      <p:ext uri="{BB962C8B-B14F-4D97-AF65-F5344CB8AC3E}">
        <p14:creationId xmlns:p14="http://schemas.microsoft.com/office/powerpoint/2010/main" val="31425915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You can now copy and move primitive drawing entities right in the modelling environment. So you don’t need to repeat drawing them manually. These primitive entities help you create custom shaped columns, custom shaped slabs, slab holes and drops. They also form a custom layout for staircases.</a:t>
            </a:r>
          </a:p>
        </p:txBody>
      </p:sp>
      <p:sp>
        <p:nvSpPr>
          <p:cNvPr id="4" name="Slayt Numarası Yer Tutucusu 3"/>
          <p:cNvSpPr>
            <a:spLocks noGrp="1"/>
          </p:cNvSpPr>
          <p:nvPr>
            <p:ph type="sldNum" sz="quarter" idx="5"/>
          </p:nvPr>
        </p:nvSpPr>
        <p:spPr/>
        <p:txBody>
          <a:bodyPr/>
          <a:lstStyle/>
          <a:p>
            <a:fld id="{41AE33D4-8D26-4573-9DCB-A8E66FD01EC1}" type="slidenum">
              <a:rPr lang="en-GB" smtClean="0"/>
              <a:t>32</a:t>
            </a:fld>
            <a:endParaRPr lang="en-GB"/>
          </a:p>
        </p:txBody>
      </p:sp>
    </p:spTree>
    <p:extLst>
      <p:ext uri="{BB962C8B-B14F-4D97-AF65-F5344CB8AC3E}">
        <p14:creationId xmlns:p14="http://schemas.microsoft.com/office/powerpoint/2010/main" val="27009580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you can now edit multiple composite slabs at the same time, straight from the Member Table.</a:t>
            </a:r>
          </a:p>
        </p:txBody>
      </p:sp>
      <p:sp>
        <p:nvSpPr>
          <p:cNvPr id="4" name="Slide Number Placeholder 3"/>
          <p:cNvSpPr>
            <a:spLocks noGrp="1"/>
          </p:cNvSpPr>
          <p:nvPr>
            <p:ph type="sldNum" sz="quarter" idx="5"/>
          </p:nvPr>
        </p:nvSpPr>
        <p:spPr/>
        <p:txBody>
          <a:bodyPr/>
          <a:lstStyle/>
          <a:p>
            <a:fld id="{41AE33D4-8D26-4573-9DCB-A8E66FD01EC1}" type="slidenum">
              <a:rPr lang="en-GB" smtClean="0"/>
              <a:t>33</a:t>
            </a:fld>
            <a:endParaRPr lang="en-GB"/>
          </a:p>
        </p:txBody>
      </p:sp>
    </p:spTree>
    <p:extLst>
      <p:ext uri="{BB962C8B-B14F-4D97-AF65-F5344CB8AC3E}">
        <p14:creationId xmlns:p14="http://schemas.microsoft.com/office/powerpoint/2010/main" val="20362496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1B055-DF63-9D8E-178E-BA6B1DE1B0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0626DC-291B-ED86-193F-38A0CEE26E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125C43-D586-12E7-2DDC-67076E783E5F}"/>
              </a:ext>
            </a:extLst>
          </p:cNvPr>
          <p:cNvSpPr>
            <a:spLocks noGrp="1"/>
          </p:cNvSpPr>
          <p:nvPr>
            <p:ph type="body" idx="1"/>
          </p:nvPr>
        </p:nvSpPr>
        <p:spPr/>
        <p:txBody>
          <a:bodyPr/>
          <a:lstStyle/>
          <a:p>
            <a:r>
              <a:rPr lang="en-US"/>
              <a:t>We have added a search box in the Analysis Result dialog. So you can go directly to the member you want to report</a:t>
            </a:r>
          </a:p>
        </p:txBody>
      </p:sp>
      <p:sp>
        <p:nvSpPr>
          <p:cNvPr id="4" name="Slide Number Placeholder 3">
            <a:extLst>
              <a:ext uri="{FF2B5EF4-FFF2-40B4-BE49-F238E27FC236}">
                <a16:creationId xmlns:a16="http://schemas.microsoft.com/office/drawing/2014/main" id="{4C4DF37E-9C9A-14D9-BA59-270675BFE331}"/>
              </a:ext>
            </a:extLst>
          </p:cNvPr>
          <p:cNvSpPr>
            <a:spLocks noGrp="1"/>
          </p:cNvSpPr>
          <p:nvPr>
            <p:ph type="sldNum" sz="quarter" idx="5"/>
          </p:nvPr>
        </p:nvSpPr>
        <p:spPr/>
        <p:txBody>
          <a:bodyPr/>
          <a:lstStyle/>
          <a:p>
            <a:fld id="{41AE33D4-8D26-4573-9DCB-A8E66FD01EC1}" type="slidenum">
              <a:rPr lang="en-GB" smtClean="0"/>
              <a:t>34</a:t>
            </a:fld>
            <a:endParaRPr lang="en-GB"/>
          </a:p>
        </p:txBody>
      </p:sp>
    </p:spTree>
    <p:extLst>
      <p:ext uri="{BB962C8B-B14F-4D97-AF65-F5344CB8AC3E}">
        <p14:creationId xmlns:p14="http://schemas.microsoft.com/office/powerpoint/2010/main" val="25108700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B509E-A0AC-A065-09BC-A7AD46AEBA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92EE7-662D-1816-5570-361CA43FE3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65A047-3A11-2FB4-76E0-415BCDCFA39F}"/>
              </a:ext>
            </a:extLst>
          </p:cNvPr>
          <p:cNvSpPr>
            <a:spLocks noGrp="1"/>
          </p:cNvSpPr>
          <p:nvPr>
            <p:ph type="body" idx="1"/>
          </p:nvPr>
        </p:nvSpPr>
        <p:spPr/>
        <p:txBody>
          <a:bodyPr/>
          <a:lstStyle/>
          <a:p>
            <a:r>
              <a:rPr lang="en-US"/>
              <a:t>Steel bar optimization window is now modeless. That means you can switch between columns while the windows stays open.</a:t>
            </a:r>
          </a:p>
          <a:p>
            <a:endParaRPr lang="en-US"/>
          </a:p>
          <a:p>
            <a:r>
              <a:rPr lang="en-US"/>
              <a:t>Well there are more productivity improvements that we could not mention here. You can find them on the new features document.</a:t>
            </a:r>
          </a:p>
          <a:p>
            <a:endParaRPr lang="en-US"/>
          </a:p>
          <a:p>
            <a:r>
              <a:rPr lang="en-US"/>
              <a:t>That’s all from me today. Thank you very much for your attention. Now I am handing over to Mustafa for further news from 2027 version…</a:t>
            </a:r>
          </a:p>
        </p:txBody>
      </p:sp>
      <p:sp>
        <p:nvSpPr>
          <p:cNvPr id="4" name="Slide Number Placeholder 3">
            <a:extLst>
              <a:ext uri="{FF2B5EF4-FFF2-40B4-BE49-F238E27FC236}">
                <a16:creationId xmlns:a16="http://schemas.microsoft.com/office/drawing/2014/main" id="{CB25564A-9207-5DFA-2820-FFBCFE659D45}"/>
              </a:ext>
            </a:extLst>
          </p:cNvPr>
          <p:cNvSpPr>
            <a:spLocks noGrp="1"/>
          </p:cNvSpPr>
          <p:nvPr>
            <p:ph type="sldNum" sz="quarter" idx="5"/>
          </p:nvPr>
        </p:nvSpPr>
        <p:spPr/>
        <p:txBody>
          <a:bodyPr/>
          <a:lstStyle/>
          <a:p>
            <a:fld id="{41AE33D4-8D26-4573-9DCB-A8E66FD01EC1}" type="slidenum">
              <a:rPr lang="en-GB" smtClean="0"/>
              <a:t>35</a:t>
            </a:fld>
            <a:endParaRPr lang="en-GB"/>
          </a:p>
        </p:txBody>
      </p:sp>
    </p:spTree>
    <p:extLst>
      <p:ext uri="{BB962C8B-B14F-4D97-AF65-F5344CB8AC3E}">
        <p14:creationId xmlns:p14="http://schemas.microsoft.com/office/powerpoint/2010/main" val="11918754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move into RC detailing — where things get both automated and interactive.</a:t>
            </a:r>
          </a:p>
          <a:p>
            <a:br>
              <a:rPr lang="en-US"/>
            </a:br>
            <a:r>
              <a:rPr lang="en-US"/>
              <a:t>We have listened to our users an done a lot of work in RC detailing which you will find very useful.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74556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was one of the top requested features which contributes to quality and accuracy of the detailing.</a:t>
            </a:r>
          </a:p>
          <a:p>
            <a:r>
              <a:rPr lang="en-US"/>
              <a:t>There's a new option that applies cranks to column elevation rebar laps. This is a detailing practice that's commonly required in Europe and India, where lapped bars at floor levels need to show the crank geometry explicitly in the elevation drawing.</a:t>
            </a:r>
          </a:p>
        </p:txBody>
      </p:sp>
      <p:sp>
        <p:nvSpPr>
          <p:cNvPr id="4" name="Slide Number Placeholder 3"/>
          <p:cNvSpPr>
            <a:spLocks noGrp="1"/>
          </p:cNvSpPr>
          <p:nvPr>
            <p:ph type="sldNum" sz="quarter" idx="5"/>
          </p:nvPr>
        </p:nvSpPr>
        <p:spPr/>
        <p:txBody>
          <a:bodyPr/>
          <a:lstStyle/>
          <a:p>
            <a:fld id="{41AE33D4-8D26-4573-9DCB-A8E66FD01EC1}" type="slidenum">
              <a:rPr lang="en-GB" smtClean="0"/>
              <a:t>37</a:t>
            </a:fld>
            <a:endParaRPr lang="en-GB"/>
          </a:p>
        </p:txBody>
      </p:sp>
    </p:spTree>
    <p:extLst>
      <p:ext uri="{BB962C8B-B14F-4D97-AF65-F5344CB8AC3E}">
        <p14:creationId xmlns:p14="http://schemas.microsoft.com/office/powerpoint/2010/main" val="78046449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Confinement reinforcement along beam and column splice regions is now detailed automatically, in line with the applicable code requirements. T</a:t>
            </a:r>
          </a:p>
          <a:p>
            <a:r>
              <a:rPr lang="en-US"/>
              <a:t>hat makes sure the correct transverse reinforcement ends up in your splice zones — for US Code and South American projects.</a:t>
            </a:r>
          </a:p>
        </p:txBody>
      </p:sp>
      <p:sp>
        <p:nvSpPr>
          <p:cNvPr id="4" name="Slide Number Placeholder 3"/>
          <p:cNvSpPr>
            <a:spLocks noGrp="1"/>
          </p:cNvSpPr>
          <p:nvPr>
            <p:ph type="sldNum" sz="quarter" idx="5"/>
          </p:nvPr>
        </p:nvSpPr>
        <p:spPr/>
        <p:txBody>
          <a:bodyPr/>
          <a:lstStyle/>
          <a:p>
            <a:fld id="{41AE33D4-8D26-4573-9DCB-A8E66FD01EC1}" type="slidenum">
              <a:rPr lang="en-GB" smtClean="0"/>
              <a:t>38</a:t>
            </a:fld>
            <a:endParaRPr lang="en-GB"/>
          </a:p>
        </p:txBody>
      </p:sp>
    </p:spTree>
    <p:extLst>
      <p:ext uri="{BB962C8B-B14F-4D97-AF65-F5344CB8AC3E}">
        <p14:creationId xmlns:p14="http://schemas.microsoft.com/office/powerpoint/2010/main" val="3356950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Similar columns and walls within a storey can now be shown together in a single elevation detail, which saves a lot of paper space. And the important part is — the quantity take-off automatically accounts for the grouping.</a:t>
            </a:r>
          </a:p>
        </p:txBody>
      </p:sp>
      <p:sp>
        <p:nvSpPr>
          <p:cNvPr id="4" name="Slide Number Placeholder 3"/>
          <p:cNvSpPr>
            <a:spLocks noGrp="1"/>
          </p:cNvSpPr>
          <p:nvPr>
            <p:ph type="sldNum" sz="quarter" idx="5"/>
          </p:nvPr>
        </p:nvSpPr>
        <p:spPr/>
        <p:txBody>
          <a:bodyPr/>
          <a:lstStyle/>
          <a:p>
            <a:fld id="{41AE33D4-8D26-4573-9DCB-A8E66FD01EC1}" type="slidenum">
              <a:rPr lang="en-GB" smtClean="0"/>
              <a:t>39</a:t>
            </a:fld>
            <a:endParaRPr lang="en-GB"/>
          </a:p>
        </p:txBody>
      </p:sp>
    </p:spTree>
    <p:extLst>
      <p:ext uri="{BB962C8B-B14F-4D97-AF65-F5344CB8AC3E}">
        <p14:creationId xmlns:p14="http://schemas.microsoft.com/office/powerpoint/2010/main" val="28102187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Basement wall elevations can now be drawn alongside their connected column elevations, and merged along the axis.</a:t>
            </a:r>
          </a:p>
        </p:txBody>
      </p:sp>
      <p:sp>
        <p:nvSpPr>
          <p:cNvPr id="4" name="Slide Number Placeholder 3"/>
          <p:cNvSpPr>
            <a:spLocks noGrp="1"/>
          </p:cNvSpPr>
          <p:nvPr>
            <p:ph type="sldNum" sz="quarter" idx="5"/>
          </p:nvPr>
        </p:nvSpPr>
        <p:spPr/>
        <p:txBody>
          <a:bodyPr/>
          <a:lstStyle/>
          <a:p>
            <a:fld id="{41AE33D4-8D26-4573-9DCB-A8E66FD01EC1}" type="slidenum">
              <a:rPr lang="en-GB" smtClean="0"/>
              <a:t>40</a:t>
            </a:fld>
            <a:endParaRPr lang="en-GB"/>
          </a:p>
        </p:txBody>
      </p:sp>
    </p:spTree>
    <p:extLst>
      <p:ext uri="{BB962C8B-B14F-4D97-AF65-F5344CB8AC3E}">
        <p14:creationId xmlns:p14="http://schemas.microsoft.com/office/powerpoint/2010/main" val="1829035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A2C6C-26B4-E0E5-DEF4-D39D6BDC5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0B9E89-D1AD-E7E6-B6C7-B9C9DC6E2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0DAE4D-1637-B3BB-F0F9-C9D015CF9786}"/>
              </a:ext>
            </a:extLst>
          </p:cNvPr>
          <p:cNvSpPr>
            <a:spLocks noGrp="1"/>
          </p:cNvSpPr>
          <p:nvPr>
            <p:ph type="body" idx="1"/>
          </p:nvPr>
        </p:nvSpPr>
        <p:spPr/>
        <p:txBody>
          <a:bodyPr/>
          <a:lstStyle/>
          <a:p>
            <a:r>
              <a:rPr lang="en-US"/>
              <a:t>We've also added a side view of the shear wall elevations as a detailing option.</a:t>
            </a:r>
          </a:p>
        </p:txBody>
      </p:sp>
      <p:sp>
        <p:nvSpPr>
          <p:cNvPr id="4" name="Slide Number Placeholder 3">
            <a:extLst>
              <a:ext uri="{FF2B5EF4-FFF2-40B4-BE49-F238E27FC236}">
                <a16:creationId xmlns:a16="http://schemas.microsoft.com/office/drawing/2014/main" id="{9F3BD7C6-70CF-5EA9-1BE8-112F76F780C2}"/>
              </a:ext>
            </a:extLst>
          </p:cNvPr>
          <p:cNvSpPr>
            <a:spLocks noGrp="1"/>
          </p:cNvSpPr>
          <p:nvPr>
            <p:ph type="sldNum" sz="quarter" idx="5"/>
          </p:nvPr>
        </p:nvSpPr>
        <p:spPr/>
        <p:txBody>
          <a:bodyPr/>
          <a:lstStyle/>
          <a:p>
            <a:fld id="{41AE33D4-8D26-4573-9DCB-A8E66FD01EC1}" type="slidenum">
              <a:rPr lang="en-GB" smtClean="0"/>
              <a:t>41</a:t>
            </a:fld>
            <a:endParaRPr lang="en-GB"/>
          </a:p>
        </p:txBody>
      </p:sp>
    </p:spTree>
    <p:extLst>
      <p:ext uri="{BB962C8B-B14F-4D97-AF65-F5344CB8AC3E}">
        <p14:creationId xmlns:p14="http://schemas.microsoft.com/office/powerpoint/2010/main" val="19499565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there are now separate containment settings for basement walls, so the detailing lines up correctly for those merged wall-and-column details at basement level.</a:t>
            </a:r>
          </a:p>
        </p:txBody>
      </p:sp>
      <p:sp>
        <p:nvSpPr>
          <p:cNvPr id="4" name="Slide Number Placeholder 3"/>
          <p:cNvSpPr>
            <a:spLocks noGrp="1"/>
          </p:cNvSpPr>
          <p:nvPr>
            <p:ph type="sldNum" sz="quarter" idx="5"/>
          </p:nvPr>
        </p:nvSpPr>
        <p:spPr/>
        <p:txBody>
          <a:bodyPr/>
          <a:lstStyle/>
          <a:p>
            <a:fld id="{41AE33D4-8D26-4573-9DCB-A8E66FD01EC1}" type="slidenum">
              <a:rPr lang="en-GB" smtClean="0"/>
              <a:t>42</a:t>
            </a:fld>
            <a:endParaRPr lang="en-GB"/>
          </a:p>
        </p:txBody>
      </p:sp>
    </p:spTree>
    <p:extLst>
      <p:ext uri="{BB962C8B-B14F-4D97-AF65-F5344CB8AC3E}">
        <p14:creationId xmlns:p14="http://schemas.microsoft.com/office/powerpoint/2010/main" val="25067745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35027-A727-7389-01C1-00610C38F4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731A0A-17C8-67BA-3EDE-73BEB47954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FEF8E4-A121-4962-F958-05FC92AA742B}"/>
              </a:ext>
            </a:extLst>
          </p:cNvPr>
          <p:cNvSpPr>
            <a:spLocks noGrp="1"/>
          </p:cNvSpPr>
          <p:nvPr>
            <p:ph type="body" idx="1"/>
          </p:nvPr>
        </p:nvSpPr>
        <p:spPr/>
        <p:txBody>
          <a:bodyPr/>
          <a:lstStyle/>
          <a:p>
            <a:r>
              <a:rPr lang="en-GB" sz="1200" kern="1200">
                <a:solidFill>
                  <a:schemeClr val="tx1"/>
                </a:solidFill>
                <a:effectLst/>
                <a:latin typeface="+mn-lt"/>
                <a:ea typeface="+mn-ea"/>
                <a:cs typeface="+mn-cs"/>
              </a:rPr>
              <a:t>Bottom bar anchorage options are now available for cases where bob length is greater than beam depth.</a:t>
            </a:r>
            <a:endParaRPr lang="en-US"/>
          </a:p>
        </p:txBody>
      </p:sp>
      <p:sp>
        <p:nvSpPr>
          <p:cNvPr id="4" name="Slide Number Placeholder 3">
            <a:extLst>
              <a:ext uri="{FF2B5EF4-FFF2-40B4-BE49-F238E27FC236}">
                <a16:creationId xmlns:a16="http://schemas.microsoft.com/office/drawing/2014/main" id="{CEEB0DDB-BD0B-A473-4098-1C350B5595AA}"/>
              </a:ext>
            </a:extLst>
          </p:cNvPr>
          <p:cNvSpPr>
            <a:spLocks noGrp="1"/>
          </p:cNvSpPr>
          <p:nvPr>
            <p:ph type="sldNum" sz="quarter" idx="5"/>
          </p:nvPr>
        </p:nvSpPr>
        <p:spPr/>
        <p:txBody>
          <a:bodyPr/>
          <a:lstStyle/>
          <a:p>
            <a:fld id="{41AE33D4-8D26-4573-9DCB-A8E66FD01EC1}" type="slidenum">
              <a:rPr lang="en-GB" smtClean="0"/>
              <a:t>43</a:t>
            </a:fld>
            <a:endParaRPr lang="en-GB"/>
          </a:p>
        </p:txBody>
      </p:sp>
    </p:spTree>
    <p:extLst>
      <p:ext uri="{BB962C8B-B14F-4D97-AF65-F5344CB8AC3E}">
        <p14:creationId xmlns:p14="http://schemas.microsoft.com/office/powerpoint/2010/main" val="16404687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6C71C-5666-29ED-745B-A12C322F5A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1730CC-91B6-494C-A411-F781777681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2C918-06DC-8F14-F447-CC180273465F}"/>
              </a:ext>
            </a:extLst>
          </p:cNvPr>
          <p:cNvSpPr>
            <a:spLocks noGrp="1"/>
          </p:cNvSpPr>
          <p:nvPr>
            <p:ph type="body" idx="1"/>
          </p:nvPr>
        </p:nvSpPr>
        <p:spPr/>
        <p:txBody>
          <a:bodyPr/>
          <a:lstStyle/>
          <a:p>
            <a:r>
              <a:rPr lang="en-US"/>
              <a:t>ProtaStructure can take into account the effect of punching reinforcement during the punching checks.</a:t>
            </a:r>
          </a:p>
          <a:p>
            <a:r>
              <a:rPr lang="en-US"/>
              <a:t>2027 version also highlights reporting and detailing enhancements for punching reinforcement. </a:t>
            </a:r>
          </a:p>
          <a:p>
            <a:r>
              <a:rPr lang="en-US"/>
              <a:t>Users now have better control over the quantity of the punching reinforcement. Full detail drawing generation is available in ProtaDetails. All three types of punching reinforcement can be drawn and included in the quantity take off.</a:t>
            </a:r>
          </a:p>
        </p:txBody>
      </p:sp>
      <p:sp>
        <p:nvSpPr>
          <p:cNvPr id="4" name="Slide Number Placeholder 3">
            <a:extLst>
              <a:ext uri="{FF2B5EF4-FFF2-40B4-BE49-F238E27FC236}">
                <a16:creationId xmlns:a16="http://schemas.microsoft.com/office/drawing/2014/main" id="{52AFF277-3640-0E28-D1A1-53C48E1A429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23523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ProtaStructure already supports a comprehensive design and visualization for formwork scaffolds.</a:t>
            </a:r>
          </a:p>
          <a:p>
            <a:r>
              <a:rPr lang="en-US"/>
              <a:t>With the new version, ProtaDetails now includes a dedicated take-off command for these components. </a:t>
            </a:r>
          </a:p>
          <a:p>
            <a:r>
              <a:rPr lang="en-US"/>
              <a:t>You just select a region on the drawing that contains your formwork applications and details, and a cumulative quantity take-off table is generated automatically.</a:t>
            </a:r>
          </a:p>
        </p:txBody>
      </p:sp>
      <p:sp>
        <p:nvSpPr>
          <p:cNvPr id="4" name="Slide Number Placeholder 3"/>
          <p:cNvSpPr>
            <a:spLocks noGrp="1"/>
          </p:cNvSpPr>
          <p:nvPr>
            <p:ph type="sldNum" sz="quarter" idx="5"/>
          </p:nvPr>
        </p:nvSpPr>
        <p:spPr/>
        <p:txBody>
          <a:bodyPr/>
          <a:lstStyle/>
          <a:p>
            <a:fld id="{41AE33D4-8D26-4573-9DCB-A8E66FD01EC1}" type="slidenum">
              <a:rPr lang="en-GB" smtClean="0"/>
              <a:t>45</a:t>
            </a:fld>
            <a:endParaRPr lang="en-GB"/>
          </a:p>
        </p:txBody>
      </p:sp>
    </p:spTree>
    <p:extLst>
      <p:ext uri="{BB962C8B-B14F-4D97-AF65-F5344CB8AC3E}">
        <p14:creationId xmlns:p14="http://schemas.microsoft.com/office/powerpoint/2010/main" val="8855165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hope you liked what you saw in ProtaDetails side of things. Now, as for ProtaSteel, our team worked hard to bring important improvements and the new features to life. Let’s see what we are up to.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037357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158B4-6D6E-3D3E-C100-2308D934E4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B4E3FD-221D-A766-FB1E-E5C1762B20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A1DD5B-956E-BAE7-69DC-2A039AB90B4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 brand-new dedicated connection macro has been introduced specifically for Type 4 handrail post configurations.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This macro will make your life easier by enabling rapid, standardized modelling of industrial walkways, platforms, and stair detailing.</a:t>
            </a:r>
            <a:endParaRPr lang="tr-TR"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CCE02388-FF83-DA06-20EB-3C6271BF48BB}"/>
              </a:ext>
            </a:extLst>
          </p:cNvPr>
          <p:cNvSpPr>
            <a:spLocks noGrp="1"/>
          </p:cNvSpPr>
          <p:nvPr>
            <p:ph type="sldNum" sz="quarter" idx="5"/>
          </p:nvPr>
        </p:nvSpPr>
        <p:spPr/>
        <p:txBody>
          <a:bodyPr/>
          <a:lstStyle/>
          <a:p>
            <a:fld id="{41AE33D4-8D26-4573-9DCB-A8E66FD01EC1}" type="slidenum">
              <a:rPr lang="en-GB" smtClean="0"/>
              <a:t>47</a:t>
            </a:fld>
            <a:endParaRPr lang="en-GB"/>
          </a:p>
        </p:txBody>
      </p:sp>
    </p:spTree>
    <p:extLst>
      <p:ext uri="{BB962C8B-B14F-4D97-AF65-F5344CB8AC3E}">
        <p14:creationId xmlns:p14="http://schemas.microsoft.com/office/powerpoint/2010/main" val="29363255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22FA36-BE93-9DFA-36DB-8EB5F9B30B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9967FE-02A5-B119-B6EA-F723276BB9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C9CC00-470F-6CE6-E75D-91B831686A83}"/>
              </a:ext>
            </a:extLst>
          </p:cNvPr>
          <p:cNvSpPr>
            <a:spLocks noGrp="1"/>
          </p:cNvSpPr>
          <p:nvPr>
            <p:ph type="body" idx="1"/>
          </p:nvPr>
        </p:nvSpPr>
        <p:spPr/>
        <p:txBody>
          <a:bodyPr/>
          <a:lstStyle/>
          <a:p>
            <a:r>
              <a:rPr lang="en-US"/>
              <a:t>In some scenarios, it may be necessary to place the purlins and girts flush with the supporting member face or within the main member.</a:t>
            </a:r>
          </a:p>
          <a:p>
            <a:r>
              <a:rPr lang="en-US"/>
              <a:t>And for these kind of cases, ProtaSteel offers a new connection type where you can connect the purlin or the girt using a bolted plate directly welded to the main member. </a:t>
            </a:r>
          </a:p>
        </p:txBody>
      </p:sp>
      <p:sp>
        <p:nvSpPr>
          <p:cNvPr id="4" name="Slide Number Placeholder 3">
            <a:extLst>
              <a:ext uri="{FF2B5EF4-FFF2-40B4-BE49-F238E27FC236}">
                <a16:creationId xmlns:a16="http://schemas.microsoft.com/office/drawing/2014/main" id="{6637CB58-D15A-F5D4-D851-2F271245FDC1}"/>
              </a:ext>
            </a:extLst>
          </p:cNvPr>
          <p:cNvSpPr>
            <a:spLocks noGrp="1"/>
          </p:cNvSpPr>
          <p:nvPr>
            <p:ph type="sldNum" sz="quarter" idx="5"/>
          </p:nvPr>
        </p:nvSpPr>
        <p:spPr/>
        <p:txBody>
          <a:bodyPr/>
          <a:lstStyle/>
          <a:p>
            <a:fld id="{41AE33D4-8D26-4573-9DCB-A8E66FD01EC1}" type="slidenum">
              <a:rPr lang="en-GB" smtClean="0"/>
              <a:t>48</a:t>
            </a:fld>
            <a:endParaRPr lang="en-GB"/>
          </a:p>
        </p:txBody>
      </p:sp>
    </p:spTree>
    <p:extLst>
      <p:ext uri="{BB962C8B-B14F-4D97-AF65-F5344CB8AC3E}">
        <p14:creationId xmlns:p14="http://schemas.microsoft.com/office/powerpoint/2010/main" val="366407823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E416A-6D1E-76A2-7930-018AE5C50A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7E5D80-F6DF-7C84-B797-E5372A84FB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F44EF8-48BD-A3E4-8500-78A7D94F8778}"/>
              </a:ext>
            </a:extLst>
          </p:cNvPr>
          <p:cNvSpPr>
            <a:spLocks noGrp="1"/>
          </p:cNvSpPr>
          <p:nvPr>
            <p:ph type="body" idx="1"/>
          </p:nvPr>
        </p:nvSpPr>
        <p:spPr/>
        <p:txBody>
          <a:bodyPr/>
          <a:lstStyle/>
          <a:p>
            <a:r>
              <a:rPr lang="en-US"/>
              <a:t>It is also quite common to use hollow sections due to their versatility and availability. A new macro has now been introduced so that  the hollow sections can now be connected automatically with an end plate. And just like every other macro, these macro can be customized to suit your requirements.</a:t>
            </a:r>
          </a:p>
        </p:txBody>
      </p:sp>
      <p:sp>
        <p:nvSpPr>
          <p:cNvPr id="4" name="Slide Number Placeholder 3">
            <a:extLst>
              <a:ext uri="{FF2B5EF4-FFF2-40B4-BE49-F238E27FC236}">
                <a16:creationId xmlns:a16="http://schemas.microsoft.com/office/drawing/2014/main" id="{5BBC2897-37D0-7050-C0B2-74213B89905C}"/>
              </a:ext>
            </a:extLst>
          </p:cNvPr>
          <p:cNvSpPr>
            <a:spLocks noGrp="1"/>
          </p:cNvSpPr>
          <p:nvPr>
            <p:ph type="sldNum" sz="quarter" idx="5"/>
          </p:nvPr>
        </p:nvSpPr>
        <p:spPr/>
        <p:txBody>
          <a:bodyPr/>
          <a:lstStyle/>
          <a:p>
            <a:fld id="{41AE33D4-8D26-4573-9DCB-A8E66FD01EC1}" type="slidenum">
              <a:rPr lang="en-GB" smtClean="0"/>
              <a:t>49</a:t>
            </a:fld>
            <a:endParaRPr lang="en-GB"/>
          </a:p>
        </p:txBody>
      </p:sp>
    </p:spTree>
    <p:extLst>
      <p:ext uri="{BB962C8B-B14F-4D97-AF65-F5344CB8AC3E}">
        <p14:creationId xmlns:p14="http://schemas.microsoft.com/office/powerpoint/2010/main" val="403579565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1BDCB-DC40-81CD-CBEA-CCACD6CAF7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011A0-DFD3-5789-7046-18B62D99C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4827DF-5825-78FF-4F07-C23B17EE7E69}"/>
              </a:ext>
            </a:extLst>
          </p:cNvPr>
          <p:cNvSpPr>
            <a:spLocks noGrp="1"/>
          </p:cNvSpPr>
          <p:nvPr>
            <p:ph type="body" idx="1"/>
          </p:nvPr>
        </p:nvSpPr>
        <p:spPr/>
        <p:txBody>
          <a:bodyPr/>
          <a:lstStyle/>
          <a:p>
            <a:r>
              <a:rPr lang="en-US"/>
              <a:t>With the new ProtaSteel, End Plate splice supports curved members</a:t>
            </a:r>
          </a:p>
        </p:txBody>
      </p:sp>
      <p:sp>
        <p:nvSpPr>
          <p:cNvPr id="4" name="Slide Number Placeholder 3">
            <a:extLst>
              <a:ext uri="{FF2B5EF4-FFF2-40B4-BE49-F238E27FC236}">
                <a16:creationId xmlns:a16="http://schemas.microsoft.com/office/drawing/2014/main" id="{20C18E2C-6C57-2761-37B6-03C2AE7D0D89}"/>
              </a:ext>
            </a:extLst>
          </p:cNvPr>
          <p:cNvSpPr>
            <a:spLocks noGrp="1"/>
          </p:cNvSpPr>
          <p:nvPr>
            <p:ph type="sldNum" sz="quarter" idx="5"/>
          </p:nvPr>
        </p:nvSpPr>
        <p:spPr/>
        <p:txBody>
          <a:bodyPr/>
          <a:lstStyle/>
          <a:p>
            <a:fld id="{41AE33D4-8D26-4573-9DCB-A8E66FD01EC1}" type="slidenum">
              <a:rPr lang="en-GB" smtClean="0"/>
              <a:t>50</a:t>
            </a:fld>
            <a:endParaRPr lang="en-GB"/>
          </a:p>
        </p:txBody>
      </p:sp>
    </p:spTree>
    <p:extLst>
      <p:ext uri="{BB962C8B-B14F-4D97-AF65-F5344CB8AC3E}">
        <p14:creationId xmlns:p14="http://schemas.microsoft.com/office/powerpoint/2010/main" val="19344287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ProtaSteel 2027, you can put together your general arrangement, part, and assembly drawings far more efficiently. Once you've wrapped up the clash assessment and numbering, your model is ready for fabrication and shop drawings — and </a:t>
            </a:r>
            <a:r>
              <a:rPr lang="en-US" err="1"/>
              <a:t>ProtaSteel's</a:t>
            </a:r>
            <a:r>
              <a:rPr lang="en-US"/>
              <a:t> dedicated drawing module makes that whole process even easier. We've recently enhanced the module's ribbon toolbar and given the user experience a big lift together with the UNDO function, so it's simpler than ever to create general arrangement drawings, drop in annotations and dimensions, and inspect your part and assembly drawings.</a:t>
            </a:r>
          </a:p>
        </p:txBody>
      </p:sp>
      <p:sp>
        <p:nvSpPr>
          <p:cNvPr id="4" name="Slide Number Placeholder 3"/>
          <p:cNvSpPr>
            <a:spLocks noGrp="1"/>
          </p:cNvSpPr>
          <p:nvPr>
            <p:ph type="sldNum" sz="quarter" idx="5"/>
          </p:nvPr>
        </p:nvSpPr>
        <p:spPr/>
        <p:txBody>
          <a:bodyPr/>
          <a:lstStyle/>
          <a:p>
            <a:fld id="{41AE33D4-8D26-4573-9DCB-A8E66FD01EC1}" type="slidenum">
              <a:rPr lang="en-GB" smtClean="0"/>
              <a:t>51</a:t>
            </a:fld>
            <a:endParaRPr lang="en-GB"/>
          </a:p>
        </p:txBody>
      </p:sp>
    </p:spTree>
    <p:extLst>
      <p:ext uri="{BB962C8B-B14F-4D97-AF65-F5344CB8AC3E}">
        <p14:creationId xmlns:p14="http://schemas.microsoft.com/office/powerpoint/2010/main" val="110129178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2F71D-7DE0-E8E0-96D3-B8C6DA7664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DF1A62-119D-B4E2-BD00-80FC1575AB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11A0E2-0C0A-19C2-BB5B-69C261667CA1}"/>
              </a:ext>
            </a:extLst>
          </p:cNvPr>
          <p:cNvSpPr>
            <a:spLocks noGrp="1"/>
          </p:cNvSpPr>
          <p:nvPr>
            <p:ph type="body" idx="1"/>
          </p:nvPr>
        </p:nvSpPr>
        <p:spPr/>
        <p:txBody>
          <a:bodyPr/>
          <a:lstStyle/>
          <a:p>
            <a:r>
              <a:rPr lang="en-US"/>
              <a:t>Let's talk about enhanced drawing control and detailing. ProtaSteel 2027 brings some significant enhancements that give you far greater control over your drawing content and presentation. For a start, you can now customize assembly and part drawings on a per-sheet basis. New view and section override options let detailers decide exactly which views and cross-sections get generated, so you end up with cleaner, more focused fabrication drawings. On top of that, there's single-part view rotation, advanced dimensioning and annotation options, multi-leg welding symbols, and intelligent filtering tools — all improving drawing quality, readability, and detailing flexibility. ProtaSteel 2027 also delivers several workflow enhancements to boost your productivity across the whole drawing lifecycle. Any manual views, sections, and callouts you add to automatic drawings are now preserved when those drawings update, so you're not redoing work. And with support for opening multiple drawings side by side, improved viewport-based clipping, and the new “Ready to be Issued” status, reviews, coordination, and approvals all become a lot smoother — which means faster, more efficient drawing production.</a:t>
            </a:r>
          </a:p>
        </p:txBody>
      </p:sp>
      <p:sp>
        <p:nvSpPr>
          <p:cNvPr id="4" name="Slide Number Placeholder 3">
            <a:extLst>
              <a:ext uri="{FF2B5EF4-FFF2-40B4-BE49-F238E27FC236}">
                <a16:creationId xmlns:a16="http://schemas.microsoft.com/office/drawing/2014/main" id="{F41D4970-BBE0-7464-9D6F-A2CAA7BD1D11}"/>
              </a:ext>
            </a:extLst>
          </p:cNvPr>
          <p:cNvSpPr>
            <a:spLocks noGrp="1"/>
          </p:cNvSpPr>
          <p:nvPr>
            <p:ph type="sldNum" sz="quarter" idx="5"/>
          </p:nvPr>
        </p:nvSpPr>
        <p:spPr/>
        <p:txBody>
          <a:bodyPr/>
          <a:lstStyle/>
          <a:p>
            <a:fld id="{41AE33D4-8D26-4573-9DCB-A8E66FD01EC1}" type="slidenum">
              <a:rPr lang="en-GB" smtClean="0"/>
              <a:t>52</a:t>
            </a:fld>
            <a:endParaRPr lang="en-GB"/>
          </a:p>
        </p:txBody>
      </p:sp>
    </p:spTree>
    <p:extLst>
      <p:ext uri="{BB962C8B-B14F-4D97-AF65-F5344CB8AC3E}">
        <p14:creationId xmlns:p14="http://schemas.microsoft.com/office/powerpoint/2010/main" val="377450068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ProtaSteel already gives you detailed design reports for the most commonly used connections — but on some projects, analyzing complicated or user-defined steel connections with Component-Based Finite Element Analysis is simply unavoidable. At Prota, we believe in open collaboration, so we build links between our products and industry-leading software. Our latest addition is the IDEA </a:t>
            </a:r>
            <a:r>
              <a:rPr lang="en-US" err="1"/>
              <a:t>StatiCa</a:t>
            </a:r>
            <a:r>
              <a:rPr lang="en-US"/>
              <a:t> FEA Links. You can export your automatic or user-defined connections to IDEA </a:t>
            </a:r>
            <a:r>
              <a:rPr lang="en-US" err="1"/>
              <a:t>StatiCa</a:t>
            </a:r>
            <a:r>
              <a:rPr lang="en-US"/>
              <a:t> and carry on from there whenever you need to. All you do is start the IDEA </a:t>
            </a:r>
            <a:r>
              <a:rPr lang="en-US" err="1"/>
              <a:t>StatiCa</a:t>
            </a:r>
            <a:r>
              <a:rPr lang="en-US"/>
              <a:t> </a:t>
            </a:r>
            <a:r>
              <a:rPr lang="en-US" err="1"/>
              <a:t>Checkbot</a:t>
            </a:r>
            <a:r>
              <a:rPr lang="en-US"/>
              <a:t> inside ProtaSteel and select your primary members and connection components, just following the wizard. We introduced this IDEA </a:t>
            </a:r>
            <a:r>
              <a:rPr lang="en-US" err="1"/>
              <a:t>StatiCa</a:t>
            </a:r>
            <a:r>
              <a:rPr lang="en-US"/>
              <a:t> export in the previous version, and it got fantastic feedback — so this time we've taken it further. You can now export the internal forces acting on the connections to IDEA </a:t>
            </a:r>
            <a:r>
              <a:rPr lang="en-US" err="1"/>
              <a:t>StatiCa</a:t>
            </a:r>
            <a:r>
              <a:rPr lang="en-US"/>
              <a:t> in a tabular format; an Excel file is generated automatically, listing the internal forces needed for the connection FE analysis for each relevant load combination. And those forces are the post-processed results, according to your selected design and seismic codes.</a:t>
            </a:r>
          </a:p>
          <a:p>
            <a:endParaRPr lang="en-US"/>
          </a:p>
        </p:txBody>
      </p:sp>
      <p:sp>
        <p:nvSpPr>
          <p:cNvPr id="4" name="Slide Number Placeholder 3"/>
          <p:cNvSpPr>
            <a:spLocks noGrp="1"/>
          </p:cNvSpPr>
          <p:nvPr>
            <p:ph type="sldNum" sz="quarter" idx="5"/>
          </p:nvPr>
        </p:nvSpPr>
        <p:spPr/>
        <p:txBody>
          <a:bodyPr/>
          <a:lstStyle/>
          <a:p>
            <a:fld id="{41AE33D4-8D26-4573-9DCB-A8E66FD01EC1}" type="slidenum">
              <a:rPr lang="en-GB" smtClean="0"/>
              <a:t>53</a:t>
            </a:fld>
            <a:endParaRPr lang="en-GB"/>
          </a:p>
        </p:txBody>
      </p:sp>
    </p:spTree>
    <p:extLst>
      <p:ext uri="{BB962C8B-B14F-4D97-AF65-F5344CB8AC3E}">
        <p14:creationId xmlns:p14="http://schemas.microsoft.com/office/powerpoint/2010/main" val="17730384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Thank you so much for being here today! We've covered a lot of ground — and there's still more to come. So before we wrap up, let me leave you with some exciting news.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26178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Once you become a ProtaStructure client, you get a lot more than just software. As a ProtaStructure subscriber, you get first-class technical support, regular updates and enhancements to your software, and full access to the Prota Help Center. Inside the Help Center, you can browse knowledge base articles, join the community forums, submit and track your support tickets, and get the help you need — fast.</a:t>
            </a:r>
          </a:p>
        </p:txBody>
      </p:sp>
      <p:sp>
        <p:nvSpPr>
          <p:cNvPr id="4" name="Slide Number Placeholder 3"/>
          <p:cNvSpPr>
            <a:spLocks noGrp="1"/>
          </p:cNvSpPr>
          <p:nvPr>
            <p:ph type="sldNum" sz="quarter" idx="5"/>
          </p:nvPr>
        </p:nvSpPr>
        <p:spPr/>
        <p:txBody>
          <a:bodyPr/>
          <a:lstStyle/>
          <a:p>
            <a:fld id="{41AE33D4-8D26-4573-9DCB-A8E66FD01EC1}" type="slidenum">
              <a:rPr lang="en-GB" smtClean="0"/>
              <a:t>55</a:t>
            </a:fld>
            <a:endParaRPr lang="en-GB"/>
          </a:p>
        </p:txBody>
      </p:sp>
    </p:spTree>
    <p:extLst>
      <p:ext uri="{BB962C8B-B14F-4D97-AF65-F5344CB8AC3E}">
        <p14:creationId xmlns:p14="http://schemas.microsoft.com/office/powerpoint/2010/main" val="98257691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34C6A-A963-76C1-DF7D-76F90A1B30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C8476-423C-8593-0CCA-32D643F293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71108D-4B08-A866-1F05-222FDBFF2C8D}"/>
              </a:ext>
            </a:extLst>
          </p:cNvPr>
          <p:cNvSpPr>
            <a:spLocks noGrp="1"/>
          </p:cNvSpPr>
          <p:nvPr>
            <p:ph type="body" idx="1"/>
          </p:nvPr>
        </p:nvSpPr>
        <p:spPr/>
        <p:txBody>
          <a:bodyPr/>
          <a:lstStyle/>
          <a:p>
            <a:r>
              <a:rPr lang="en-US"/>
              <a:t>Also, We're really excited to introduce our brand-new website, launching soon — redesigned from the ground up to give you a faster, cleaner, and more intuitive experience. And this isn't just a visual refresh; it's a smarter, richer resource, built with you in mind.</a:t>
            </a:r>
          </a:p>
        </p:txBody>
      </p:sp>
      <p:sp>
        <p:nvSpPr>
          <p:cNvPr id="4" name="Slide Number Placeholder 3">
            <a:extLst>
              <a:ext uri="{FF2B5EF4-FFF2-40B4-BE49-F238E27FC236}">
                <a16:creationId xmlns:a16="http://schemas.microsoft.com/office/drawing/2014/main" id="{18A2A020-8446-7CF8-71CC-30BFB6898C13}"/>
              </a:ext>
            </a:extLst>
          </p:cNvPr>
          <p:cNvSpPr>
            <a:spLocks noGrp="1"/>
          </p:cNvSpPr>
          <p:nvPr>
            <p:ph type="sldNum" sz="quarter" idx="5"/>
          </p:nvPr>
        </p:nvSpPr>
        <p:spPr/>
        <p:txBody>
          <a:bodyPr/>
          <a:lstStyle/>
          <a:p>
            <a:fld id="{41AE33D4-8D26-4573-9DCB-A8E66FD01EC1}" type="slidenum">
              <a:rPr lang="en-GB" smtClean="0"/>
              <a:t>56</a:t>
            </a:fld>
            <a:endParaRPr lang="en-GB"/>
          </a:p>
        </p:txBody>
      </p:sp>
    </p:spTree>
    <p:extLst>
      <p:ext uri="{BB962C8B-B14F-4D97-AF65-F5344CB8AC3E}">
        <p14:creationId xmlns:p14="http://schemas.microsoft.com/office/powerpoint/2010/main" val="409842171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But that's not all. We've also significantly expanded our Knowledge Base which will be available on our website. </a:t>
            </a:r>
          </a:p>
          <a:p>
            <a:r>
              <a:rPr lang="en-US"/>
              <a:t>Whether you're after technical documentation, tutorials, step-by-step guides, or best practices, everything you need is now far easier to find.</a:t>
            </a:r>
          </a:p>
        </p:txBody>
      </p:sp>
      <p:sp>
        <p:nvSpPr>
          <p:cNvPr id="4" name="Slide Number Placeholder 3"/>
          <p:cNvSpPr>
            <a:spLocks noGrp="1"/>
          </p:cNvSpPr>
          <p:nvPr>
            <p:ph type="sldNum" sz="quarter" idx="5"/>
          </p:nvPr>
        </p:nvSpPr>
        <p:spPr/>
        <p:txBody>
          <a:bodyPr/>
          <a:lstStyle/>
          <a:p>
            <a:fld id="{41AE33D4-8D26-4573-9DCB-A8E66FD01EC1}" type="slidenum">
              <a:rPr lang="en-GB" smtClean="0"/>
              <a:t>57</a:t>
            </a:fld>
            <a:endParaRPr lang="en-GB"/>
          </a:p>
        </p:txBody>
      </p:sp>
    </p:spTree>
    <p:extLst>
      <p:ext uri="{BB962C8B-B14F-4D97-AF65-F5344CB8AC3E}">
        <p14:creationId xmlns:p14="http://schemas.microsoft.com/office/powerpoint/2010/main" val="393742711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before we close — let's stay connected! We're active on LinkedIn, Facebook, YouTube, and Instagram, where we regularly share product updates, industry insights, technical tips, and a behind-the-scenes look at what we're working on. If you want to be the first to hear about new features, upcoming events, and exclusive content, give us a follow — it only takes a second, and you'll always be in the loop. Just search for </a:t>
            </a:r>
            <a:r>
              <a:rPr lang="en-US" err="1"/>
              <a:t>Prota</a:t>
            </a:r>
            <a:r>
              <a:rPr lang="en-US"/>
              <a:t> Software on any of these platforms; we'd love to have you in our community.</a:t>
            </a:r>
          </a:p>
        </p:txBody>
      </p:sp>
      <p:sp>
        <p:nvSpPr>
          <p:cNvPr id="4" name="Slide Number Placeholder 3"/>
          <p:cNvSpPr>
            <a:spLocks noGrp="1"/>
          </p:cNvSpPr>
          <p:nvPr>
            <p:ph type="sldNum" sz="quarter" idx="5"/>
          </p:nvPr>
        </p:nvSpPr>
        <p:spPr/>
        <p:txBody>
          <a:bodyPr/>
          <a:lstStyle/>
          <a:p>
            <a:fld id="{41AE33D4-8D26-4573-9DCB-A8E66FD01EC1}" type="slidenum">
              <a:rPr lang="en-GB" smtClean="0"/>
              <a:t>58</a:t>
            </a:fld>
            <a:endParaRPr lang="en-GB"/>
          </a:p>
        </p:txBody>
      </p:sp>
    </p:spTree>
    <p:extLst>
      <p:ext uri="{BB962C8B-B14F-4D97-AF65-F5344CB8AC3E}">
        <p14:creationId xmlns:p14="http://schemas.microsoft.com/office/powerpoint/2010/main" val="220443276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that brings us to the end of our presentation today. We really hope you enjoyed what you saw. As you can tell, ProtaStructure 2027 is packed with new features — far too many to cover in a short session — so we're putting together detailed documents and presentations to walk you through them all. Stay tuned for our upcoming events on the new version. Thank you all so much for joining us, and we hope to see you next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E33D4-8D26-4573-9DCB-A8E66FD01EC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8423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ight Centere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spTree>
    <p:extLst>
      <p:ext uri="{BB962C8B-B14F-4D97-AF65-F5344CB8AC3E}">
        <p14:creationId xmlns:p14="http://schemas.microsoft.com/office/powerpoint/2010/main" val="3479323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ight Centered Video">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grpSp>
        <p:nvGrpSpPr>
          <p:cNvPr id="6" name="Group 5">
            <a:extLst>
              <a:ext uri="{FF2B5EF4-FFF2-40B4-BE49-F238E27FC236}">
                <a16:creationId xmlns:a16="http://schemas.microsoft.com/office/drawing/2014/main" id="{46885FCC-FF3E-4632-8A7A-BDA8BC26E59E}"/>
              </a:ext>
            </a:extLst>
          </p:cNvPr>
          <p:cNvGrpSpPr/>
          <p:nvPr userDrawn="1"/>
        </p:nvGrpSpPr>
        <p:grpSpPr>
          <a:xfrm>
            <a:off x="2341200" y="1915427"/>
            <a:ext cx="7509600" cy="4942573"/>
            <a:chOff x="2258385" y="1915427"/>
            <a:chExt cx="7509600" cy="4942573"/>
          </a:xfrm>
        </p:grpSpPr>
        <p:pic>
          <p:nvPicPr>
            <p:cNvPr id="24" name="Picture 23">
              <a:extLst>
                <a:ext uri="{FF2B5EF4-FFF2-40B4-BE49-F238E27FC236}">
                  <a16:creationId xmlns:a16="http://schemas.microsoft.com/office/drawing/2014/main" id="{611BCE91-F472-4B9E-B025-90586BDB327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289074" y="6036960"/>
              <a:ext cx="5448223" cy="821040"/>
            </a:xfrm>
            <a:prstGeom prst="rect">
              <a:avLst/>
            </a:prstGeom>
          </p:spPr>
        </p:pic>
        <p:sp>
          <p:nvSpPr>
            <p:cNvPr id="25" name="Rectangle 24">
              <a:extLst>
                <a:ext uri="{FF2B5EF4-FFF2-40B4-BE49-F238E27FC236}">
                  <a16:creationId xmlns:a16="http://schemas.microsoft.com/office/drawing/2014/main" id="{6E4C2FE0-9C42-4387-B44D-D756767061AA}"/>
                </a:ext>
              </a:extLst>
            </p:cNvPr>
            <p:cNvSpPr>
              <a:spLocks/>
            </p:cNvSpPr>
            <p:nvPr userDrawn="1"/>
          </p:nvSpPr>
          <p:spPr>
            <a:xfrm>
              <a:off x="2258385" y="1915427"/>
              <a:ext cx="7509600" cy="431881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6" name="Rectangle 25">
              <a:extLst>
                <a:ext uri="{FF2B5EF4-FFF2-40B4-BE49-F238E27FC236}">
                  <a16:creationId xmlns:a16="http://schemas.microsoft.com/office/drawing/2014/main" id="{FB26AC90-0DBF-468E-970F-A39D3715BB49}"/>
                </a:ext>
              </a:extLst>
            </p:cNvPr>
            <p:cNvSpPr/>
            <p:nvPr userDrawn="1"/>
          </p:nvSpPr>
          <p:spPr>
            <a:xfrm>
              <a:off x="2366385" y="2022835"/>
              <a:ext cx="7293600" cy="4104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grpSp>
      <p:sp>
        <p:nvSpPr>
          <p:cNvPr id="3" name="Content Placeholder 2">
            <a:extLst>
              <a:ext uri="{FF2B5EF4-FFF2-40B4-BE49-F238E27FC236}">
                <a16:creationId xmlns:a16="http://schemas.microsoft.com/office/drawing/2014/main" id="{486F793B-606F-4A79-B294-434D32239657}"/>
              </a:ext>
            </a:extLst>
          </p:cNvPr>
          <p:cNvSpPr>
            <a:spLocks noGrp="1"/>
          </p:cNvSpPr>
          <p:nvPr>
            <p:ph sz="quarter" idx="12"/>
          </p:nvPr>
        </p:nvSpPr>
        <p:spPr>
          <a:xfrm>
            <a:off x="2462400" y="2026800"/>
            <a:ext cx="7272000" cy="408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183699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ight Centered Video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userDrawn="1">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userDrawn="1">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grpSp>
        <p:nvGrpSpPr>
          <p:cNvPr id="4" name="Group 3">
            <a:extLst>
              <a:ext uri="{FF2B5EF4-FFF2-40B4-BE49-F238E27FC236}">
                <a16:creationId xmlns:a16="http://schemas.microsoft.com/office/drawing/2014/main" id="{940FEE9B-7C2D-4557-BC1A-D642240C8238}"/>
              </a:ext>
            </a:extLst>
          </p:cNvPr>
          <p:cNvGrpSpPr/>
          <p:nvPr userDrawn="1"/>
        </p:nvGrpSpPr>
        <p:grpSpPr>
          <a:xfrm>
            <a:off x="1968600" y="1436159"/>
            <a:ext cx="8254800" cy="5421841"/>
            <a:chOff x="2034715" y="1436159"/>
            <a:chExt cx="8254800" cy="5421841"/>
          </a:xfrm>
        </p:grpSpPr>
        <p:pic>
          <p:nvPicPr>
            <p:cNvPr id="10" name="Picture 9">
              <a:extLst>
                <a:ext uri="{FF2B5EF4-FFF2-40B4-BE49-F238E27FC236}">
                  <a16:creationId xmlns:a16="http://schemas.microsoft.com/office/drawing/2014/main" id="{9B3ED8C0-B031-4A48-AEBA-6F0E65D0E62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232301" y="5957346"/>
              <a:ext cx="5859629" cy="900654"/>
            </a:xfrm>
            <a:prstGeom prst="rect">
              <a:avLst/>
            </a:prstGeom>
          </p:spPr>
        </p:pic>
        <p:sp>
          <p:nvSpPr>
            <p:cNvPr id="11" name="Rectangle 10">
              <a:extLst>
                <a:ext uri="{FF2B5EF4-FFF2-40B4-BE49-F238E27FC236}">
                  <a16:creationId xmlns:a16="http://schemas.microsoft.com/office/drawing/2014/main" id="{B338E40B-9AD2-4EE3-8513-AAC68F117E29}"/>
                </a:ext>
              </a:extLst>
            </p:cNvPr>
            <p:cNvSpPr>
              <a:spLocks/>
            </p:cNvSpPr>
            <p:nvPr userDrawn="1"/>
          </p:nvSpPr>
          <p:spPr>
            <a:xfrm>
              <a:off x="2034715" y="1436159"/>
              <a:ext cx="8254800" cy="47376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Rectangle 16">
              <a:extLst>
                <a:ext uri="{FF2B5EF4-FFF2-40B4-BE49-F238E27FC236}">
                  <a16:creationId xmlns:a16="http://schemas.microsoft.com/office/drawing/2014/main" id="{5D8852AB-A7DD-4954-8A54-40993F6C2698}"/>
                </a:ext>
              </a:extLst>
            </p:cNvPr>
            <p:cNvSpPr/>
            <p:nvPr userDrawn="1"/>
          </p:nvSpPr>
          <p:spPr>
            <a:xfrm>
              <a:off x="2142487" y="1543919"/>
              <a:ext cx="8039257" cy="45220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grpSp>
      <p:sp>
        <p:nvSpPr>
          <p:cNvPr id="6" name="Content Placeholder 5">
            <a:extLst>
              <a:ext uri="{FF2B5EF4-FFF2-40B4-BE49-F238E27FC236}">
                <a16:creationId xmlns:a16="http://schemas.microsoft.com/office/drawing/2014/main" id="{A513F307-4E5A-47EE-AC59-1D8B326A52BD}"/>
              </a:ext>
            </a:extLst>
          </p:cNvPr>
          <p:cNvSpPr>
            <a:spLocks noGrp="1" noChangeAspect="1"/>
          </p:cNvSpPr>
          <p:nvPr>
            <p:ph sz="quarter" idx="11"/>
          </p:nvPr>
        </p:nvSpPr>
        <p:spPr>
          <a:xfrm>
            <a:off x="2077200" y="1544400"/>
            <a:ext cx="8038800" cy="452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1994478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ight Centered Video 3">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userDrawn="1">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userDrawn="1">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pic>
        <p:nvPicPr>
          <p:cNvPr id="3" name="Picture 2">
            <a:extLst>
              <a:ext uri="{FF2B5EF4-FFF2-40B4-BE49-F238E27FC236}">
                <a16:creationId xmlns:a16="http://schemas.microsoft.com/office/drawing/2014/main" id="{812710CC-11FB-54EA-026D-16254A4FD26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160210" y="5957346"/>
            <a:ext cx="5859629" cy="900654"/>
          </a:xfrm>
          <a:prstGeom prst="rect">
            <a:avLst/>
          </a:prstGeom>
        </p:spPr>
      </p:pic>
      <p:sp>
        <p:nvSpPr>
          <p:cNvPr id="5" name="Rectangle 4">
            <a:extLst>
              <a:ext uri="{FF2B5EF4-FFF2-40B4-BE49-F238E27FC236}">
                <a16:creationId xmlns:a16="http://schemas.microsoft.com/office/drawing/2014/main" id="{9B4A8619-AD19-472F-8161-F5AF0F167405}"/>
              </a:ext>
            </a:extLst>
          </p:cNvPr>
          <p:cNvSpPr>
            <a:spLocks/>
          </p:cNvSpPr>
          <p:nvPr userDrawn="1"/>
        </p:nvSpPr>
        <p:spPr>
          <a:xfrm>
            <a:off x="2614612" y="1436159"/>
            <a:ext cx="7055167" cy="47376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7" name="Rectangle 6">
            <a:extLst>
              <a:ext uri="{FF2B5EF4-FFF2-40B4-BE49-F238E27FC236}">
                <a16:creationId xmlns:a16="http://schemas.microsoft.com/office/drawing/2014/main" id="{BBD2BF44-E9B1-8D61-61BF-F095800538A0}"/>
              </a:ext>
            </a:extLst>
          </p:cNvPr>
          <p:cNvSpPr/>
          <p:nvPr userDrawn="1"/>
        </p:nvSpPr>
        <p:spPr>
          <a:xfrm>
            <a:off x="2753412" y="1543919"/>
            <a:ext cx="6781802" cy="45220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9" name="Content Placeholder 5">
            <a:extLst>
              <a:ext uri="{FF2B5EF4-FFF2-40B4-BE49-F238E27FC236}">
                <a16:creationId xmlns:a16="http://schemas.microsoft.com/office/drawing/2014/main" id="{517BD6D6-C5F8-72F0-97CD-E9F294ED1700}"/>
              </a:ext>
            </a:extLst>
          </p:cNvPr>
          <p:cNvSpPr>
            <a:spLocks noGrp="1" noChangeAspect="1"/>
          </p:cNvSpPr>
          <p:nvPr userDrawn="1">
            <p:ph sz="quarter" idx="11"/>
          </p:nvPr>
        </p:nvSpPr>
        <p:spPr>
          <a:xfrm>
            <a:off x="2753412" y="1544400"/>
            <a:ext cx="6781801" cy="452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1707255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ight Centere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spTree>
    <p:extLst>
      <p:ext uri="{BB962C8B-B14F-4D97-AF65-F5344CB8AC3E}">
        <p14:creationId xmlns:p14="http://schemas.microsoft.com/office/powerpoint/2010/main" val="957187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ight Centered Video">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grpSp>
        <p:nvGrpSpPr>
          <p:cNvPr id="6" name="Group 5">
            <a:extLst>
              <a:ext uri="{FF2B5EF4-FFF2-40B4-BE49-F238E27FC236}">
                <a16:creationId xmlns:a16="http://schemas.microsoft.com/office/drawing/2014/main" id="{46885FCC-FF3E-4632-8A7A-BDA8BC26E59E}"/>
              </a:ext>
            </a:extLst>
          </p:cNvPr>
          <p:cNvGrpSpPr/>
          <p:nvPr userDrawn="1"/>
        </p:nvGrpSpPr>
        <p:grpSpPr>
          <a:xfrm>
            <a:off x="2341200" y="1915427"/>
            <a:ext cx="7509600" cy="4942573"/>
            <a:chOff x="2258385" y="1915427"/>
            <a:chExt cx="7509600" cy="4942573"/>
          </a:xfrm>
        </p:grpSpPr>
        <p:pic>
          <p:nvPicPr>
            <p:cNvPr id="24" name="Picture 23">
              <a:extLst>
                <a:ext uri="{FF2B5EF4-FFF2-40B4-BE49-F238E27FC236}">
                  <a16:creationId xmlns:a16="http://schemas.microsoft.com/office/drawing/2014/main" id="{611BCE91-F472-4B9E-B025-90586BDB327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289074" y="6036960"/>
              <a:ext cx="5448223" cy="821040"/>
            </a:xfrm>
            <a:prstGeom prst="rect">
              <a:avLst/>
            </a:prstGeom>
          </p:spPr>
        </p:pic>
        <p:sp>
          <p:nvSpPr>
            <p:cNvPr id="25" name="Rectangle 24">
              <a:extLst>
                <a:ext uri="{FF2B5EF4-FFF2-40B4-BE49-F238E27FC236}">
                  <a16:creationId xmlns:a16="http://schemas.microsoft.com/office/drawing/2014/main" id="{6E4C2FE0-9C42-4387-B44D-D756767061AA}"/>
                </a:ext>
              </a:extLst>
            </p:cNvPr>
            <p:cNvSpPr>
              <a:spLocks/>
            </p:cNvSpPr>
            <p:nvPr userDrawn="1"/>
          </p:nvSpPr>
          <p:spPr>
            <a:xfrm>
              <a:off x="2258385" y="1915427"/>
              <a:ext cx="7509600" cy="431881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6" name="Rectangle 25">
              <a:extLst>
                <a:ext uri="{FF2B5EF4-FFF2-40B4-BE49-F238E27FC236}">
                  <a16:creationId xmlns:a16="http://schemas.microsoft.com/office/drawing/2014/main" id="{FB26AC90-0DBF-468E-970F-A39D3715BB49}"/>
                </a:ext>
              </a:extLst>
            </p:cNvPr>
            <p:cNvSpPr/>
            <p:nvPr userDrawn="1"/>
          </p:nvSpPr>
          <p:spPr>
            <a:xfrm>
              <a:off x="2366385" y="2022835"/>
              <a:ext cx="7293600" cy="4104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grpSp>
      <p:sp>
        <p:nvSpPr>
          <p:cNvPr id="3" name="Content Placeholder 2">
            <a:extLst>
              <a:ext uri="{FF2B5EF4-FFF2-40B4-BE49-F238E27FC236}">
                <a16:creationId xmlns:a16="http://schemas.microsoft.com/office/drawing/2014/main" id="{486F793B-606F-4A79-B294-434D32239657}"/>
              </a:ext>
            </a:extLst>
          </p:cNvPr>
          <p:cNvSpPr>
            <a:spLocks noGrp="1"/>
          </p:cNvSpPr>
          <p:nvPr>
            <p:ph sz="quarter" idx="12"/>
          </p:nvPr>
        </p:nvSpPr>
        <p:spPr>
          <a:xfrm>
            <a:off x="2462400" y="2026800"/>
            <a:ext cx="7272000" cy="408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420862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ight Centered Video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userDrawn="1">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userDrawn="1">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grpSp>
        <p:nvGrpSpPr>
          <p:cNvPr id="4" name="Group 3">
            <a:extLst>
              <a:ext uri="{FF2B5EF4-FFF2-40B4-BE49-F238E27FC236}">
                <a16:creationId xmlns:a16="http://schemas.microsoft.com/office/drawing/2014/main" id="{940FEE9B-7C2D-4557-BC1A-D642240C8238}"/>
              </a:ext>
            </a:extLst>
          </p:cNvPr>
          <p:cNvGrpSpPr/>
          <p:nvPr userDrawn="1"/>
        </p:nvGrpSpPr>
        <p:grpSpPr>
          <a:xfrm>
            <a:off x="1968600" y="1436159"/>
            <a:ext cx="8254800" cy="5421841"/>
            <a:chOff x="2034715" y="1436159"/>
            <a:chExt cx="8254800" cy="5421841"/>
          </a:xfrm>
        </p:grpSpPr>
        <p:pic>
          <p:nvPicPr>
            <p:cNvPr id="10" name="Picture 9">
              <a:extLst>
                <a:ext uri="{FF2B5EF4-FFF2-40B4-BE49-F238E27FC236}">
                  <a16:creationId xmlns:a16="http://schemas.microsoft.com/office/drawing/2014/main" id="{9B3ED8C0-B031-4A48-AEBA-6F0E65D0E62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232301" y="5957346"/>
              <a:ext cx="5859629" cy="900654"/>
            </a:xfrm>
            <a:prstGeom prst="rect">
              <a:avLst/>
            </a:prstGeom>
          </p:spPr>
        </p:pic>
        <p:sp>
          <p:nvSpPr>
            <p:cNvPr id="11" name="Rectangle 10">
              <a:extLst>
                <a:ext uri="{FF2B5EF4-FFF2-40B4-BE49-F238E27FC236}">
                  <a16:creationId xmlns:a16="http://schemas.microsoft.com/office/drawing/2014/main" id="{B338E40B-9AD2-4EE3-8513-AAC68F117E29}"/>
                </a:ext>
              </a:extLst>
            </p:cNvPr>
            <p:cNvSpPr>
              <a:spLocks/>
            </p:cNvSpPr>
            <p:nvPr userDrawn="1"/>
          </p:nvSpPr>
          <p:spPr>
            <a:xfrm>
              <a:off x="2034715" y="1436159"/>
              <a:ext cx="8254800" cy="47376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Rectangle 16">
              <a:extLst>
                <a:ext uri="{FF2B5EF4-FFF2-40B4-BE49-F238E27FC236}">
                  <a16:creationId xmlns:a16="http://schemas.microsoft.com/office/drawing/2014/main" id="{5D8852AB-A7DD-4954-8A54-40993F6C2698}"/>
                </a:ext>
              </a:extLst>
            </p:cNvPr>
            <p:cNvSpPr/>
            <p:nvPr userDrawn="1"/>
          </p:nvSpPr>
          <p:spPr>
            <a:xfrm>
              <a:off x="2142487" y="1543919"/>
              <a:ext cx="8039257" cy="45220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grpSp>
      <p:sp>
        <p:nvSpPr>
          <p:cNvPr id="6" name="Content Placeholder 5">
            <a:extLst>
              <a:ext uri="{FF2B5EF4-FFF2-40B4-BE49-F238E27FC236}">
                <a16:creationId xmlns:a16="http://schemas.microsoft.com/office/drawing/2014/main" id="{A513F307-4E5A-47EE-AC59-1D8B326A52BD}"/>
              </a:ext>
            </a:extLst>
          </p:cNvPr>
          <p:cNvSpPr>
            <a:spLocks noGrp="1" noChangeAspect="1"/>
          </p:cNvSpPr>
          <p:nvPr>
            <p:ph sz="quarter" idx="11"/>
          </p:nvPr>
        </p:nvSpPr>
        <p:spPr>
          <a:xfrm>
            <a:off x="2077200" y="1544400"/>
            <a:ext cx="8038800" cy="452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3935661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Light Centered Video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userDrawn="1">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userDrawn="1">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grpSp>
        <p:nvGrpSpPr>
          <p:cNvPr id="3" name="Group 2">
            <a:extLst>
              <a:ext uri="{FF2B5EF4-FFF2-40B4-BE49-F238E27FC236}">
                <a16:creationId xmlns:a16="http://schemas.microsoft.com/office/drawing/2014/main" id="{DAFA2F5B-2BF1-1897-F03C-1193B5A1A508}"/>
              </a:ext>
            </a:extLst>
          </p:cNvPr>
          <p:cNvGrpSpPr/>
          <p:nvPr userDrawn="1"/>
        </p:nvGrpSpPr>
        <p:grpSpPr>
          <a:xfrm>
            <a:off x="2513654" y="1436159"/>
            <a:ext cx="7275805" cy="5421841"/>
            <a:chOff x="2513654" y="1436159"/>
            <a:chExt cx="7275805" cy="5421841"/>
          </a:xfrm>
        </p:grpSpPr>
        <p:pic>
          <p:nvPicPr>
            <p:cNvPr id="10" name="Picture 9">
              <a:extLst>
                <a:ext uri="{FF2B5EF4-FFF2-40B4-BE49-F238E27FC236}">
                  <a16:creationId xmlns:a16="http://schemas.microsoft.com/office/drawing/2014/main" id="{9B3ED8C0-B031-4A48-AEBA-6F0E65D0E62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160210" y="5957346"/>
              <a:ext cx="5859629" cy="900654"/>
            </a:xfrm>
            <a:prstGeom prst="rect">
              <a:avLst/>
            </a:prstGeom>
          </p:spPr>
        </p:pic>
        <p:sp>
          <p:nvSpPr>
            <p:cNvPr id="11" name="Rectangle 10">
              <a:extLst>
                <a:ext uri="{FF2B5EF4-FFF2-40B4-BE49-F238E27FC236}">
                  <a16:creationId xmlns:a16="http://schemas.microsoft.com/office/drawing/2014/main" id="{B338E40B-9AD2-4EE3-8513-AAC68F117E29}"/>
                </a:ext>
              </a:extLst>
            </p:cNvPr>
            <p:cNvSpPr>
              <a:spLocks/>
            </p:cNvSpPr>
            <p:nvPr userDrawn="1"/>
          </p:nvSpPr>
          <p:spPr>
            <a:xfrm>
              <a:off x="2513654" y="1436159"/>
              <a:ext cx="7275805" cy="47376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Rectangle 16">
              <a:extLst>
                <a:ext uri="{FF2B5EF4-FFF2-40B4-BE49-F238E27FC236}">
                  <a16:creationId xmlns:a16="http://schemas.microsoft.com/office/drawing/2014/main" id="{5D8852AB-A7DD-4954-8A54-40993F6C2698}"/>
                </a:ext>
              </a:extLst>
            </p:cNvPr>
            <p:cNvSpPr/>
            <p:nvPr userDrawn="1"/>
          </p:nvSpPr>
          <p:spPr>
            <a:xfrm>
              <a:off x="2622233" y="1543919"/>
              <a:ext cx="7044161" cy="45220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grpSp>
      <p:sp>
        <p:nvSpPr>
          <p:cNvPr id="6" name="Content Placeholder 5">
            <a:extLst>
              <a:ext uri="{FF2B5EF4-FFF2-40B4-BE49-F238E27FC236}">
                <a16:creationId xmlns:a16="http://schemas.microsoft.com/office/drawing/2014/main" id="{A513F307-4E5A-47EE-AC59-1D8B326A52BD}"/>
              </a:ext>
            </a:extLst>
          </p:cNvPr>
          <p:cNvSpPr>
            <a:spLocks noGrp="1" noChangeAspect="1"/>
          </p:cNvSpPr>
          <p:nvPr userDrawn="1">
            <p:ph sz="quarter" idx="11"/>
          </p:nvPr>
        </p:nvSpPr>
        <p:spPr>
          <a:xfrm>
            <a:off x="2628210" y="1544400"/>
            <a:ext cx="7044160" cy="452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1542992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ight Centere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spTree>
    <p:extLst>
      <p:ext uri="{BB962C8B-B14F-4D97-AF65-F5344CB8AC3E}">
        <p14:creationId xmlns:p14="http://schemas.microsoft.com/office/powerpoint/2010/main" val="1943786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Light Centered Video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userDrawn="1">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userDrawn="1">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grpSp>
        <p:nvGrpSpPr>
          <p:cNvPr id="4" name="Group 3">
            <a:extLst>
              <a:ext uri="{FF2B5EF4-FFF2-40B4-BE49-F238E27FC236}">
                <a16:creationId xmlns:a16="http://schemas.microsoft.com/office/drawing/2014/main" id="{940FEE9B-7C2D-4557-BC1A-D642240C8238}"/>
              </a:ext>
            </a:extLst>
          </p:cNvPr>
          <p:cNvGrpSpPr/>
          <p:nvPr userDrawn="1"/>
        </p:nvGrpSpPr>
        <p:grpSpPr>
          <a:xfrm>
            <a:off x="1968600" y="1436159"/>
            <a:ext cx="8254800" cy="5421841"/>
            <a:chOff x="2034715" y="1436159"/>
            <a:chExt cx="8254800" cy="5421841"/>
          </a:xfrm>
        </p:grpSpPr>
        <p:pic>
          <p:nvPicPr>
            <p:cNvPr id="10" name="Picture 9">
              <a:extLst>
                <a:ext uri="{FF2B5EF4-FFF2-40B4-BE49-F238E27FC236}">
                  <a16:creationId xmlns:a16="http://schemas.microsoft.com/office/drawing/2014/main" id="{9B3ED8C0-B031-4A48-AEBA-6F0E65D0E62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79882"/>
            <a:stretch/>
          </p:blipFill>
          <p:spPr>
            <a:xfrm>
              <a:off x="3232301" y="5957346"/>
              <a:ext cx="5859629" cy="900654"/>
            </a:xfrm>
            <a:prstGeom prst="rect">
              <a:avLst/>
            </a:prstGeom>
          </p:spPr>
        </p:pic>
        <p:sp>
          <p:nvSpPr>
            <p:cNvPr id="11" name="Rectangle 10">
              <a:extLst>
                <a:ext uri="{FF2B5EF4-FFF2-40B4-BE49-F238E27FC236}">
                  <a16:creationId xmlns:a16="http://schemas.microsoft.com/office/drawing/2014/main" id="{B338E40B-9AD2-4EE3-8513-AAC68F117E29}"/>
                </a:ext>
              </a:extLst>
            </p:cNvPr>
            <p:cNvSpPr>
              <a:spLocks/>
            </p:cNvSpPr>
            <p:nvPr userDrawn="1"/>
          </p:nvSpPr>
          <p:spPr>
            <a:xfrm>
              <a:off x="2034715" y="1436159"/>
              <a:ext cx="8254800" cy="47376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7" name="Rectangle 16">
              <a:extLst>
                <a:ext uri="{FF2B5EF4-FFF2-40B4-BE49-F238E27FC236}">
                  <a16:creationId xmlns:a16="http://schemas.microsoft.com/office/drawing/2014/main" id="{5D8852AB-A7DD-4954-8A54-40993F6C2698}"/>
                </a:ext>
              </a:extLst>
            </p:cNvPr>
            <p:cNvSpPr/>
            <p:nvPr userDrawn="1"/>
          </p:nvSpPr>
          <p:spPr>
            <a:xfrm>
              <a:off x="2142487" y="1543919"/>
              <a:ext cx="8039257" cy="45220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grpSp>
      <p:sp>
        <p:nvSpPr>
          <p:cNvPr id="6" name="Content Placeholder 5">
            <a:extLst>
              <a:ext uri="{FF2B5EF4-FFF2-40B4-BE49-F238E27FC236}">
                <a16:creationId xmlns:a16="http://schemas.microsoft.com/office/drawing/2014/main" id="{A513F307-4E5A-47EE-AC59-1D8B326A52BD}"/>
              </a:ext>
            </a:extLst>
          </p:cNvPr>
          <p:cNvSpPr>
            <a:spLocks noGrp="1" noChangeAspect="1"/>
          </p:cNvSpPr>
          <p:nvPr>
            <p:ph sz="quarter" idx="11"/>
          </p:nvPr>
        </p:nvSpPr>
        <p:spPr>
          <a:xfrm>
            <a:off x="2077200" y="1544400"/>
            <a:ext cx="8038800" cy="452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873278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Mockup Device 11">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44103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ight Centere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spTree>
    <p:extLst>
      <p:ext uri="{BB962C8B-B14F-4D97-AF65-F5344CB8AC3E}">
        <p14:creationId xmlns:p14="http://schemas.microsoft.com/office/powerpoint/2010/main" val="3039934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ight Centere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spTree>
    <p:extLst>
      <p:ext uri="{BB962C8B-B14F-4D97-AF65-F5344CB8AC3E}">
        <p14:creationId xmlns:p14="http://schemas.microsoft.com/office/powerpoint/2010/main" val="2768389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ight Centere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35B87A3-F59A-4F0B-9471-0152C570EBAC}"/>
              </a:ext>
            </a:extLst>
          </p:cNvPr>
          <p:cNvSpPr>
            <a:spLocks noGrp="1"/>
          </p:cNvSpPr>
          <p:nvPr>
            <p:ph type="title"/>
          </p:nvPr>
        </p:nvSpPr>
        <p:spPr>
          <a:xfrm>
            <a:off x="0" y="216000"/>
            <a:ext cx="12192000" cy="540000"/>
          </a:xfrm>
        </p:spPr>
        <p:txBody>
          <a:bodyPr>
            <a:normAutofit/>
          </a:bodyPr>
          <a:lstStyle>
            <a:lvl1pPr algn="ctr">
              <a:lnSpc>
                <a:spcPct val="100000"/>
              </a:lnSpc>
              <a:defRPr sz="2800">
                <a:solidFill>
                  <a:schemeClr val="bg2">
                    <a:lumMod val="25000"/>
                  </a:schemeClr>
                </a:solidFill>
              </a:defRPr>
            </a:lvl1pPr>
          </a:lstStyle>
          <a:p>
            <a:r>
              <a:rPr lang="en-US"/>
              <a:t>Click to edit Master title style</a:t>
            </a:r>
            <a:endParaRPr lang="tr-TR"/>
          </a:p>
        </p:txBody>
      </p:sp>
      <p:sp>
        <p:nvSpPr>
          <p:cNvPr id="12" name="Text Placeholder 11">
            <a:extLst>
              <a:ext uri="{FF2B5EF4-FFF2-40B4-BE49-F238E27FC236}">
                <a16:creationId xmlns:a16="http://schemas.microsoft.com/office/drawing/2014/main" id="{53BDB9F7-C9F4-4E3D-818D-8C1DACAAF85D}"/>
              </a:ext>
            </a:extLst>
          </p:cNvPr>
          <p:cNvSpPr>
            <a:spLocks noGrp="1"/>
          </p:cNvSpPr>
          <p:nvPr>
            <p:ph type="body" sz="quarter" idx="10"/>
          </p:nvPr>
        </p:nvSpPr>
        <p:spPr>
          <a:xfrm>
            <a:off x="0" y="792000"/>
            <a:ext cx="12192000" cy="432000"/>
          </a:xfrm>
        </p:spPr>
        <p:txBody>
          <a:bodyPr>
            <a:noAutofit/>
          </a:bodyPr>
          <a:lstStyle>
            <a:lvl1pPr algn="ctr">
              <a:lnSpc>
                <a:spcPct val="100000"/>
              </a:lnSpc>
              <a:spcBef>
                <a:spcPts val="0"/>
              </a:spcBef>
              <a:defRPr sz="2200"/>
            </a:lvl1pPr>
          </a:lstStyle>
          <a:p>
            <a:pPr lvl="0"/>
            <a:r>
              <a:rPr lang="en-US"/>
              <a:t>Click to edit Master text styles</a:t>
            </a:r>
          </a:p>
        </p:txBody>
      </p:sp>
      <p:sp>
        <p:nvSpPr>
          <p:cNvPr id="14" name="Text Placeholder 13">
            <a:extLst>
              <a:ext uri="{FF2B5EF4-FFF2-40B4-BE49-F238E27FC236}">
                <a16:creationId xmlns:a16="http://schemas.microsoft.com/office/drawing/2014/main" id="{4F411BE8-8C33-4D0F-A650-30EF8E3515BF}"/>
              </a:ext>
            </a:extLst>
          </p:cNvPr>
          <p:cNvSpPr>
            <a:spLocks noGrp="1"/>
          </p:cNvSpPr>
          <p:nvPr>
            <p:ph type="body" sz="quarter" idx="11"/>
          </p:nvPr>
        </p:nvSpPr>
        <p:spPr>
          <a:xfrm>
            <a:off x="0" y="1260000"/>
            <a:ext cx="12192000" cy="431800"/>
          </a:xfrm>
        </p:spPr>
        <p:txBody>
          <a:bodyPr>
            <a:normAutofit/>
          </a:bodyPr>
          <a:lstStyle>
            <a:lvl1pPr algn="ctr">
              <a:lnSpc>
                <a:spcPct val="100000"/>
              </a:lnSpc>
              <a:spcBef>
                <a:spcPts val="0"/>
              </a:spcBef>
              <a:defRPr sz="1800" b="0">
                <a:solidFill>
                  <a:schemeClr val="bg2">
                    <a:lumMod val="25000"/>
                  </a:schemeClr>
                </a:solidFill>
              </a:defRPr>
            </a:lvl1pPr>
          </a:lstStyle>
          <a:p>
            <a:pPr lvl="0"/>
            <a:r>
              <a:rPr lang="en-US"/>
              <a:t>Click to edit Master text styles</a:t>
            </a:r>
          </a:p>
        </p:txBody>
      </p:sp>
    </p:spTree>
    <p:extLst>
      <p:ext uri="{BB962C8B-B14F-4D97-AF65-F5344CB8AC3E}">
        <p14:creationId xmlns:p14="http://schemas.microsoft.com/office/powerpoint/2010/main" val="33099021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3.jpeg"/><Relationship Id="rId5" Type="http://schemas.openxmlformats.org/officeDocument/2006/relationships/theme" Target="../theme/theme2.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12.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2B4A96E-C805-1482-CBCF-27EA7373DD9B}"/>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75C4105C-E66C-4CFB-B933-F31282CAE7DA}"/>
              </a:ext>
            </a:extLst>
          </p:cNvPr>
          <p:cNvSpPr>
            <a:spLocks noGrp="1"/>
          </p:cNvSpPr>
          <p:nvPr>
            <p:ph type="title"/>
          </p:nvPr>
        </p:nvSpPr>
        <p:spPr>
          <a:xfrm>
            <a:off x="432000" y="432000"/>
            <a:ext cx="10883781" cy="677462"/>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3102107E-8B4A-4406-B622-6CDF233A9508}"/>
              </a:ext>
            </a:extLst>
          </p:cNvPr>
          <p:cNvSpPr>
            <a:spLocks noGrp="1"/>
          </p:cNvSpPr>
          <p:nvPr>
            <p:ph type="body" idx="1"/>
          </p:nvPr>
        </p:nvSpPr>
        <p:spPr>
          <a:xfrm>
            <a:off x="432000" y="1234362"/>
            <a:ext cx="10883781" cy="49290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133489841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4" r:id="rId3"/>
    <p:sldLayoutId id="2147483705" r:id="rId4"/>
  </p:sldLayoutIdLst>
  <p:txStyles>
    <p:titleStyle>
      <a:lvl1pPr algn="l" defTabSz="914400" rtl="0" eaLnBrk="1" latinLnBrk="0" hangingPunct="1">
        <a:lnSpc>
          <a:spcPct val="90000"/>
        </a:lnSpc>
        <a:spcBef>
          <a:spcPct val="0"/>
        </a:spcBef>
        <a:buNone/>
        <a:defRPr sz="3200" b="1" kern="1200">
          <a:solidFill>
            <a:schemeClr val="bg2">
              <a:lumMod val="25000"/>
            </a:schemeClr>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DB323F"/>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32A752C-23FD-5F95-1A9C-D87B578D88DC}"/>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75C4105C-E66C-4CFB-B933-F31282CAE7DA}"/>
              </a:ext>
            </a:extLst>
          </p:cNvPr>
          <p:cNvSpPr>
            <a:spLocks noGrp="1"/>
          </p:cNvSpPr>
          <p:nvPr>
            <p:ph type="title"/>
          </p:nvPr>
        </p:nvSpPr>
        <p:spPr>
          <a:xfrm>
            <a:off x="432000" y="432000"/>
            <a:ext cx="10883781" cy="677462"/>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3102107E-8B4A-4406-B622-6CDF233A9508}"/>
              </a:ext>
            </a:extLst>
          </p:cNvPr>
          <p:cNvSpPr>
            <a:spLocks noGrp="1"/>
          </p:cNvSpPr>
          <p:nvPr>
            <p:ph type="body" idx="1"/>
          </p:nvPr>
        </p:nvSpPr>
        <p:spPr>
          <a:xfrm>
            <a:off x="432000" y="1234362"/>
            <a:ext cx="10883781" cy="49290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392194254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704" r:id="rId4"/>
  </p:sldLayoutIdLst>
  <p:txStyles>
    <p:titleStyle>
      <a:lvl1pPr algn="l" defTabSz="914400" rtl="0" eaLnBrk="1" latinLnBrk="0" hangingPunct="1">
        <a:lnSpc>
          <a:spcPct val="90000"/>
        </a:lnSpc>
        <a:spcBef>
          <a:spcPct val="0"/>
        </a:spcBef>
        <a:buNone/>
        <a:defRPr sz="3200" b="1" kern="1200">
          <a:solidFill>
            <a:schemeClr val="bg2">
              <a:lumMod val="25000"/>
            </a:schemeClr>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DB323F"/>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1E324BA-CD89-819B-CCFB-7A488EE45BA7}"/>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75C4105C-E66C-4CFB-B933-F31282CAE7DA}"/>
              </a:ext>
            </a:extLst>
          </p:cNvPr>
          <p:cNvSpPr>
            <a:spLocks noGrp="1"/>
          </p:cNvSpPr>
          <p:nvPr>
            <p:ph type="title"/>
          </p:nvPr>
        </p:nvSpPr>
        <p:spPr>
          <a:xfrm>
            <a:off x="432000" y="432000"/>
            <a:ext cx="10883781" cy="677462"/>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3102107E-8B4A-4406-B622-6CDF233A9508}"/>
              </a:ext>
            </a:extLst>
          </p:cNvPr>
          <p:cNvSpPr>
            <a:spLocks noGrp="1"/>
          </p:cNvSpPr>
          <p:nvPr>
            <p:ph type="body" idx="1"/>
          </p:nvPr>
        </p:nvSpPr>
        <p:spPr>
          <a:xfrm>
            <a:off x="432000" y="1234362"/>
            <a:ext cx="10883781" cy="49290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942732196"/>
      </p:ext>
    </p:extLst>
  </p:cSld>
  <p:clrMap bg1="lt1" tx1="dk1" bg2="lt2" tx2="dk2" accent1="accent1" accent2="accent2" accent3="accent3" accent4="accent4" accent5="accent5" accent6="accent6" hlink="hlink" folHlink="folHlink"/>
  <p:sldLayoutIdLst>
    <p:sldLayoutId id="2147483695" r:id="rId1"/>
    <p:sldLayoutId id="2147483702" r:id="rId2"/>
    <p:sldLayoutId id="2147483703" r:id="rId3"/>
  </p:sldLayoutIdLst>
  <p:txStyles>
    <p:titleStyle>
      <a:lvl1pPr algn="l" defTabSz="914400" rtl="0" eaLnBrk="1" latinLnBrk="0" hangingPunct="1">
        <a:lnSpc>
          <a:spcPct val="90000"/>
        </a:lnSpc>
        <a:spcBef>
          <a:spcPct val="0"/>
        </a:spcBef>
        <a:buNone/>
        <a:defRPr sz="3200" b="1" kern="1200">
          <a:solidFill>
            <a:schemeClr val="bg2">
              <a:lumMod val="25000"/>
            </a:schemeClr>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DB323F"/>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AD9323F-9360-8422-1FF5-60B07AB5745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75C4105C-E66C-4CFB-B933-F31282CAE7DA}"/>
              </a:ext>
            </a:extLst>
          </p:cNvPr>
          <p:cNvSpPr>
            <a:spLocks noGrp="1"/>
          </p:cNvSpPr>
          <p:nvPr>
            <p:ph type="title"/>
          </p:nvPr>
        </p:nvSpPr>
        <p:spPr>
          <a:xfrm>
            <a:off x="432000" y="432000"/>
            <a:ext cx="10883781" cy="677462"/>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3102107E-8B4A-4406-B622-6CDF233A9508}"/>
              </a:ext>
            </a:extLst>
          </p:cNvPr>
          <p:cNvSpPr>
            <a:spLocks noGrp="1"/>
          </p:cNvSpPr>
          <p:nvPr>
            <p:ph type="body" idx="1"/>
          </p:nvPr>
        </p:nvSpPr>
        <p:spPr>
          <a:xfrm>
            <a:off x="432000" y="1234362"/>
            <a:ext cx="10883781" cy="49290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1347300321"/>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3200" b="1" kern="1200">
          <a:solidFill>
            <a:schemeClr val="bg2">
              <a:lumMod val="25000"/>
            </a:schemeClr>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F5872C"/>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38EBD3-B2CE-8CD8-8B42-E06614E575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75C4105C-E66C-4CFB-B933-F31282CAE7DA}"/>
              </a:ext>
            </a:extLst>
          </p:cNvPr>
          <p:cNvSpPr>
            <a:spLocks noGrp="1"/>
          </p:cNvSpPr>
          <p:nvPr>
            <p:ph type="title"/>
          </p:nvPr>
        </p:nvSpPr>
        <p:spPr>
          <a:xfrm>
            <a:off x="432000" y="432000"/>
            <a:ext cx="10883781" cy="677462"/>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3102107E-8B4A-4406-B622-6CDF233A9508}"/>
              </a:ext>
            </a:extLst>
          </p:cNvPr>
          <p:cNvSpPr>
            <a:spLocks noGrp="1"/>
          </p:cNvSpPr>
          <p:nvPr>
            <p:ph type="body" idx="1"/>
          </p:nvPr>
        </p:nvSpPr>
        <p:spPr>
          <a:xfrm>
            <a:off x="432000" y="1234362"/>
            <a:ext cx="10883781" cy="49290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4089681020"/>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3200" b="1" kern="1200">
          <a:solidFill>
            <a:schemeClr val="bg2">
              <a:lumMod val="25000"/>
            </a:schemeClr>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66A92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11EAB95-7FB8-5BDC-DCB0-28660A11970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75C4105C-E66C-4CFB-B933-F31282CAE7DA}"/>
              </a:ext>
            </a:extLst>
          </p:cNvPr>
          <p:cNvSpPr>
            <a:spLocks noGrp="1"/>
          </p:cNvSpPr>
          <p:nvPr>
            <p:ph type="title"/>
          </p:nvPr>
        </p:nvSpPr>
        <p:spPr>
          <a:xfrm>
            <a:off x="432000" y="432000"/>
            <a:ext cx="10883781" cy="677462"/>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3102107E-8B4A-4406-B622-6CDF233A9508}"/>
              </a:ext>
            </a:extLst>
          </p:cNvPr>
          <p:cNvSpPr>
            <a:spLocks noGrp="1"/>
          </p:cNvSpPr>
          <p:nvPr>
            <p:ph type="body" idx="1"/>
          </p:nvPr>
        </p:nvSpPr>
        <p:spPr>
          <a:xfrm>
            <a:off x="432000" y="1234362"/>
            <a:ext cx="10883781" cy="49290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Tree>
    <p:extLst>
      <p:ext uri="{BB962C8B-B14F-4D97-AF65-F5344CB8AC3E}">
        <p14:creationId xmlns:p14="http://schemas.microsoft.com/office/powerpoint/2010/main" val="4008690831"/>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3200" b="1" kern="1200">
          <a:solidFill>
            <a:schemeClr val="bg2">
              <a:lumMod val="25000"/>
            </a:schemeClr>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0A4FB7"/>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5.xml"/><Relationship Id="rId5" Type="http://schemas.openxmlformats.org/officeDocument/2006/relationships/image" Target="../media/image11.jpeg"/><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43.pn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4.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6.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47.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8.xml"/><Relationship Id="rId1" Type="http://schemas.openxmlformats.org/officeDocument/2006/relationships/slideLayout" Target="../slideLayouts/slideLayout1.xml"/><Relationship Id="rId5" Type="http://schemas.openxmlformats.org/officeDocument/2006/relationships/image" Target="../media/image54.png"/><Relationship Id="rId4" Type="http://schemas.openxmlformats.org/officeDocument/2006/relationships/image" Target="../media/image53.png"/></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image" Target="../media/image57.png"/><Relationship Id="rId4" Type="http://schemas.microsoft.com/office/2007/relationships/hdphoto" Target="../media/hdphoto2.wdp"/></Relationships>
</file>

<file path=ppt/slides/_rels/slide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59.png"/></Relationships>
</file>

<file path=ppt/slides/_rels/slide4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63.png"/></Relationships>
</file>

<file path=ppt/slides/_rels/slide4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5.xml"/><Relationship Id="rId1" Type="http://schemas.openxmlformats.org/officeDocument/2006/relationships/slideLayout" Target="../slideLayouts/slideLayout1.xml"/><Relationship Id="rId5" Type="http://schemas.openxmlformats.org/officeDocument/2006/relationships/image" Target="../media/image66.png"/><Relationship Id="rId4" Type="http://schemas.openxmlformats.org/officeDocument/2006/relationships/image" Target="../media/image65.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67.png"/><Relationship Id="rId4"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68.png"/><Relationship Id="rId4"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69.png"/><Relationship Id="rId4"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71.png"/><Relationship Id="rId4"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72.png"/><Relationship Id="rId4"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73.png"/><Relationship Id="rId4"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5.xml"/><Relationship Id="rId1" Type="http://schemas.openxmlformats.org/officeDocument/2006/relationships/slideLayout" Target="../slideLayouts/slideLayout5.xml"/><Relationship Id="rId4" Type="http://schemas.openxmlformats.org/officeDocument/2006/relationships/image" Target="../media/image75.png"/></Relationships>
</file>

<file path=ppt/slides/_rels/slide5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6.xml"/><Relationship Id="rId1" Type="http://schemas.openxmlformats.org/officeDocument/2006/relationships/slideLayout" Target="../slideLayouts/slideLayout5.xml"/><Relationship Id="rId5" Type="http://schemas.openxmlformats.org/officeDocument/2006/relationships/image" Target="../media/image78.png"/><Relationship Id="rId4" Type="http://schemas.openxmlformats.org/officeDocument/2006/relationships/image" Target="../media/image77.png"/></Relationships>
</file>

<file path=ppt/slides/_rels/slide5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5D7ED2-1F2F-1BF2-6C53-C4B63FB99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63053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B19304E-DF3D-1A93-82FD-63FC8E514919}"/>
              </a:ext>
            </a:extLst>
          </p:cNvPr>
          <p:cNvSpPr txBox="1"/>
          <p:nvPr/>
        </p:nvSpPr>
        <p:spPr>
          <a:xfrm>
            <a:off x="7223011" y="3805192"/>
            <a:ext cx="2705000" cy="80021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tr-TR" sz="1400" b="1"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rPr>
              <a:t>Mustafa Tümer Tan</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rPr>
              <a:t>Partner &amp; Consultant</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rPr>
              <a:t>Structural Engineer, MSc</a:t>
            </a:r>
          </a:p>
        </p:txBody>
      </p:sp>
      <p:pic>
        <p:nvPicPr>
          <p:cNvPr id="8" name="Picture 7">
            <a:extLst>
              <a:ext uri="{FF2B5EF4-FFF2-40B4-BE49-F238E27FC236}">
                <a16:creationId xmlns:a16="http://schemas.microsoft.com/office/drawing/2014/main" id="{5D9FD8E1-F25C-E249-21BE-5411D73C57A8}"/>
              </a:ext>
            </a:extLst>
          </p:cNvPr>
          <p:cNvPicPr>
            <a:picLocks noChangeAspect="1"/>
          </p:cNvPicPr>
          <p:nvPr/>
        </p:nvPicPr>
        <p:blipFill>
          <a:blip r:embed="rId3">
            <a:alphaModFix amt="80000"/>
            <a:extLst>
              <a:ext uri="{28A0092B-C50C-407E-A947-70E740481C1C}">
                <a14:useLocalDpi xmlns:a14="http://schemas.microsoft.com/office/drawing/2010/main" val="0"/>
              </a:ext>
            </a:extLst>
          </a:blip>
          <a:stretch>
            <a:fillRect/>
          </a:stretch>
        </p:blipFill>
        <p:spPr>
          <a:xfrm>
            <a:off x="8094711" y="2379724"/>
            <a:ext cx="954742" cy="1263630"/>
          </a:xfrm>
          <a:prstGeom prst="roundRect">
            <a:avLst>
              <a:gd name="adj" fmla="val 3725"/>
            </a:avLst>
          </a:prstGeom>
          <a:ln>
            <a:noFill/>
          </a:ln>
          <a:effectLst/>
          <a:scene3d>
            <a:camera prst="orthographicFront"/>
            <a:lightRig rig="contrasting" dir="t">
              <a:rot lat="0" lon="0" rev="4200000"/>
            </a:lightRig>
          </a:scene3d>
          <a:sp3d prstMaterial="plastic">
            <a:contourClr>
              <a:srgbClr val="969696"/>
            </a:contourClr>
          </a:sp3d>
        </p:spPr>
      </p:pic>
      <p:sp>
        <p:nvSpPr>
          <p:cNvPr id="3" name="TextBox 2">
            <a:extLst>
              <a:ext uri="{FF2B5EF4-FFF2-40B4-BE49-F238E27FC236}">
                <a16:creationId xmlns:a16="http://schemas.microsoft.com/office/drawing/2014/main" id="{E346865F-DD1B-95CA-6540-BB4A56066C47}"/>
              </a:ext>
            </a:extLst>
          </p:cNvPr>
          <p:cNvSpPr txBox="1"/>
          <p:nvPr/>
        </p:nvSpPr>
        <p:spPr>
          <a:xfrm>
            <a:off x="2281001" y="3805192"/>
            <a:ext cx="2580912" cy="80021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tr-TR" sz="1400" b="1"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rPr>
              <a:t>Altuğ Güler</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rPr>
              <a:t>CTO</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rPr>
              <a:t>Structural Engineer, MSc</a:t>
            </a:r>
          </a:p>
        </p:txBody>
      </p:sp>
      <p:pic>
        <p:nvPicPr>
          <p:cNvPr id="9" name="Resim 4" descr="insan yüzü, kişi, şahıs, giyim, gülümsemek, gülüş içeren bir resim&#10;&#10;Açıklama otomatik olarak oluşturuldu">
            <a:extLst>
              <a:ext uri="{FF2B5EF4-FFF2-40B4-BE49-F238E27FC236}">
                <a16:creationId xmlns:a16="http://schemas.microsoft.com/office/drawing/2014/main" id="{8F5F0A77-834D-21F3-7F8D-5767CB275522}"/>
              </a:ext>
            </a:extLst>
          </p:cNvPr>
          <p:cNvPicPr>
            <a:picLocks noChangeAspect="1"/>
          </p:cNvPicPr>
          <p:nvPr/>
        </p:nvPicPr>
        <p:blipFill rotWithShape="1">
          <a:blip r:embed="rId4">
            <a:alphaModFix amt="80000"/>
          </a:blip>
          <a:srcRect r="-654" b="17241"/>
          <a:stretch/>
        </p:blipFill>
        <p:spPr>
          <a:xfrm>
            <a:off x="3047914" y="2382484"/>
            <a:ext cx="1048458" cy="1259842"/>
          </a:xfrm>
          <a:prstGeom prst="roundRect">
            <a:avLst>
              <a:gd name="adj" fmla="val 3725"/>
            </a:avLst>
          </a:prstGeom>
          <a:ln>
            <a:noFill/>
          </a:ln>
          <a:effectLst/>
          <a:scene3d>
            <a:camera prst="orthographicFront"/>
            <a:lightRig rig="contrasting" dir="t">
              <a:rot lat="0" lon="0" rev="4200000"/>
            </a:lightRig>
          </a:scene3d>
          <a:sp3d prstMaterial="plastic">
            <a:contourClr>
              <a:srgbClr val="969696"/>
            </a:contourClr>
          </a:sp3d>
        </p:spPr>
      </p:pic>
      <p:sp>
        <p:nvSpPr>
          <p:cNvPr id="4" name="TextBox 3">
            <a:extLst>
              <a:ext uri="{FF2B5EF4-FFF2-40B4-BE49-F238E27FC236}">
                <a16:creationId xmlns:a16="http://schemas.microsoft.com/office/drawing/2014/main" id="{ACD83C19-E984-9DF5-228B-070757005555}"/>
              </a:ext>
            </a:extLst>
          </p:cNvPr>
          <p:cNvSpPr txBox="1"/>
          <p:nvPr/>
        </p:nvSpPr>
        <p:spPr>
          <a:xfrm>
            <a:off x="4802870" y="3805191"/>
            <a:ext cx="2580912" cy="553998"/>
          </a:xfrm>
          <a:prstGeom prst="rect">
            <a:avLst/>
          </a:prstGeom>
          <a:noFill/>
        </p:spPr>
        <p:txBody>
          <a:bodyPr wrap="square" lIns="91440" tIns="45720" rIns="91440" bIns="45720" anchor="t">
            <a:spAutoFit/>
          </a:bodyPr>
          <a:lstStyle/>
          <a:p>
            <a:pPr algn="ctr">
              <a:spcAft>
                <a:spcPts val="600"/>
              </a:spcAft>
              <a:defRPr/>
            </a:pPr>
            <a:r>
              <a:rPr lang="tr-TR" sz="1400" b="1" noProof="1">
                <a:ln cmpd="sng">
                  <a:noFill/>
                </a:ln>
                <a:solidFill>
                  <a:srgbClr val="E7E6E6">
                    <a:lumMod val="25000"/>
                  </a:srgbClr>
                </a:solidFill>
                <a:latin typeface="Open Sans"/>
                <a:ea typeface="Open Sans"/>
                <a:cs typeface="Open Sans"/>
              </a:rPr>
              <a:t>Jaime Sempere</a:t>
            </a:r>
            <a:endParaRPr lang="en-US"/>
          </a:p>
          <a:p>
            <a:pPr algn="ctr">
              <a:spcAft>
                <a:spcPts val="600"/>
              </a:spcAft>
              <a:defRPr/>
            </a:pPr>
            <a:r>
              <a:rPr lang="en-US" sz="1100" noProof="1">
                <a:ln cmpd="sng">
                  <a:noFill/>
                </a:ln>
                <a:solidFill>
                  <a:srgbClr val="E7E6E6">
                    <a:lumMod val="25000"/>
                  </a:srgbClr>
                </a:solidFill>
                <a:latin typeface="Open Sans"/>
                <a:ea typeface="Open Sans"/>
                <a:cs typeface="Open Sans"/>
              </a:rPr>
              <a:t>Regional Channel Manager</a:t>
            </a:r>
            <a:endParaRPr kumimoji="0" lang="en-US" sz="1100" b="0" i="0" u="none" strike="noStrike" kern="1200" cap="none" spc="0" normalizeH="0" baseline="0" noProof="1">
              <a:ln cmpd="sng">
                <a:noFill/>
              </a:ln>
              <a:solidFill>
                <a:srgbClr val="E7E6E6">
                  <a:lumMod val="25000"/>
                </a:srgbClr>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5" name="Picture 4" descr="A person smiling at camera&#10;&#10;AI-generated content may be incorrect.">
            <a:extLst>
              <a:ext uri="{FF2B5EF4-FFF2-40B4-BE49-F238E27FC236}">
                <a16:creationId xmlns:a16="http://schemas.microsoft.com/office/drawing/2014/main" id="{152BC8F9-FA8E-5DF4-C245-9E774B5C86F2}"/>
              </a:ext>
            </a:extLst>
          </p:cNvPr>
          <p:cNvPicPr>
            <a:picLocks noChangeAspect="1"/>
          </p:cNvPicPr>
          <p:nvPr/>
        </p:nvPicPr>
        <p:blipFill>
          <a:blip r:embed="rId5">
            <a:alphaModFix amt="89000"/>
          </a:blip>
          <a:srcRect t="109" r="625" b="7492"/>
          <a:stretch>
            <a:fillRect/>
          </a:stretch>
        </p:blipFill>
        <p:spPr>
          <a:xfrm>
            <a:off x="5561395" y="2381004"/>
            <a:ext cx="1069598" cy="1258556"/>
          </a:xfrm>
          <a:prstGeom prst="roundRect">
            <a:avLst>
              <a:gd name="adj" fmla="val 3725"/>
            </a:avLst>
          </a:prstGeom>
          <a:ln>
            <a:noFill/>
          </a:ln>
          <a:effectLst/>
          <a:scene3d>
            <a:camera prst="orthographicFront"/>
            <a:lightRig rig="contrasting" dir="t">
              <a:rot lat="0" lon="0" rev="4200000"/>
            </a:lightRig>
          </a:scene3d>
          <a:sp3d prstMaterial="plastic">
            <a:contourClr>
              <a:srgbClr val="969696"/>
            </a:contourClr>
          </a:sp3d>
        </p:spPr>
      </p:pic>
    </p:spTree>
    <p:extLst>
      <p:ext uri="{BB962C8B-B14F-4D97-AF65-F5344CB8AC3E}">
        <p14:creationId xmlns:p14="http://schemas.microsoft.com/office/powerpoint/2010/main" val="308185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735830-B00D-9C11-6670-A73114AFB3B8}"/>
              </a:ext>
            </a:extLst>
          </p:cNvPr>
          <p:cNvSpPr>
            <a:spLocks noGrp="1"/>
          </p:cNvSpPr>
          <p:nvPr>
            <p:ph type="title"/>
          </p:nvPr>
        </p:nvSpPr>
        <p:spPr>
          <a:xfrm>
            <a:off x="0" y="216000"/>
            <a:ext cx="12192000" cy="540000"/>
          </a:xfrm>
        </p:spPr>
        <p:txBody>
          <a:bodyPr/>
          <a:lstStyle/>
          <a:p>
            <a:r>
              <a:rPr lang="en-GB"/>
              <a:t>Major Focus of ProtaStructure 202</a:t>
            </a:r>
            <a:r>
              <a:rPr lang="en-US"/>
              <a:t>7</a:t>
            </a:r>
            <a:endParaRPr lang="en-GB"/>
          </a:p>
        </p:txBody>
      </p:sp>
      <p:sp>
        <p:nvSpPr>
          <p:cNvPr id="4" name="TextBox 3">
            <a:extLst>
              <a:ext uri="{FF2B5EF4-FFF2-40B4-BE49-F238E27FC236}">
                <a16:creationId xmlns:a16="http://schemas.microsoft.com/office/drawing/2014/main" id="{30F84411-437E-6CE6-B227-02E86AEF9172}"/>
              </a:ext>
            </a:extLst>
          </p:cNvPr>
          <p:cNvSpPr txBox="1"/>
          <p:nvPr/>
        </p:nvSpPr>
        <p:spPr>
          <a:xfrm>
            <a:off x="4767053" y="1505016"/>
            <a:ext cx="470064" cy="646330"/>
          </a:xfrm>
          <a:prstGeom prst="rect">
            <a:avLst/>
          </a:prstGeom>
          <a:noFill/>
        </p:spPr>
        <p:txBody>
          <a:bodyPr wrap="none" rtlCol="0" anchor="ctr" anchorCtr="0">
            <a:spAutoFit/>
          </a:bodyPr>
          <a:lstStyle/>
          <a:p>
            <a:pPr algn="r" defTabSz="914217"/>
            <a:r>
              <a:rPr lang="en-GB" sz="36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rPr>
              <a:t>1</a:t>
            </a:r>
            <a:endParaRPr lang="tr-TR" sz="72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4" name="TextBox 13">
            <a:extLst>
              <a:ext uri="{FF2B5EF4-FFF2-40B4-BE49-F238E27FC236}">
                <a16:creationId xmlns:a16="http://schemas.microsoft.com/office/drawing/2014/main" id="{E1B419A8-6B23-658E-F5A6-5E09C9067347}"/>
              </a:ext>
            </a:extLst>
          </p:cNvPr>
          <p:cNvSpPr txBox="1"/>
          <p:nvPr/>
        </p:nvSpPr>
        <p:spPr>
          <a:xfrm>
            <a:off x="5216199" y="1658904"/>
            <a:ext cx="4665288" cy="338554"/>
          </a:xfrm>
          <a:prstGeom prst="rect">
            <a:avLst/>
          </a:prstGeom>
          <a:noFill/>
        </p:spPr>
        <p:txBody>
          <a:bodyPr wrap="square" rtlCol="0" anchor="b" anchorCtr="0">
            <a:spAutoFit/>
          </a:bodyPr>
          <a:lstStyle/>
          <a:p>
            <a:pPr defTabSz="914217"/>
            <a:r>
              <a:rPr lang="en-US"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Key Highlights</a:t>
            </a:r>
            <a:endParaRPr lang="tr-TR"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3" name="TextBox 32">
            <a:extLst>
              <a:ext uri="{FF2B5EF4-FFF2-40B4-BE49-F238E27FC236}">
                <a16:creationId xmlns:a16="http://schemas.microsoft.com/office/drawing/2014/main" id="{3332467E-E1C9-01C6-89E5-F55B062C1563}"/>
              </a:ext>
            </a:extLst>
          </p:cNvPr>
          <p:cNvSpPr txBox="1"/>
          <p:nvPr/>
        </p:nvSpPr>
        <p:spPr>
          <a:xfrm>
            <a:off x="4767053" y="2189423"/>
            <a:ext cx="455573" cy="646330"/>
          </a:xfrm>
          <a:prstGeom prst="rect">
            <a:avLst/>
          </a:prstGeom>
          <a:noFill/>
        </p:spPr>
        <p:txBody>
          <a:bodyPr wrap="none" rtlCol="0" anchor="ctr" anchorCtr="0">
            <a:spAutoFit/>
          </a:bodyPr>
          <a:lstStyle/>
          <a:p>
            <a:pPr algn="r" defTabSz="914217"/>
            <a:r>
              <a:rPr lang="en-GB" sz="36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rPr>
              <a:t>2</a:t>
            </a:r>
            <a:endParaRPr lang="tr-TR" sz="72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34" name="TextBox 33">
            <a:extLst>
              <a:ext uri="{FF2B5EF4-FFF2-40B4-BE49-F238E27FC236}">
                <a16:creationId xmlns:a16="http://schemas.microsoft.com/office/drawing/2014/main" id="{E4F94F76-C07C-FFAF-47BB-A83F714ACD8E}"/>
              </a:ext>
            </a:extLst>
          </p:cNvPr>
          <p:cNvSpPr txBox="1"/>
          <p:nvPr/>
        </p:nvSpPr>
        <p:spPr>
          <a:xfrm>
            <a:off x="5216199" y="2343311"/>
            <a:ext cx="4521471" cy="338554"/>
          </a:xfrm>
          <a:prstGeom prst="rect">
            <a:avLst/>
          </a:prstGeom>
          <a:noFill/>
        </p:spPr>
        <p:txBody>
          <a:bodyPr wrap="square" rtlCol="0" anchor="b" anchorCtr="0">
            <a:spAutoFit/>
          </a:bodyPr>
          <a:lstStyle/>
          <a:p>
            <a:pPr defTabSz="914217"/>
            <a:r>
              <a:rPr lang="en-US"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Performance Improvements</a:t>
            </a:r>
          </a:p>
        </p:txBody>
      </p:sp>
      <p:sp>
        <p:nvSpPr>
          <p:cNvPr id="36" name="TextBox 35">
            <a:extLst>
              <a:ext uri="{FF2B5EF4-FFF2-40B4-BE49-F238E27FC236}">
                <a16:creationId xmlns:a16="http://schemas.microsoft.com/office/drawing/2014/main" id="{79D44463-4111-4DBC-2FFA-B1F9B8D7CF0E}"/>
              </a:ext>
            </a:extLst>
          </p:cNvPr>
          <p:cNvSpPr txBox="1"/>
          <p:nvPr/>
        </p:nvSpPr>
        <p:spPr>
          <a:xfrm>
            <a:off x="4767053" y="2929042"/>
            <a:ext cx="455573" cy="646330"/>
          </a:xfrm>
          <a:prstGeom prst="rect">
            <a:avLst/>
          </a:prstGeom>
          <a:noFill/>
        </p:spPr>
        <p:txBody>
          <a:bodyPr wrap="none" rtlCol="0" anchor="ctr" anchorCtr="0">
            <a:spAutoFit/>
          </a:bodyPr>
          <a:lstStyle/>
          <a:p>
            <a:pPr algn="r" defTabSz="914217"/>
            <a:r>
              <a:rPr lang="en-GB" sz="36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rPr>
              <a:t>3</a:t>
            </a:r>
            <a:endParaRPr lang="tr-TR" sz="72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37" name="TextBox 36">
            <a:extLst>
              <a:ext uri="{FF2B5EF4-FFF2-40B4-BE49-F238E27FC236}">
                <a16:creationId xmlns:a16="http://schemas.microsoft.com/office/drawing/2014/main" id="{25FD83C6-D830-E37E-536B-A931BBFBA9C2}"/>
              </a:ext>
            </a:extLst>
          </p:cNvPr>
          <p:cNvSpPr txBox="1"/>
          <p:nvPr/>
        </p:nvSpPr>
        <p:spPr>
          <a:xfrm>
            <a:off x="5216199" y="3082930"/>
            <a:ext cx="3377848" cy="338554"/>
          </a:xfrm>
          <a:prstGeom prst="rect">
            <a:avLst/>
          </a:prstGeom>
          <a:noFill/>
        </p:spPr>
        <p:txBody>
          <a:bodyPr wrap="none" rtlCol="0" anchor="b" anchorCtr="0">
            <a:spAutoFit/>
          </a:bodyPr>
          <a:lstStyle/>
          <a:p>
            <a:pPr defTabSz="914217"/>
            <a:r>
              <a:rPr lang="en-US"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Enhanced Design Documentation</a:t>
            </a:r>
            <a:endParaRPr lang="tr-TR"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9" name="TextBox 38">
            <a:extLst>
              <a:ext uri="{FF2B5EF4-FFF2-40B4-BE49-F238E27FC236}">
                <a16:creationId xmlns:a16="http://schemas.microsoft.com/office/drawing/2014/main" id="{DF3AFD62-9DC9-F753-3DD9-7F9113873262}"/>
              </a:ext>
            </a:extLst>
          </p:cNvPr>
          <p:cNvSpPr txBox="1"/>
          <p:nvPr/>
        </p:nvSpPr>
        <p:spPr>
          <a:xfrm>
            <a:off x="4767053" y="3668661"/>
            <a:ext cx="455573" cy="646330"/>
          </a:xfrm>
          <a:prstGeom prst="rect">
            <a:avLst/>
          </a:prstGeom>
          <a:noFill/>
        </p:spPr>
        <p:txBody>
          <a:bodyPr wrap="none" rtlCol="0" anchor="ctr" anchorCtr="0">
            <a:spAutoFit/>
          </a:bodyPr>
          <a:lstStyle/>
          <a:p>
            <a:pPr algn="r" defTabSz="914217"/>
            <a:r>
              <a:rPr lang="en-GB" sz="36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rPr>
              <a:t>4</a:t>
            </a:r>
            <a:endParaRPr lang="tr-TR" sz="72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0" name="TextBox 39">
            <a:extLst>
              <a:ext uri="{FF2B5EF4-FFF2-40B4-BE49-F238E27FC236}">
                <a16:creationId xmlns:a16="http://schemas.microsoft.com/office/drawing/2014/main" id="{2AEFAAAD-6C17-819F-C65B-43644196982B}"/>
              </a:ext>
            </a:extLst>
          </p:cNvPr>
          <p:cNvSpPr txBox="1"/>
          <p:nvPr/>
        </p:nvSpPr>
        <p:spPr>
          <a:xfrm>
            <a:off x="5216199" y="3822549"/>
            <a:ext cx="2744662" cy="338554"/>
          </a:xfrm>
          <a:prstGeom prst="rect">
            <a:avLst/>
          </a:prstGeom>
          <a:noFill/>
        </p:spPr>
        <p:txBody>
          <a:bodyPr wrap="none" rtlCol="0" anchor="b" anchorCtr="0">
            <a:spAutoFit/>
          </a:bodyPr>
          <a:lstStyle/>
          <a:p>
            <a:pPr defTabSz="914217"/>
            <a:r>
              <a:rPr lang="tr-TR"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Modeling and Visualization</a:t>
            </a:r>
          </a:p>
        </p:txBody>
      </p:sp>
      <p:sp>
        <p:nvSpPr>
          <p:cNvPr id="42" name="TextBox 41">
            <a:extLst>
              <a:ext uri="{FF2B5EF4-FFF2-40B4-BE49-F238E27FC236}">
                <a16:creationId xmlns:a16="http://schemas.microsoft.com/office/drawing/2014/main" id="{5F592F9B-E0DD-AF58-5C24-EB3CDA8B9044}"/>
              </a:ext>
            </a:extLst>
          </p:cNvPr>
          <p:cNvSpPr txBox="1"/>
          <p:nvPr/>
        </p:nvSpPr>
        <p:spPr>
          <a:xfrm>
            <a:off x="4767053" y="4340575"/>
            <a:ext cx="455573" cy="646330"/>
          </a:xfrm>
          <a:prstGeom prst="rect">
            <a:avLst/>
          </a:prstGeom>
          <a:noFill/>
        </p:spPr>
        <p:txBody>
          <a:bodyPr wrap="none" rtlCol="0" anchor="ctr" anchorCtr="0">
            <a:spAutoFit/>
          </a:bodyPr>
          <a:lstStyle/>
          <a:p>
            <a:pPr algn="r" defTabSz="914217"/>
            <a:r>
              <a:rPr lang="en-GB" sz="36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rPr>
              <a:t>5</a:t>
            </a:r>
            <a:endParaRPr lang="tr-TR" sz="72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3" name="TextBox 42">
            <a:extLst>
              <a:ext uri="{FF2B5EF4-FFF2-40B4-BE49-F238E27FC236}">
                <a16:creationId xmlns:a16="http://schemas.microsoft.com/office/drawing/2014/main" id="{5377BA02-C1EA-D2E8-C8C3-84900B428277}"/>
              </a:ext>
            </a:extLst>
          </p:cNvPr>
          <p:cNvSpPr txBox="1"/>
          <p:nvPr/>
        </p:nvSpPr>
        <p:spPr>
          <a:xfrm>
            <a:off x="5216199" y="4494463"/>
            <a:ext cx="3601837" cy="338554"/>
          </a:xfrm>
          <a:prstGeom prst="rect">
            <a:avLst/>
          </a:prstGeom>
          <a:noFill/>
        </p:spPr>
        <p:txBody>
          <a:bodyPr wrap="square" rtlCol="0" anchor="b" anchorCtr="0">
            <a:spAutoFit/>
          </a:bodyPr>
          <a:lstStyle/>
          <a:p>
            <a:pPr defTabSz="914217"/>
            <a:r>
              <a:rPr lang="en-US"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RC Detailing</a:t>
            </a:r>
            <a:endParaRPr lang="tr-TR"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7" name="Picture 6">
            <a:extLst>
              <a:ext uri="{FF2B5EF4-FFF2-40B4-BE49-F238E27FC236}">
                <a16:creationId xmlns:a16="http://schemas.microsoft.com/office/drawing/2014/main" id="{91827320-059A-E51D-F6FD-0FFD95BBE361}"/>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rot="10800000" flipV="1">
            <a:off x="4182030" y="6430901"/>
            <a:ext cx="3827940" cy="74765"/>
          </a:xfrm>
          <a:prstGeom prst="rect">
            <a:avLst/>
          </a:prstGeom>
        </p:spPr>
      </p:pic>
      <p:sp>
        <p:nvSpPr>
          <p:cNvPr id="10" name="TextBox 9">
            <a:extLst>
              <a:ext uri="{FF2B5EF4-FFF2-40B4-BE49-F238E27FC236}">
                <a16:creationId xmlns:a16="http://schemas.microsoft.com/office/drawing/2014/main" id="{47E986B5-935E-05D7-CF68-B1C45FBD14EE}"/>
              </a:ext>
            </a:extLst>
          </p:cNvPr>
          <p:cNvSpPr txBox="1"/>
          <p:nvPr/>
        </p:nvSpPr>
        <p:spPr>
          <a:xfrm>
            <a:off x="4767053" y="5053902"/>
            <a:ext cx="455573" cy="646330"/>
          </a:xfrm>
          <a:prstGeom prst="rect">
            <a:avLst/>
          </a:prstGeom>
          <a:noFill/>
        </p:spPr>
        <p:txBody>
          <a:bodyPr wrap="none" rtlCol="0" anchor="ctr" anchorCtr="0">
            <a:spAutoFit/>
          </a:bodyPr>
          <a:lstStyle/>
          <a:p>
            <a:pPr algn="r" defTabSz="914217"/>
            <a:r>
              <a:rPr lang="en-GB" sz="36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rPr>
              <a:t>6</a:t>
            </a:r>
            <a:endParaRPr lang="tr-TR" sz="7200" b="1" noProof="1">
              <a:solidFill>
                <a:schemeClr val="bg2">
                  <a:lumMod val="75000"/>
                  <a:alpha val="25000"/>
                </a:schemeClr>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1" name="TextBox 10">
            <a:extLst>
              <a:ext uri="{FF2B5EF4-FFF2-40B4-BE49-F238E27FC236}">
                <a16:creationId xmlns:a16="http://schemas.microsoft.com/office/drawing/2014/main" id="{48546F3F-8C08-B4D7-EA00-A341F86DA525}"/>
              </a:ext>
            </a:extLst>
          </p:cNvPr>
          <p:cNvSpPr txBox="1"/>
          <p:nvPr/>
        </p:nvSpPr>
        <p:spPr>
          <a:xfrm>
            <a:off x="5216199" y="5207790"/>
            <a:ext cx="3601837" cy="338554"/>
          </a:xfrm>
          <a:prstGeom prst="rect">
            <a:avLst/>
          </a:prstGeom>
          <a:noFill/>
        </p:spPr>
        <p:txBody>
          <a:bodyPr wrap="square" rtlCol="0" anchor="b" anchorCtr="0">
            <a:spAutoFit/>
          </a:bodyPr>
          <a:lstStyle/>
          <a:p>
            <a:pPr defTabSz="914217"/>
            <a:r>
              <a:rPr lang="en-US"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The New ProtaSteel</a:t>
            </a:r>
            <a:endParaRPr lang="tr-TR" sz="1600" noProof="1">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139ECF-656D-3C4B-7B22-DF60AA7E9D91}"/>
              </a:ext>
            </a:extLst>
          </p:cNvPr>
          <p:cNvSpPr txBox="1"/>
          <p:nvPr/>
        </p:nvSpPr>
        <p:spPr>
          <a:xfrm>
            <a:off x="1188870" y="3066393"/>
            <a:ext cx="5130475" cy="861774"/>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1">
                <a:ln cmpd="sng">
                  <a:noFill/>
                </a:ln>
                <a:solidFill>
                  <a:schemeClr val="accent4">
                    <a:lumMod val="60000"/>
                    <a:lumOff val="40000"/>
                  </a:schemeClr>
                </a:solidFill>
                <a:effectLst/>
                <a:uLnTx/>
                <a:uFillTx/>
                <a:ea typeface="Open Sans" panose="020B0606030504020204" pitchFamily="34" charset="0"/>
                <a:cs typeface="Open Sans" panose="020B0606030504020204" pitchFamily="34" charset="0"/>
              </a:rPr>
              <a:t>Under the Spotlight:</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1">
                <a:ln cmpd="sng">
                  <a:noFill/>
                </a:ln>
                <a:solidFill>
                  <a:srgbClr val="E26D73"/>
                </a:solidFill>
                <a:effectLst/>
                <a:uLnTx/>
                <a:uFillTx/>
                <a:ea typeface="Open Sans" panose="020B0606030504020204" pitchFamily="34" charset="0"/>
                <a:cs typeface="Open Sans" panose="020B0606030504020204" pitchFamily="34" charset="0"/>
              </a:rPr>
              <a:t>Key Highlights</a:t>
            </a:r>
            <a:endParaRPr kumimoji="0" lang="tr-TR" sz="3200" i="0" u="none" strike="noStrike" kern="1200" cap="none" spc="0" normalizeH="0" baseline="0" noProof="1">
              <a:ln>
                <a:noFill/>
              </a:ln>
              <a:solidFill>
                <a:srgbClr val="E26D73"/>
              </a:solidFill>
              <a:effectLst/>
              <a:uLnTx/>
              <a:uFillTx/>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183851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a:xfrm>
            <a:off x="0" y="216000"/>
            <a:ext cx="12192000" cy="540000"/>
          </a:xfrm>
        </p:spPr>
        <p:txBody>
          <a:bodyPr anchor="ctr">
            <a:normAutofit/>
          </a:bodyPr>
          <a:lstStyle/>
          <a:p>
            <a:r>
              <a:rPr lang="en-US"/>
              <a:t>Key Highlights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a:xfrm>
            <a:off x="0" y="792000"/>
            <a:ext cx="12192000" cy="432000"/>
          </a:xfrm>
        </p:spPr>
        <p:txBody>
          <a:bodyPr>
            <a:normAutofit/>
          </a:bodyPr>
          <a:lstStyle/>
          <a:p>
            <a:pPr>
              <a:spcAft>
                <a:spcPts val="600"/>
              </a:spcAft>
            </a:pPr>
            <a:r>
              <a:rPr lang="en-US"/>
              <a:t>Cold Form Design to AISI S100 and EN1993</a:t>
            </a:r>
          </a:p>
        </p:txBody>
      </p:sp>
      <p:pic>
        <p:nvPicPr>
          <p:cNvPr id="3" name="Cold Formed Design">
            <a:hlinkClick r:id="" action="ppaction://media"/>
            <a:extLst>
              <a:ext uri="{FF2B5EF4-FFF2-40B4-BE49-F238E27FC236}">
                <a16:creationId xmlns:a16="http://schemas.microsoft.com/office/drawing/2014/main" id="{18A602FA-937E-6F31-0BAE-F353274E3BC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53412" y="1685888"/>
            <a:ext cx="6781801" cy="4238624"/>
          </a:xfrm>
          <a:prstGeom prst="rect">
            <a:avLst/>
          </a:prstGeom>
          <a:noFill/>
        </p:spPr>
      </p:pic>
    </p:spTree>
    <p:extLst>
      <p:ext uri="{BB962C8B-B14F-4D97-AF65-F5344CB8AC3E}">
        <p14:creationId xmlns:p14="http://schemas.microsoft.com/office/powerpoint/2010/main" val="29354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Key Highlights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Centralized &amp; Improved Report System</a:t>
            </a:r>
          </a:p>
        </p:txBody>
      </p:sp>
      <p:pic>
        <p:nvPicPr>
          <p:cNvPr id="7" name="Picture 6">
            <a:extLst>
              <a:ext uri="{FF2B5EF4-FFF2-40B4-BE49-F238E27FC236}">
                <a16:creationId xmlns:a16="http://schemas.microsoft.com/office/drawing/2014/main" id="{DA6535EC-1882-7389-588E-DDB3BE1E851C}"/>
              </a:ext>
            </a:extLst>
          </p:cNvPr>
          <p:cNvPicPr>
            <a:picLocks noChangeAspect="1"/>
          </p:cNvPicPr>
          <p:nvPr/>
        </p:nvPicPr>
        <p:blipFill>
          <a:blip r:embed="rId3"/>
          <a:stretch>
            <a:fillRect/>
          </a:stretch>
        </p:blipFill>
        <p:spPr>
          <a:xfrm>
            <a:off x="1969295" y="1507792"/>
            <a:ext cx="8253410" cy="461535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56029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9131DCFE-2C7E-B292-240C-92C2BBD2984C}"/>
              </a:ext>
            </a:extLst>
          </p:cNvPr>
          <p:cNvSpPr>
            <a:spLocks noGrp="1"/>
          </p:cNvSpPr>
          <p:nvPr>
            <p:ph type="title"/>
          </p:nvPr>
        </p:nvSpPr>
        <p:spPr/>
        <p:txBody>
          <a:bodyPr/>
          <a:lstStyle/>
          <a:p>
            <a:r>
              <a:rPr lang="en-US"/>
              <a:t>Key Highlights</a:t>
            </a:r>
            <a:endParaRPr lang="tr-TR"/>
          </a:p>
        </p:txBody>
      </p:sp>
      <p:sp>
        <p:nvSpPr>
          <p:cNvPr id="3" name="Metin Yer Tutucusu 2">
            <a:extLst>
              <a:ext uri="{FF2B5EF4-FFF2-40B4-BE49-F238E27FC236}">
                <a16:creationId xmlns:a16="http://schemas.microsoft.com/office/drawing/2014/main" id="{2F6710F6-C436-771B-7A74-5BE0C4961E84}"/>
              </a:ext>
            </a:extLst>
          </p:cNvPr>
          <p:cNvSpPr>
            <a:spLocks noGrp="1"/>
          </p:cNvSpPr>
          <p:nvPr>
            <p:ph type="body" sz="quarter" idx="10"/>
          </p:nvPr>
        </p:nvSpPr>
        <p:spPr/>
        <p:txBody>
          <a:bodyPr/>
          <a:lstStyle/>
          <a:p>
            <a:r>
              <a:rPr lang="en-US"/>
              <a:t>Spiral Staircase Modeling and Design</a:t>
            </a:r>
          </a:p>
          <a:p>
            <a:endParaRPr lang="tr-TR"/>
          </a:p>
        </p:txBody>
      </p:sp>
      <p:sp>
        <p:nvSpPr>
          <p:cNvPr id="4" name="Metin Yer Tutucusu 3">
            <a:extLst>
              <a:ext uri="{FF2B5EF4-FFF2-40B4-BE49-F238E27FC236}">
                <a16:creationId xmlns:a16="http://schemas.microsoft.com/office/drawing/2014/main" id="{189CFEC4-443C-D5E3-B586-EEF6A55463EE}"/>
              </a:ext>
            </a:extLst>
          </p:cNvPr>
          <p:cNvSpPr>
            <a:spLocks noGrp="1"/>
          </p:cNvSpPr>
          <p:nvPr>
            <p:ph type="body" sz="quarter" idx="11"/>
          </p:nvPr>
        </p:nvSpPr>
        <p:spPr/>
        <p:txBody>
          <a:bodyPr/>
          <a:lstStyle/>
          <a:p>
            <a:endParaRPr lang="tr-TR"/>
          </a:p>
        </p:txBody>
      </p:sp>
      <p:pic>
        <p:nvPicPr>
          <p:cNvPr id="9" name="SpiralStaircase">
            <a:hlinkClick r:id="" action="ppaction://media"/>
            <a:extLst>
              <a:ext uri="{FF2B5EF4-FFF2-40B4-BE49-F238E27FC236}">
                <a16:creationId xmlns:a16="http://schemas.microsoft.com/office/drawing/2014/main" id="{C4FD68D1-928A-1F52-BE2F-BC3827094077}"/>
              </a:ext>
            </a:extLst>
          </p:cNvPr>
          <p:cNvPicPr>
            <a:picLocks noGrp="1" noChangeAspect="1"/>
          </p:cNvPicPr>
          <p:nvPr>
            <p:ph sz="quarter" idx="12"/>
            <a:videoFile r:link="rId2"/>
            <p:extLst>
              <p:ext uri="{DAA4B4D4-6D71-4841-9C94-3DE7FCFB9230}">
                <p14:media xmlns:p14="http://schemas.microsoft.com/office/powerpoint/2010/main" r:embed="rId1"/>
              </p:ext>
            </p:extLst>
          </p:nvPr>
        </p:nvPicPr>
        <p:blipFill>
          <a:blip r:embed="rId5"/>
          <a:stretch>
            <a:fillRect/>
          </a:stretch>
        </p:blipFill>
        <p:spPr>
          <a:xfrm>
            <a:off x="2462213" y="2027238"/>
            <a:ext cx="7270750" cy="4089400"/>
          </a:xfrm>
        </p:spPr>
      </p:pic>
    </p:spTree>
    <p:extLst>
      <p:ext uri="{BB962C8B-B14F-4D97-AF65-F5344CB8AC3E}">
        <p14:creationId xmlns:p14="http://schemas.microsoft.com/office/powerpoint/2010/main" val="2692131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06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Key Highlights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ETABS Model Import &amp; Improved Export</a:t>
            </a:r>
          </a:p>
        </p:txBody>
      </p:sp>
      <p:sp>
        <p:nvSpPr>
          <p:cNvPr id="6" name="Text Placeholder 5">
            <a:extLst>
              <a:ext uri="{FF2B5EF4-FFF2-40B4-BE49-F238E27FC236}">
                <a16:creationId xmlns:a16="http://schemas.microsoft.com/office/drawing/2014/main" id="{7CD6ED47-AE9B-9749-7DEC-4877C7645525}"/>
              </a:ext>
            </a:extLst>
          </p:cNvPr>
          <p:cNvSpPr>
            <a:spLocks noGrp="1"/>
          </p:cNvSpPr>
          <p:nvPr>
            <p:ph type="body" sz="quarter" idx="11"/>
          </p:nvPr>
        </p:nvSpPr>
        <p:spPr/>
        <p:txBody>
          <a:bodyPr/>
          <a:lstStyle/>
          <a:p>
            <a:endParaRPr lang="tr-TR"/>
          </a:p>
        </p:txBody>
      </p:sp>
      <p:pic>
        <p:nvPicPr>
          <p:cNvPr id="9" name="Resim 3" descr="A screenshot of a computer&#10;&#10;AI-generated content may be incorrect.">
            <a:extLst>
              <a:ext uri="{FF2B5EF4-FFF2-40B4-BE49-F238E27FC236}">
                <a16:creationId xmlns:a16="http://schemas.microsoft.com/office/drawing/2014/main" id="{C4D0441B-56C1-9239-EA0C-E0E21B164C55}"/>
              </a:ext>
            </a:extLst>
          </p:cNvPr>
          <p:cNvPicPr>
            <a:picLocks noChangeAspect="1"/>
          </p:cNvPicPr>
          <p:nvPr/>
        </p:nvPicPr>
        <p:blipFill>
          <a:blip r:embed="rId3"/>
          <a:srcRect/>
          <a:stretch>
            <a:fillRect/>
          </a:stretch>
        </p:blipFill>
        <p:spPr bwMode="auto">
          <a:xfrm>
            <a:off x="2345131" y="1727800"/>
            <a:ext cx="7264580" cy="3979935"/>
          </a:xfrm>
          <a:prstGeom prst="rect">
            <a:avLst/>
          </a:prstGeom>
          <a:noFill/>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13114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Key Highlights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Indian Seismic Code IS1893-2025</a:t>
            </a:r>
          </a:p>
        </p:txBody>
      </p:sp>
      <p:pic>
        <p:nvPicPr>
          <p:cNvPr id="5" name="Picture 4">
            <a:extLst>
              <a:ext uri="{FF2B5EF4-FFF2-40B4-BE49-F238E27FC236}">
                <a16:creationId xmlns:a16="http://schemas.microsoft.com/office/drawing/2014/main" id="{D4A87BA9-DF95-8971-8F71-A4819E2D39A0}"/>
              </a:ext>
            </a:extLst>
          </p:cNvPr>
          <p:cNvPicPr>
            <a:picLocks noChangeAspect="1"/>
          </p:cNvPicPr>
          <p:nvPr/>
        </p:nvPicPr>
        <p:blipFill>
          <a:blip r:embed="rId3"/>
          <a:stretch>
            <a:fillRect/>
          </a:stretch>
        </p:blipFill>
        <p:spPr>
          <a:xfrm>
            <a:off x="679742" y="1469952"/>
            <a:ext cx="7132364" cy="4690525"/>
          </a:xfrm>
          <a:prstGeom prst="rect">
            <a:avLst/>
          </a:prstGeom>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8D4BEBAE-E746-DA98-61EF-B9EF84821D6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29318" y="1593313"/>
            <a:ext cx="3482940" cy="410996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89096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66B28-DBA6-4CE9-92BA-A5FD05B178AD}"/>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BE53D821-584B-4EDF-8D45-7AAA20424B73}"/>
              </a:ext>
            </a:extLst>
          </p:cNvPr>
          <p:cNvSpPr>
            <a:spLocks noGrp="1"/>
          </p:cNvSpPr>
          <p:nvPr>
            <p:ph type="body" sz="quarter" idx="10"/>
          </p:nvPr>
        </p:nvSpPr>
        <p:spPr/>
        <p:txBody>
          <a:bodyPr/>
          <a:lstStyle/>
          <a:p>
            <a:r>
              <a:rPr lang="en-US"/>
              <a:t>Shearwall Boundary Element Checks to ACI318</a:t>
            </a:r>
            <a:endParaRPr lang="tr-TR"/>
          </a:p>
        </p:txBody>
      </p:sp>
      <p:pic>
        <p:nvPicPr>
          <p:cNvPr id="7" name="Resim 6">
            <a:extLst>
              <a:ext uri="{FF2B5EF4-FFF2-40B4-BE49-F238E27FC236}">
                <a16:creationId xmlns:a16="http://schemas.microsoft.com/office/drawing/2014/main" id="{11F56F70-89CC-B226-628E-BE24E4AA2474}"/>
              </a:ext>
            </a:extLst>
          </p:cNvPr>
          <p:cNvPicPr>
            <a:picLocks noChangeAspect="1"/>
          </p:cNvPicPr>
          <p:nvPr/>
        </p:nvPicPr>
        <p:blipFill>
          <a:blip r:embed="rId3"/>
          <a:stretch>
            <a:fillRect/>
          </a:stretch>
        </p:blipFill>
        <p:spPr>
          <a:xfrm>
            <a:off x="3215265" y="1260000"/>
            <a:ext cx="5761470" cy="49571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86187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66B28-DBA6-4CE9-92BA-A5FD05B178AD}"/>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BE53D821-584B-4EDF-8D45-7AAA20424B73}"/>
              </a:ext>
            </a:extLst>
          </p:cNvPr>
          <p:cNvSpPr>
            <a:spLocks noGrp="1"/>
          </p:cNvSpPr>
          <p:nvPr>
            <p:ph type="body" sz="quarter" idx="10"/>
          </p:nvPr>
        </p:nvSpPr>
        <p:spPr/>
        <p:txBody>
          <a:bodyPr/>
          <a:lstStyle/>
          <a:p>
            <a:r>
              <a:rPr lang="en-US"/>
              <a:t>Floor Torsion: Check at Selected Columns</a:t>
            </a:r>
            <a:endParaRPr lang="tr-TR"/>
          </a:p>
        </p:txBody>
      </p:sp>
      <p:pic>
        <p:nvPicPr>
          <p:cNvPr id="5" name="Resim 1">
            <a:extLst>
              <a:ext uri="{FF2B5EF4-FFF2-40B4-BE49-F238E27FC236}">
                <a16:creationId xmlns:a16="http://schemas.microsoft.com/office/drawing/2014/main" id="{5FCE9B45-9D6C-8D8C-1E92-0ED5DADAFDFA}"/>
              </a:ext>
            </a:extLst>
          </p:cNvPr>
          <p:cNvPicPr>
            <a:picLocks noChangeAspect="1"/>
          </p:cNvPicPr>
          <p:nvPr/>
        </p:nvPicPr>
        <p:blipFill>
          <a:blip r:embed="rId3"/>
          <a:stretch>
            <a:fillRect/>
          </a:stretch>
        </p:blipFill>
        <p:spPr>
          <a:xfrm>
            <a:off x="2308389" y="1709069"/>
            <a:ext cx="7575222" cy="429624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676710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66B28-DBA6-4CE9-92BA-A5FD05B178AD}"/>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BE53D821-584B-4EDF-8D45-7AAA20424B73}"/>
              </a:ext>
            </a:extLst>
          </p:cNvPr>
          <p:cNvSpPr>
            <a:spLocks noGrp="1"/>
          </p:cNvSpPr>
          <p:nvPr>
            <p:ph type="body" sz="quarter" idx="10"/>
          </p:nvPr>
        </p:nvSpPr>
        <p:spPr/>
        <p:txBody>
          <a:bodyPr/>
          <a:lstStyle/>
          <a:p>
            <a:r>
              <a:rPr lang="en-US"/>
              <a:t>Pushover Target Displacement – NSR10 (Colombia)</a:t>
            </a:r>
            <a:endParaRPr lang="tr-TR"/>
          </a:p>
        </p:txBody>
      </p:sp>
      <p:pic>
        <p:nvPicPr>
          <p:cNvPr id="2" name="Resim 1">
            <a:extLst>
              <a:ext uri="{FF2B5EF4-FFF2-40B4-BE49-F238E27FC236}">
                <a16:creationId xmlns:a16="http://schemas.microsoft.com/office/drawing/2014/main" id="{51378CA6-1E9A-E3C1-D5AB-149F2F6E037E}"/>
              </a:ext>
            </a:extLst>
          </p:cNvPr>
          <p:cNvPicPr>
            <a:picLocks noChangeAspect="1"/>
          </p:cNvPicPr>
          <p:nvPr/>
        </p:nvPicPr>
        <p:blipFill>
          <a:blip r:embed="rId3"/>
          <a:stretch>
            <a:fillRect/>
          </a:stretch>
        </p:blipFill>
        <p:spPr>
          <a:xfrm>
            <a:off x="2159298" y="1713131"/>
            <a:ext cx="7873404" cy="460511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64400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66B28-DBA6-4CE9-92BA-A5FD05B178AD}"/>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BE53D821-584B-4EDF-8D45-7AAA20424B73}"/>
              </a:ext>
            </a:extLst>
          </p:cNvPr>
          <p:cNvSpPr>
            <a:spLocks noGrp="1"/>
          </p:cNvSpPr>
          <p:nvPr>
            <p:ph type="body" sz="quarter" idx="10"/>
          </p:nvPr>
        </p:nvSpPr>
        <p:spPr/>
        <p:txBody>
          <a:bodyPr/>
          <a:lstStyle/>
          <a:p>
            <a:r>
              <a:rPr lang="en-US"/>
              <a:t>RC Beam &amp; Column Design to Thailand DPT1302-61</a:t>
            </a:r>
            <a:endParaRPr lang="tr-TR"/>
          </a:p>
        </p:txBody>
      </p:sp>
      <p:pic>
        <p:nvPicPr>
          <p:cNvPr id="2" name="Resim 1">
            <a:extLst>
              <a:ext uri="{FF2B5EF4-FFF2-40B4-BE49-F238E27FC236}">
                <a16:creationId xmlns:a16="http://schemas.microsoft.com/office/drawing/2014/main" id="{D1DE22C4-F164-5542-818E-AC7476721E46}"/>
              </a:ext>
            </a:extLst>
          </p:cNvPr>
          <p:cNvPicPr>
            <a:picLocks noChangeAspect="1"/>
          </p:cNvPicPr>
          <p:nvPr/>
        </p:nvPicPr>
        <p:blipFill>
          <a:blip r:embed="rId3"/>
          <a:stretch>
            <a:fillRect/>
          </a:stretch>
        </p:blipFill>
        <p:spPr>
          <a:xfrm>
            <a:off x="4167370" y="1296096"/>
            <a:ext cx="3857260" cy="476990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891616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66B28-DBA6-4CE9-92BA-A5FD05B178AD}"/>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BE53D821-584B-4EDF-8D45-7AAA20424B73}"/>
              </a:ext>
            </a:extLst>
          </p:cNvPr>
          <p:cNvSpPr>
            <a:spLocks noGrp="1"/>
          </p:cNvSpPr>
          <p:nvPr>
            <p:ph type="body" sz="quarter" idx="10"/>
          </p:nvPr>
        </p:nvSpPr>
        <p:spPr/>
        <p:txBody>
          <a:bodyPr/>
          <a:lstStyle/>
          <a:p>
            <a:r>
              <a:rPr lang="en-US"/>
              <a:t>Footing Stability Checks</a:t>
            </a:r>
            <a:endParaRPr lang="tr-TR"/>
          </a:p>
        </p:txBody>
      </p:sp>
      <p:pic>
        <p:nvPicPr>
          <p:cNvPr id="5" name="Resim 1">
            <a:extLst>
              <a:ext uri="{FF2B5EF4-FFF2-40B4-BE49-F238E27FC236}">
                <a16:creationId xmlns:a16="http://schemas.microsoft.com/office/drawing/2014/main" id="{C45AE05C-E94B-AFA1-944F-074E16B946E7}"/>
              </a:ext>
            </a:extLst>
          </p:cNvPr>
          <p:cNvPicPr>
            <a:picLocks noChangeAspect="1"/>
          </p:cNvPicPr>
          <p:nvPr/>
        </p:nvPicPr>
        <p:blipFill>
          <a:blip r:embed="rId3"/>
          <a:stretch>
            <a:fillRect/>
          </a:stretch>
        </p:blipFill>
        <p:spPr>
          <a:xfrm>
            <a:off x="3400112" y="1260000"/>
            <a:ext cx="5391775" cy="484427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32565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66B28-DBA6-4CE9-92BA-A5FD05B178AD}"/>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BE53D821-584B-4EDF-8D45-7AAA20424B73}"/>
              </a:ext>
            </a:extLst>
          </p:cNvPr>
          <p:cNvSpPr>
            <a:spLocks noGrp="1"/>
          </p:cNvSpPr>
          <p:nvPr>
            <p:ph type="body" sz="quarter" idx="10"/>
          </p:nvPr>
        </p:nvSpPr>
        <p:spPr/>
        <p:txBody>
          <a:bodyPr/>
          <a:lstStyle/>
          <a:p>
            <a:r>
              <a:rPr lang="en-US"/>
              <a:t>Multiple Links in Wide Beams</a:t>
            </a:r>
            <a:endParaRPr lang="tr-TR"/>
          </a:p>
        </p:txBody>
      </p:sp>
      <p:pic>
        <p:nvPicPr>
          <p:cNvPr id="5" name="Resim 32">
            <a:extLst>
              <a:ext uri="{FF2B5EF4-FFF2-40B4-BE49-F238E27FC236}">
                <a16:creationId xmlns:a16="http://schemas.microsoft.com/office/drawing/2014/main" id="{9F4D31F4-9EE0-B9BB-8405-863972BE312B}"/>
              </a:ext>
            </a:extLst>
          </p:cNvPr>
          <p:cNvPicPr>
            <a:picLocks noChangeAspect="1"/>
          </p:cNvPicPr>
          <p:nvPr/>
        </p:nvPicPr>
        <p:blipFill rotWithShape="1">
          <a:blip r:embed="rId3">
            <a:extLst>
              <a:ext uri="{28A0092B-C50C-407E-A947-70E740481C1C}">
                <a14:useLocalDpi xmlns:a14="http://schemas.microsoft.com/office/drawing/2010/main" val="0"/>
              </a:ext>
            </a:extLst>
          </a:blip>
          <a:srcRect r="55152"/>
          <a:stretch>
            <a:fillRect/>
          </a:stretch>
        </p:blipFill>
        <p:spPr bwMode="auto">
          <a:xfrm>
            <a:off x="628913" y="1692833"/>
            <a:ext cx="4091940" cy="1848485"/>
          </a:xfrm>
          <a:prstGeom prst="rect">
            <a:avLst/>
          </a:prstGeom>
          <a:noFill/>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pic>
        <p:nvPicPr>
          <p:cNvPr id="6" name="Resim 32">
            <a:extLst>
              <a:ext uri="{FF2B5EF4-FFF2-40B4-BE49-F238E27FC236}">
                <a16:creationId xmlns:a16="http://schemas.microsoft.com/office/drawing/2014/main" id="{406E9979-5387-03CE-A50C-5B035F14196E}"/>
              </a:ext>
            </a:extLst>
          </p:cNvPr>
          <p:cNvPicPr>
            <a:picLocks noChangeAspect="1"/>
          </p:cNvPicPr>
          <p:nvPr/>
        </p:nvPicPr>
        <p:blipFill rotWithShape="1">
          <a:blip r:embed="rId3">
            <a:extLst>
              <a:ext uri="{28A0092B-C50C-407E-A947-70E740481C1C}">
                <a14:useLocalDpi xmlns:a14="http://schemas.microsoft.com/office/drawing/2010/main" val="0"/>
              </a:ext>
            </a:extLst>
          </a:blip>
          <a:srcRect l="44941"/>
          <a:stretch>
            <a:fillRect/>
          </a:stretch>
        </p:blipFill>
        <p:spPr bwMode="auto">
          <a:xfrm>
            <a:off x="659393" y="3817039"/>
            <a:ext cx="4061460" cy="1494155"/>
          </a:xfrm>
          <a:prstGeom prst="rect">
            <a:avLst/>
          </a:prstGeom>
          <a:noFill/>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pic>
        <p:nvPicPr>
          <p:cNvPr id="7" name="Resim 38">
            <a:extLst>
              <a:ext uri="{FF2B5EF4-FFF2-40B4-BE49-F238E27FC236}">
                <a16:creationId xmlns:a16="http://schemas.microsoft.com/office/drawing/2014/main" id="{5012AC87-8C9D-A420-1930-ABC3C6E57D9B}"/>
              </a:ext>
            </a:extLst>
          </p:cNvPr>
          <p:cNvPicPr>
            <a:picLocks noChangeAspect="1"/>
          </p:cNvPicPr>
          <p:nvPr/>
        </p:nvPicPr>
        <p:blipFill rotWithShape="1">
          <a:blip r:embed="rId4" cstate="print">
            <a:grayscl/>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t="13665" r="5943"/>
          <a:stretch>
            <a:fillRect/>
          </a:stretch>
        </p:blipFill>
        <p:spPr bwMode="auto">
          <a:xfrm>
            <a:off x="4971787" y="1692833"/>
            <a:ext cx="6619780" cy="3618361"/>
          </a:xfrm>
          <a:prstGeom prst="rect">
            <a:avLst/>
          </a:prstGeom>
          <a:noFill/>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727979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1AAD1E-0871-E348-B706-CD4D9E46BD9F}"/>
              </a:ext>
            </a:extLst>
          </p:cNvPr>
          <p:cNvSpPr txBox="1"/>
          <p:nvPr/>
        </p:nvSpPr>
        <p:spPr>
          <a:xfrm>
            <a:off x="1126107" y="3429000"/>
            <a:ext cx="4706124" cy="461665"/>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1">
                <a:ln cmpd="sng">
                  <a:noFill/>
                </a:ln>
                <a:solidFill>
                  <a:srgbClr val="E26D73"/>
                </a:solidFill>
                <a:effectLst/>
                <a:uLnTx/>
                <a:uFillTx/>
                <a:ea typeface="Open Sans" panose="020B0606030504020204" pitchFamily="34" charset="0"/>
                <a:cs typeface="Open Sans" panose="020B0606030504020204" pitchFamily="34" charset="0"/>
              </a:rPr>
              <a:t>Performance Improvements</a:t>
            </a:r>
            <a:endParaRPr kumimoji="0" lang="tr-TR" sz="2400" i="0" u="none" strike="noStrike" kern="1200" cap="none" spc="0" normalizeH="0" baseline="0" noProof="1">
              <a:ln>
                <a:noFill/>
              </a:ln>
              <a:solidFill>
                <a:srgbClr val="E26D73"/>
              </a:solidFill>
              <a:effectLst/>
              <a:uLnTx/>
              <a:uFillTx/>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042258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8834E-0EC8-3FF4-A95E-685982F7F008}"/>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E8881E68-4561-17DB-D482-72C7EFEF033C}"/>
              </a:ext>
            </a:extLst>
          </p:cNvPr>
          <p:cNvSpPr>
            <a:spLocks noGrp="1"/>
          </p:cNvSpPr>
          <p:nvPr>
            <p:ph type="title"/>
          </p:nvPr>
        </p:nvSpPr>
        <p:spPr/>
        <p:txBody>
          <a:bodyPr>
            <a:normAutofit/>
          </a:bodyPr>
          <a:lstStyle/>
          <a:p>
            <a:r>
              <a:rPr lang="en-US"/>
              <a:t>Performance Improvements</a:t>
            </a:r>
            <a:endParaRPr lang="tr-TR"/>
          </a:p>
        </p:txBody>
      </p:sp>
      <p:sp>
        <p:nvSpPr>
          <p:cNvPr id="2" name="Text Placeholder 1">
            <a:extLst>
              <a:ext uri="{FF2B5EF4-FFF2-40B4-BE49-F238E27FC236}">
                <a16:creationId xmlns:a16="http://schemas.microsoft.com/office/drawing/2014/main" id="{6B3947BF-F452-8E21-2C9A-D8B5C66BDC3C}"/>
              </a:ext>
            </a:extLst>
          </p:cNvPr>
          <p:cNvSpPr>
            <a:spLocks noGrp="1"/>
          </p:cNvSpPr>
          <p:nvPr>
            <p:ph type="body" sz="quarter" idx="10"/>
          </p:nvPr>
        </p:nvSpPr>
        <p:spPr/>
        <p:txBody>
          <a:bodyPr/>
          <a:lstStyle/>
          <a:p>
            <a:pPr>
              <a:spcAft>
                <a:spcPts val="600"/>
              </a:spcAft>
            </a:pPr>
            <a:r>
              <a:rPr lang="en-US"/>
              <a:t>4x Analysis Speed</a:t>
            </a:r>
          </a:p>
        </p:txBody>
      </p:sp>
      <p:pic>
        <p:nvPicPr>
          <p:cNvPr id="5" name="Resim 4" descr="meneviş mavisi, Majorelle Blue, Kobalt (çini) mavisi, mavi içeren bir resim&#10;&#10;Yapay zeka tarafından oluşturulmuş içerik yanlış olabilir.">
            <a:extLst>
              <a:ext uri="{FF2B5EF4-FFF2-40B4-BE49-F238E27FC236}">
                <a16:creationId xmlns:a16="http://schemas.microsoft.com/office/drawing/2014/main" id="{447780C4-66E3-9DA5-7F90-E1818DC188BC}"/>
              </a:ext>
            </a:extLst>
          </p:cNvPr>
          <p:cNvPicPr>
            <a:picLocks noChangeAspect="1"/>
          </p:cNvPicPr>
          <p:nvPr/>
        </p:nvPicPr>
        <p:blipFill>
          <a:blip r:embed="rId3"/>
          <a:srcRect t="13487" r="1" b="36842"/>
          <a:stretch>
            <a:fillRect/>
          </a:stretch>
        </p:blipFill>
        <p:spPr>
          <a:xfrm>
            <a:off x="2491818" y="1260000"/>
            <a:ext cx="7208363" cy="4806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25598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23DAD-058D-5E54-ED57-20AF74A0915B}"/>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7087BA9A-C4F1-5943-0897-4194EAF211FF}"/>
              </a:ext>
            </a:extLst>
          </p:cNvPr>
          <p:cNvSpPr>
            <a:spLocks noGrp="1"/>
          </p:cNvSpPr>
          <p:nvPr>
            <p:ph type="title"/>
          </p:nvPr>
        </p:nvSpPr>
        <p:spPr/>
        <p:txBody>
          <a:bodyPr>
            <a:normAutofit/>
          </a:bodyPr>
          <a:lstStyle/>
          <a:p>
            <a:r>
              <a:rPr lang="en-US"/>
              <a:t>Performance Improvements</a:t>
            </a:r>
            <a:endParaRPr lang="tr-TR"/>
          </a:p>
        </p:txBody>
      </p:sp>
      <p:sp>
        <p:nvSpPr>
          <p:cNvPr id="2" name="Text Placeholder 1">
            <a:extLst>
              <a:ext uri="{FF2B5EF4-FFF2-40B4-BE49-F238E27FC236}">
                <a16:creationId xmlns:a16="http://schemas.microsoft.com/office/drawing/2014/main" id="{5D56A16D-83BA-061F-009E-A579F5802FDD}"/>
              </a:ext>
            </a:extLst>
          </p:cNvPr>
          <p:cNvSpPr>
            <a:spLocks noGrp="1"/>
          </p:cNvSpPr>
          <p:nvPr>
            <p:ph type="body" sz="quarter" idx="10"/>
          </p:nvPr>
        </p:nvSpPr>
        <p:spPr/>
        <p:txBody>
          <a:bodyPr/>
          <a:lstStyle/>
          <a:p>
            <a:r>
              <a:rPr lang="tr-TR">
                <a:ea typeface="Calibri"/>
                <a:cs typeface="Calibri"/>
              </a:rPr>
              <a:t>5x </a:t>
            </a:r>
            <a:r>
              <a:rPr lang="tr-TR" err="1">
                <a:ea typeface="Calibri"/>
                <a:cs typeface="Calibri"/>
              </a:rPr>
              <a:t>Faster</a:t>
            </a:r>
            <a:r>
              <a:rPr lang="tr-TR">
                <a:ea typeface="Calibri"/>
                <a:cs typeface="Calibri"/>
              </a:rPr>
              <a:t> Analysis </a:t>
            </a:r>
            <a:r>
              <a:rPr lang="tr-TR" err="1">
                <a:ea typeface="Calibri"/>
                <a:cs typeface="Calibri"/>
              </a:rPr>
              <a:t>Result</a:t>
            </a:r>
            <a:r>
              <a:rPr lang="tr-TR">
                <a:ea typeface="Calibri"/>
                <a:cs typeface="Calibri"/>
              </a:rPr>
              <a:t> </a:t>
            </a:r>
            <a:r>
              <a:rPr lang="tr-TR" err="1">
                <a:ea typeface="Calibri"/>
                <a:cs typeface="Calibri"/>
              </a:rPr>
              <a:t>Processing</a:t>
            </a:r>
            <a:r>
              <a:rPr lang="tr-TR">
                <a:ea typeface="Calibri"/>
                <a:cs typeface="Calibri"/>
              </a:rPr>
              <a:t> </a:t>
            </a:r>
            <a:endParaRPr lang="tr-TR"/>
          </a:p>
        </p:txBody>
      </p:sp>
      <p:pic>
        <p:nvPicPr>
          <p:cNvPr id="5" name="İçerik Yer Tutucusu 5" descr="metin, ekran görüntüsü, yazılım, bilgisayar içeren bir resim&#10;&#10;Yapay zeka tarafından oluşturulmuş içerik yanlış olabilir.">
            <a:extLst>
              <a:ext uri="{FF2B5EF4-FFF2-40B4-BE49-F238E27FC236}">
                <a16:creationId xmlns:a16="http://schemas.microsoft.com/office/drawing/2014/main" id="{9D5200FE-B8F9-DDC3-131B-8F25F801D9B5}"/>
              </a:ext>
            </a:extLst>
          </p:cNvPr>
          <p:cNvPicPr>
            <a:picLocks noChangeAspect="1"/>
          </p:cNvPicPr>
          <p:nvPr/>
        </p:nvPicPr>
        <p:blipFill>
          <a:blip r:embed="rId3"/>
          <a:stretch>
            <a:fillRect/>
          </a:stretch>
        </p:blipFill>
        <p:spPr>
          <a:xfrm>
            <a:off x="2701585" y="1371513"/>
            <a:ext cx="6788829" cy="4806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0165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FF06C-E55B-A471-572B-1268ED9A2712}"/>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CC41681B-2B81-0F8A-36CE-75A1DE853166}"/>
              </a:ext>
            </a:extLst>
          </p:cNvPr>
          <p:cNvSpPr>
            <a:spLocks noGrp="1"/>
          </p:cNvSpPr>
          <p:nvPr>
            <p:ph type="title"/>
          </p:nvPr>
        </p:nvSpPr>
        <p:spPr/>
        <p:txBody>
          <a:bodyPr>
            <a:normAutofit/>
          </a:bodyPr>
          <a:lstStyle/>
          <a:p>
            <a:r>
              <a:rPr lang="en-US"/>
              <a:t>Performance Improvements</a:t>
            </a:r>
            <a:endParaRPr lang="tr-TR"/>
          </a:p>
        </p:txBody>
      </p:sp>
      <p:sp>
        <p:nvSpPr>
          <p:cNvPr id="2" name="Text Placeholder 1">
            <a:extLst>
              <a:ext uri="{FF2B5EF4-FFF2-40B4-BE49-F238E27FC236}">
                <a16:creationId xmlns:a16="http://schemas.microsoft.com/office/drawing/2014/main" id="{4B927647-519D-CA61-EE49-CC7DEE99AFE3}"/>
              </a:ext>
            </a:extLst>
          </p:cNvPr>
          <p:cNvSpPr>
            <a:spLocks noGrp="1"/>
          </p:cNvSpPr>
          <p:nvPr>
            <p:ph type="body" sz="quarter" idx="10"/>
          </p:nvPr>
        </p:nvSpPr>
        <p:spPr/>
        <p:txBody>
          <a:bodyPr/>
          <a:lstStyle/>
          <a:p>
            <a:r>
              <a:rPr lang="tr-TR">
                <a:ea typeface="Calibri"/>
                <a:cs typeface="Calibri"/>
              </a:rPr>
              <a:t> </a:t>
            </a:r>
            <a:endParaRPr lang="tr-TR"/>
          </a:p>
        </p:txBody>
      </p:sp>
      <p:sp>
        <p:nvSpPr>
          <p:cNvPr id="3" name="Text Placeholder 1">
            <a:extLst>
              <a:ext uri="{FF2B5EF4-FFF2-40B4-BE49-F238E27FC236}">
                <a16:creationId xmlns:a16="http://schemas.microsoft.com/office/drawing/2014/main" id="{C09D79A5-720F-781B-A43C-B89AB6739859}"/>
              </a:ext>
            </a:extLst>
          </p:cNvPr>
          <p:cNvSpPr txBox="1">
            <a:spLocks/>
          </p:cNvSpPr>
          <p:nvPr/>
        </p:nvSpPr>
        <p:spPr>
          <a:xfrm>
            <a:off x="0" y="792000"/>
            <a:ext cx="12192000" cy="432000"/>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2200" b="1" kern="1200">
                <a:solidFill>
                  <a:srgbClr val="DB323F"/>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ea typeface="Calibri"/>
                <a:cs typeface="Calibri"/>
              </a:rPr>
              <a:t>Very Large Models with Similar Storeys</a:t>
            </a:r>
            <a:endParaRPr lang="tr-TR"/>
          </a:p>
        </p:txBody>
      </p:sp>
      <p:pic>
        <p:nvPicPr>
          <p:cNvPr id="6" name="Resim 5">
            <a:extLst>
              <a:ext uri="{FF2B5EF4-FFF2-40B4-BE49-F238E27FC236}">
                <a16:creationId xmlns:a16="http://schemas.microsoft.com/office/drawing/2014/main" id="{04B1F0ED-FCC8-281B-B16D-66AF06223424}"/>
              </a:ext>
            </a:extLst>
          </p:cNvPr>
          <p:cNvPicPr>
            <a:picLocks noChangeAspect="1"/>
          </p:cNvPicPr>
          <p:nvPr/>
        </p:nvPicPr>
        <p:blipFill>
          <a:blip r:embed="rId3"/>
          <a:stretch>
            <a:fillRect/>
          </a:stretch>
        </p:blipFill>
        <p:spPr>
          <a:xfrm>
            <a:off x="2639404" y="1473458"/>
            <a:ext cx="6913191" cy="45925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52093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Performance Improvements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10x Faster Report Engine</a:t>
            </a:r>
          </a:p>
        </p:txBody>
      </p:sp>
      <p:pic>
        <p:nvPicPr>
          <p:cNvPr id="3" name="Picture 2">
            <a:extLst>
              <a:ext uri="{FF2B5EF4-FFF2-40B4-BE49-F238E27FC236}">
                <a16:creationId xmlns:a16="http://schemas.microsoft.com/office/drawing/2014/main" id="{0DCDEF81-04D7-855A-CC50-080E145B070B}"/>
              </a:ext>
            </a:extLst>
          </p:cNvPr>
          <p:cNvPicPr>
            <a:picLocks noChangeAspect="1"/>
          </p:cNvPicPr>
          <p:nvPr/>
        </p:nvPicPr>
        <p:blipFill rotWithShape="1">
          <a:blip r:embed="rId3"/>
          <a:srcRect t="1527" r="14025" b="3226"/>
          <a:stretch>
            <a:fillRect/>
          </a:stretch>
        </p:blipFill>
        <p:spPr bwMode="auto">
          <a:xfrm>
            <a:off x="2520950" y="1444941"/>
            <a:ext cx="7150100" cy="4776141"/>
          </a:xfrm>
          <a:prstGeom prst="rect">
            <a:avLst/>
          </a:prstGeom>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10661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1AAD1E-0871-E348-B706-CD4D9E46BD9F}"/>
              </a:ext>
            </a:extLst>
          </p:cNvPr>
          <p:cNvSpPr txBox="1"/>
          <p:nvPr/>
        </p:nvSpPr>
        <p:spPr>
          <a:xfrm>
            <a:off x="1157638" y="2806262"/>
            <a:ext cx="4770196" cy="1077218"/>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1">
                <a:ln cmpd="sng">
                  <a:noFill/>
                </a:ln>
                <a:solidFill>
                  <a:srgbClr val="E26D73"/>
                </a:solidFill>
                <a:effectLst/>
                <a:uLnTx/>
                <a:uFillTx/>
                <a:ea typeface="Open Sans" panose="020B0606030504020204" pitchFamily="34" charset="0"/>
                <a:cs typeface="Open Sans" panose="020B0606030504020204" pitchFamily="34" charset="0"/>
              </a:rPr>
              <a:t>Design Documentation Enhancements</a:t>
            </a:r>
            <a:endParaRPr kumimoji="0" lang="tr-TR" sz="3200" i="0" u="none" strike="noStrike" kern="1200" cap="none" spc="0" normalizeH="0" baseline="0" noProof="1">
              <a:ln>
                <a:noFill/>
              </a:ln>
              <a:solidFill>
                <a:srgbClr val="E26D73"/>
              </a:solidFill>
              <a:effectLst/>
              <a:uLnTx/>
              <a:uFillTx/>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165269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Design Documentation Enhancements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New Slab Detailed Report</a:t>
            </a:r>
          </a:p>
        </p:txBody>
      </p:sp>
      <p:pic>
        <p:nvPicPr>
          <p:cNvPr id="4" name="Resim 3">
            <a:extLst>
              <a:ext uri="{FF2B5EF4-FFF2-40B4-BE49-F238E27FC236}">
                <a16:creationId xmlns:a16="http://schemas.microsoft.com/office/drawing/2014/main" id="{DA101B07-F567-4402-4F6C-AB16A9C88BD0}"/>
              </a:ext>
            </a:extLst>
          </p:cNvPr>
          <p:cNvPicPr>
            <a:picLocks noChangeAspect="1"/>
          </p:cNvPicPr>
          <p:nvPr/>
        </p:nvPicPr>
        <p:blipFill>
          <a:blip r:embed="rId3"/>
          <a:stretch>
            <a:fillRect/>
          </a:stretch>
        </p:blipFill>
        <p:spPr>
          <a:xfrm>
            <a:off x="297675" y="2672170"/>
            <a:ext cx="3815684" cy="3393830"/>
          </a:xfrm>
          <a:prstGeom prst="rect">
            <a:avLst/>
          </a:prstGeom>
        </p:spPr>
      </p:pic>
      <p:pic>
        <p:nvPicPr>
          <p:cNvPr id="7" name="Resim 6">
            <a:extLst>
              <a:ext uri="{FF2B5EF4-FFF2-40B4-BE49-F238E27FC236}">
                <a16:creationId xmlns:a16="http://schemas.microsoft.com/office/drawing/2014/main" id="{47861856-A1E8-9877-B515-2EDEBBD2DBCA}"/>
              </a:ext>
            </a:extLst>
          </p:cNvPr>
          <p:cNvPicPr>
            <a:picLocks noChangeAspect="1"/>
          </p:cNvPicPr>
          <p:nvPr/>
        </p:nvPicPr>
        <p:blipFill>
          <a:blip r:embed="rId4"/>
          <a:stretch>
            <a:fillRect/>
          </a:stretch>
        </p:blipFill>
        <p:spPr>
          <a:xfrm>
            <a:off x="3035002" y="1350596"/>
            <a:ext cx="2850932" cy="2760784"/>
          </a:xfrm>
          <a:prstGeom prst="rect">
            <a:avLst/>
          </a:prstGeom>
          <a:ln>
            <a:noFill/>
          </a:ln>
          <a:effectLst>
            <a:outerShdw blurRad="292100" dist="139700" dir="2700000" algn="tl" rotWithShape="0">
              <a:srgbClr val="333333">
                <a:alpha val="65000"/>
              </a:srgbClr>
            </a:outerShdw>
          </a:effectLst>
        </p:spPr>
      </p:pic>
      <p:pic>
        <p:nvPicPr>
          <p:cNvPr id="10" name="Resim 9">
            <a:extLst>
              <a:ext uri="{FF2B5EF4-FFF2-40B4-BE49-F238E27FC236}">
                <a16:creationId xmlns:a16="http://schemas.microsoft.com/office/drawing/2014/main" id="{0C0878D8-D8DE-6E3C-BC8C-6218D0067841}"/>
              </a:ext>
            </a:extLst>
          </p:cNvPr>
          <p:cNvPicPr>
            <a:picLocks noChangeAspect="1"/>
          </p:cNvPicPr>
          <p:nvPr/>
        </p:nvPicPr>
        <p:blipFill>
          <a:blip r:embed="rId5"/>
          <a:stretch>
            <a:fillRect/>
          </a:stretch>
        </p:blipFill>
        <p:spPr>
          <a:xfrm>
            <a:off x="4211303" y="3560884"/>
            <a:ext cx="1864432" cy="2347701"/>
          </a:xfrm>
          <a:prstGeom prst="rect">
            <a:avLst/>
          </a:prstGeom>
          <a:ln>
            <a:noFill/>
          </a:ln>
          <a:effectLst>
            <a:outerShdw blurRad="292100" dist="139700" dir="2700000" algn="tl" rotWithShape="0">
              <a:srgbClr val="333333">
                <a:alpha val="65000"/>
              </a:srgbClr>
            </a:outerShdw>
          </a:effectLst>
        </p:spPr>
      </p:pic>
      <p:pic>
        <p:nvPicPr>
          <p:cNvPr id="12" name="Resim 11">
            <a:extLst>
              <a:ext uri="{FF2B5EF4-FFF2-40B4-BE49-F238E27FC236}">
                <a16:creationId xmlns:a16="http://schemas.microsoft.com/office/drawing/2014/main" id="{D2393472-3264-04AF-6676-D9BB220BEC27}"/>
              </a:ext>
            </a:extLst>
          </p:cNvPr>
          <p:cNvPicPr>
            <a:picLocks noChangeAspect="1"/>
          </p:cNvPicPr>
          <p:nvPr/>
        </p:nvPicPr>
        <p:blipFill>
          <a:blip r:embed="rId6"/>
          <a:stretch>
            <a:fillRect/>
          </a:stretch>
        </p:blipFill>
        <p:spPr>
          <a:xfrm>
            <a:off x="6173679" y="1350596"/>
            <a:ext cx="5783451" cy="4835769"/>
          </a:xfrm>
          <a:prstGeom prst="rect">
            <a:avLst/>
          </a:prstGeom>
        </p:spPr>
      </p:pic>
    </p:spTree>
    <p:extLst>
      <p:ext uri="{BB962C8B-B14F-4D97-AF65-F5344CB8AC3E}">
        <p14:creationId xmlns:p14="http://schemas.microsoft.com/office/powerpoint/2010/main" val="1030294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Design Documentation Enhancements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Cover Page and Model Info Report</a:t>
            </a:r>
          </a:p>
        </p:txBody>
      </p:sp>
      <p:pic>
        <p:nvPicPr>
          <p:cNvPr id="10" name="Picture 9">
            <a:extLst>
              <a:ext uri="{FF2B5EF4-FFF2-40B4-BE49-F238E27FC236}">
                <a16:creationId xmlns:a16="http://schemas.microsoft.com/office/drawing/2014/main" id="{3FA9DF78-0758-63BC-1439-069A9DA6DDA9}"/>
              </a:ext>
            </a:extLst>
          </p:cNvPr>
          <p:cNvPicPr>
            <a:picLocks noChangeAspect="1"/>
          </p:cNvPicPr>
          <p:nvPr/>
        </p:nvPicPr>
        <p:blipFill>
          <a:blip r:embed="rId3"/>
          <a:stretch>
            <a:fillRect/>
          </a:stretch>
        </p:blipFill>
        <p:spPr>
          <a:xfrm>
            <a:off x="1367986" y="1625066"/>
            <a:ext cx="4241474" cy="4255472"/>
          </a:xfrm>
          <a:prstGeom prst="rect">
            <a:avLst/>
          </a:prstGeom>
          <a:effectLst>
            <a:outerShdw blurRad="50800" dist="38100" dir="2700000" algn="tl" rotWithShape="0">
              <a:prstClr val="black">
                <a:alpha val="40000"/>
              </a:prstClr>
            </a:outerShdw>
          </a:effectLst>
        </p:spPr>
      </p:pic>
      <p:pic>
        <p:nvPicPr>
          <p:cNvPr id="11" name="Picture 10">
            <a:extLst>
              <a:ext uri="{FF2B5EF4-FFF2-40B4-BE49-F238E27FC236}">
                <a16:creationId xmlns:a16="http://schemas.microsoft.com/office/drawing/2014/main" id="{0396DD86-77FE-FE54-BABA-A95F4753682C}"/>
              </a:ext>
            </a:extLst>
          </p:cNvPr>
          <p:cNvPicPr>
            <a:picLocks noChangeAspect="1"/>
          </p:cNvPicPr>
          <p:nvPr/>
        </p:nvPicPr>
        <p:blipFill rotWithShape="1">
          <a:blip r:embed="rId4"/>
          <a:srcRect r="14754"/>
          <a:stretch>
            <a:fillRect/>
          </a:stretch>
        </p:blipFill>
        <p:spPr bwMode="auto">
          <a:xfrm>
            <a:off x="5875701" y="1625066"/>
            <a:ext cx="3276181" cy="4275038"/>
          </a:xfrm>
          <a:prstGeom prst="rect">
            <a:avLst/>
          </a:prstGeom>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956373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Design Documentation Enhancements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Improved Post Analysis Checks </a:t>
            </a:r>
          </a:p>
        </p:txBody>
      </p:sp>
      <p:pic>
        <p:nvPicPr>
          <p:cNvPr id="10" name="Resim 9">
            <a:extLst>
              <a:ext uri="{FF2B5EF4-FFF2-40B4-BE49-F238E27FC236}">
                <a16:creationId xmlns:a16="http://schemas.microsoft.com/office/drawing/2014/main" id="{01439FB0-235E-61B5-66D6-3443E857642E}"/>
              </a:ext>
            </a:extLst>
          </p:cNvPr>
          <p:cNvPicPr>
            <a:picLocks noChangeAspect="1"/>
          </p:cNvPicPr>
          <p:nvPr/>
        </p:nvPicPr>
        <p:blipFill>
          <a:blip r:embed="rId3"/>
          <a:stretch>
            <a:fillRect/>
          </a:stretch>
        </p:blipFill>
        <p:spPr>
          <a:xfrm>
            <a:off x="5810443" y="2146990"/>
            <a:ext cx="5562600" cy="3067050"/>
          </a:xfrm>
          <a:prstGeom prst="rect">
            <a:avLst/>
          </a:prstGeom>
          <a:ln>
            <a:noFill/>
          </a:ln>
          <a:effectLst>
            <a:outerShdw blurRad="292100" dist="139700" dir="2700000" algn="tl" rotWithShape="0">
              <a:srgbClr val="333333">
                <a:alpha val="65000"/>
              </a:srgbClr>
            </a:outerShdw>
          </a:effectLst>
        </p:spPr>
      </p:pic>
      <p:pic>
        <p:nvPicPr>
          <p:cNvPr id="6" name="Resim 5">
            <a:extLst>
              <a:ext uri="{FF2B5EF4-FFF2-40B4-BE49-F238E27FC236}">
                <a16:creationId xmlns:a16="http://schemas.microsoft.com/office/drawing/2014/main" id="{94E5F701-A26A-789D-7159-4C581926CC63}"/>
              </a:ext>
            </a:extLst>
          </p:cNvPr>
          <p:cNvPicPr>
            <a:picLocks noChangeAspect="1"/>
          </p:cNvPicPr>
          <p:nvPr/>
        </p:nvPicPr>
        <p:blipFill>
          <a:blip r:embed="rId4"/>
          <a:stretch>
            <a:fillRect/>
          </a:stretch>
        </p:blipFill>
        <p:spPr>
          <a:xfrm>
            <a:off x="818957" y="1260000"/>
            <a:ext cx="4563112" cy="503942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43252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Design Documentation Enhancements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Truss Sketch in Steel Design Report</a:t>
            </a:r>
          </a:p>
        </p:txBody>
      </p:sp>
      <p:pic>
        <p:nvPicPr>
          <p:cNvPr id="3" name="Resim 9">
            <a:extLst>
              <a:ext uri="{FF2B5EF4-FFF2-40B4-BE49-F238E27FC236}">
                <a16:creationId xmlns:a16="http://schemas.microsoft.com/office/drawing/2014/main" id="{E0240673-16E1-F827-F6FB-6458CB12B63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85396" y="1561607"/>
            <a:ext cx="5021208" cy="4575555"/>
          </a:xfrm>
          <a:prstGeom prst="rect">
            <a:avLst/>
          </a:prstGeom>
          <a:noFill/>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5372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Design Documentation Enhancements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Improved Quantity Takeoff Reports</a:t>
            </a:r>
          </a:p>
        </p:txBody>
      </p:sp>
      <p:pic>
        <p:nvPicPr>
          <p:cNvPr id="9" name="Resim 67">
            <a:extLst>
              <a:ext uri="{FF2B5EF4-FFF2-40B4-BE49-F238E27FC236}">
                <a16:creationId xmlns:a16="http://schemas.microsoft.com/office/drawing/2014/main" id="{5DF00474-4F70-6B6B-59F0-166EABB5574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8776" y="1260000"/>
            <a:ext cx="5527224" cy="3992109"/>
          </a:xfrm>
          <a:prstGeom prst="rect">
            <a:avLst/>
          </a:prstGeom>
          <a:noFill/>
          <a:effectLst>
            <a:outerShdw blurRad="50800" dist="38100" dir="2700000" algn="tl" rotWithShape="0">
              <a:prstClr val="black">
                <a:alpha val="40000"/>
              </a:prstClr>
            </a:outerShdw>
          </a:effectLst>
        </p:spPr>
      </p:pic>
      <p:pic>
        <p:nvPicPr>
          <p:cNvPr id="10" name="Resim 65">
            <a:extLst>
              <a:ext uri="{FF2B5EF4-FFF2-40B4-BE49-F238E27FC236}">
                <a16:creationId xmlns:a16="http://schemas.microsoft.com/office/drawing/2014/main" id="{0D79C34A-5D96-C4B9-AFAD-E8C8E77C61C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84840" y="1548130"/>
            <a:ext cx="4507722" cy="4729578"/>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85496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Design Documentation Enhancements</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Extended Excel Export Coverage</a:t>
            </a:r>
          </a:p>
        </p:txBody>
      </p:sp>
      <p:pic>
        <p:nvPicPr>
          <p:cNvPr id="7" name="Resim 1">
            <a:extLst>
              <a:ext uri="{FF2B5EF4-FFF2-40B4-BE49-F238E27FC236}">
                <a16:creationId xmlns:a16="http://schemas.microsoft.com/office/drawing/2014/main" id="{32B71C2A-D3E1-1AE7-1A4E-079205CB6246}"/>
              </a:ext>
            </a:extLst>
          </p:cNvPr>
          <p:cNvPicPr>
            <a:picLocks noChangeAspect="1"/>
          </p:cNvPicPr>
          <p:nvPr/>
        </p:nvPicPr>
        <p:blipFill>
          <a:blip r:embed="rId3"/>
          <a:stretch>
            <a:fillRect/>
          </a:stretch>
        </p:blipFill>
        <p:spPr>
          <a:xfrm>
            <a:off x="5011872" y="2611315"/>
            <a:ext cx="6728560" cy="3609611"/>
          </a:xfrm>
          <a:prstGeom prst="rect">
            <a:avLst/>
          </a:prstGeom>
          <a:effectLst>
            <a:outerShdw blurRad="50800" dist="38100" dir="2700000" algn="tl" rotWithShape="0">
              <a:prstClr val="black">
                <a:alpha val="40000"/>
              </a:prstClr>
            </a:outerShdw>
          </a:effectLst>
        </p:spPr>
      </p:pic>
      <p:pic>
        <p:nvPicPr>
          <p:cNvPr id="6" name="Resim 1">
            <a:extLst>
              <a:ext uri="{FF2B5EF4-FFF2-40B4-BE49-F238E27FC236}">
                <a16:creationId xmlns:a16="http://schemas.microsoft.com/office/drawing/2014/main" id="{074E1002-C0B4-C5A7-09A3-63A23AC22940}"/>
              </a:ext>
            </a:extLst>
          </p:cNvPr>
          <p:cNvPicPr>
            <a:picLocks noChangeAspect="1"/>
          </p:cNvPicPr>
          <p:nvPr/>
        </p:nvPicPr>
        <p:blipFill>
          <a:blip r:embed="rId4"/>
          <a:stretch>
            <a:fillRect/>
          </a:stretch>
        </p:blipFill>
        <p:spPr>
          <a:xfrm>
            <a:off x="383540" y="1378496"/>
            <a:ext cx="5824086" cy="2622004"/>
          </a:xfrm>
          <a:prstGeom prst="rect">
            <a:avLst/>
          </a:prstGeom>
          <a:effectLst>
            <a:outerShdw blurRad="50800" dist="38100" dir="2700000" algn="tl" rotWithShape="0">
              <a:prstClr val="black">
                <a:alpha val="40000"/>
              </a:prstClr>
            </a:outerShdw>
          </a:effectLst>
        </p:spPr>
      </p:pic>
      <p:pic>
        <p:nvPicPr>
          <p:cNvPr id="3" name="Resim 2">
            <a:extLst>
              <a:ext uri="{FF2B5EF4-FFF2-40B4-BE49-F238E27FC236}">
                <a16:creationId xmlns:a16="http://schemas.microsoft.com/office/drawing/2014/main" id="{ECB3612C-709E-8FF7-7B26-103CF88F211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44325" y="3358663"/>
            <a:ext cx="2941288" cy="2935726"/>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8963562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1AAD1E-0871-E348-B706-CD4D9E46BD9F}"/>
              </a:ext>
            </a:extLst>
          </p:cNvPr>
          <p:cNvSpPr txBox="1"/>
          <p:nvPr/>
        </p:nvSpPr>
        <p:spPr>
          <a:xfrm>
            <a:off x="1137629" y="3287111"/>
            <a:ext cx="5168578" cy="584775"/>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tr-TR" sz="3200" i="0" u="none" strike="noStrike" kern="1200" cap="none" spc="0" normalizeH="0" baseline="0" noProof="1">
                <a:ln cmpd="sng">
                  <a:noFill/>
                </a:ln>
                <a:solidFill>
                  <a:srgbClr val="E26D73"/>
                </a:solidFill>
                <a:effectLst/>
                <a:uLnTx/>
                <a:uFillTx/>
                <a:ea typeface="Open Sans" panose="020B0606030504020204" pitchFamily="34" charset="0"/>
                <a:cs typeface="Open Sans" panose="020B0606030504020204" pitchFamily="34" charset="0"/>
              </a:rPr>
              <a:t>Modeling and Visualization</a:t>
            </a:r>
            <a:endParaRPr kumimoji="0" lang="tr-TR" sz="3200" i="0" u="none" strike="noStrike" kern="1200" cap="none" spc="0" normalizeH="0" baseline="0" noProof="1">
              <a:ln>
                <a:noFill/>
              </a:ln>
              <a:solidFill>
                <a:srgbClr val="E26D73"/>
              </a:solidFill>
              <a:effectLst/>
              <a:uLnTx/>
              <a:uFillTx/>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94724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62FF1A2A-FF09-E56A-0A6B-EA4D7E3B4047}"/>
              </a:ext>
            </a:extLst>
          </p:cNvPr>
          <p:cNvSpPr>
            <a:spLocks noGrp="1"/>
          </p:cNvSpPr>
          <p:nvPr>
            <p:ph type="title"/>
          </p:nvPr>
        </p:nvSpPr>
        <p:spPr/>
        <p:txBody>
          <a:bodyPr/>
          <a:lstStyle/>
          <a:p>
            <a:r>
              <a:rPr lang="tr-TR" err="1"/>
              <a:t>Modeling</a:t>
            </a:r>
            <a:r>
              <a:rPr lang="tr-TR"/>
              <a:t> </a:t>
            </a:r>
            <a:r>
              <a:rPr lang="tr-TR" err="1"/>
              <a:t>and</a:t>
            </a:r>
            <a:r>
              <a:rPr lang="tr-TR"/>
              <a:t> </a:t>
            </a:r>
            <a:r>
              <a:rPr lang="tr-TR" err="1"/>
              <a:t>Visualization</a:t>
            </a:r>
            <a:endParaRPr lang="tr-TR"/>
          </a:p>
        </p:txBody>
      </p:sp>
      <p:sp>
        <p:nvSpPr>
          <p:cNvPr id="3" name="Metin Yer Tutucusu 2">
            <a:extLst>
              <a:ext uri="{FF2B5EF4-FFF2-40B4-BE49-F238E27FC236}">
                <a16:creationId xmlns:a16="http://schemas.microsoft.com/office/drawing/2014/main" id="{C967636E-C4AB-6349-C2E9-FF3B7AA7B3F4}"/>
              </a:ext>
            </a:extLst>
          </p:cNvPr>
          <p:cNvSpPr>
            <a:spLocks noGrp="1"/>
          </p:cNvSpPr>
          <p:nvPr>
            <p:ph type="body" sz="quarter" idx="10"/>
          </p:nvPr>
        </p:nvSpPr>
        <p:spPr/>
        <p:txBody>
          <a:bodyPr/>
          <a:lstStyle/>
          <a:p>
            <a:r>
              <a:rPr lang="en-US"/>
              <a:t>Member Selection Grouping</a:t>
            </a:r>
          </a:p>
          <a:p>
            <a:endParaRPr lang="tr-TR"/>
          </a:p>
        </p:txBody>
      </p:sp>
      <p:pic>
        <p:nvPicPr>
          <p:cNvPr id="5" name="MemberSelectionGrouping">
            <a:hlinkClick r:id="" action="ppaction://media"/>
            <a:extLst>
              <a:ext uri="{FF2B5EF4-FFF2-40B4-BE49-F238E27FC236}">
                <a16:creationId xmlns:a16="http://schemas.microsoft.com/office/drawing/2014/main" id="{02086259-2790-9C28-B7D9-574747901BC5}"/>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076450" y="1544638"/>
            <a:ext cx="8037513" cy="4521200"/>
          </a:xfrm>
        </p:spPr>
      </p:pic>
    </p:spTree>
    <p:extLst>
      <p:ext uri="{BB962C8B-B14F-4D97-AF65-F5344CB8AC3E}">
        <p14:creationId xmlns:p14="http://schemas.microsoft.com/office/powerpoint/2010/main" val="167420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tr-TR"/>
              <a:t>Modeling </a:t>
            </a:r>
            <a:r>
              <a:rPr lang="tr-TR" err="1"/>
              <a:t>and</a:t>
            </a:r>
            <a:r>
              <a:rPr lang="tr-TR"/>
              <a:t> </a:t>
            </a:r>
            <a:r>
              <a:rPr lang="tr-TR" err="1"/>
              <a:t>Visualization</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Wind Columns</a:t>
            </a:r>
          </a:p>
        </p:txBody>
      </p:sp>
      <p:pic>
        <p:nvPicPr>
          <p:cNvPr id="5" name="Resim 18">
            <a:extLst>
              <a:ext uri="{FF2B5EF4-FFF2-40B4-BE49-F238E27FC236}">
                <a16:creationId xmlns:a16="http://schemas.microsoft.com/office/drawing/2014/main" id="{14D8F56B-EC8A-EA7D-C8DE-583B1EF9116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76232" y="1495229"/>
            <a:ext cx="6637752" cy="4694509"/>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66835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a:xfrm>
            <a:off x="0" y="216000"/>
            <a:ext cx="12192000" cy="540000"/>
          </a:xfrm>
        </p:spPr>
        <p:txBody>
          <a:bodyPr anchor="ctr">
            <a:normAutofit/>
          </a:bodyPr>
          <a:lstStyle/>
          <a:p>
            <a:r>
              <a:rPr lang="tr-TR"/>
              <a:t>Modeling </a:t>
            </a:r>
            <a:r>
              <a:rPr lang="tr-TR" err="1"/>
              <a:t>and</a:t>
            </a:r>
            <a:r>
              <a:rPr lang="tr-TR"/>
              <a:t> </a:t>
            </a:r>
            <a:r>
              <a:rPr lang="tr-TR" err="1"/>
              <a:t>Visualization</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a:xfrm>
            <a:off x="0" y="792000"/>
            <a:ext cx="12192000" cy="432000"/>
          </a:xfrm>
        </p:spPr>
        <p:txBody>
          <a:bodyPr>
            <a:normAutofit/>
          </a:bodyPr>
          <a:lstStyle/>
          <a:p>
            <a:pPr>
              <a:spcAft>
                <a:spcPts val="600"/>
              </a:spcAft>
            </a:pPr>
            <a:r>
              <a:rPr lang="en-US"/>
              <a:t>Staircase Load Copying and Nonorthogonal Landings</a:t>
            </a:r>
          </a:p>
        </p:txBody>
      </p:sp>
      <p:pic>
        <p:nvPicPr>
          <p:cNvPr id="5" name="30.Staircase Load Copying and Nonorthogonal Landings">
            <a:hlinkClick r:id="" action="ppaction://media"/>
            <a:extLst>
              <a:ext uri="{FF2B5EF4-FFF2-40B4-BE49-F238E27FC236}">
                <a16:creationId xmlns:a16="http://schemas.microsoft.com/office/drawing/2014/main" id="{B0727A12-A868-E445-1246-1B71D895899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77400" y="1544400"/>
            <a:ext cx="8038400" cy="4521600"/>
          </a:xfrm>
          <a:prstGeom prst="rect">
            <a:avLst/>
          </a:prstGeom>
          <a:noFill/>
        </p:spPr>
      </p:pic>
    </p:spTree>
    <p:extLst>
      <p:ext uri="{BB962C8B-B14F-4D97-AF65-F5344CB8AC3E}">
        <p14:creationId xmlns:p14="http://schemas.microsoft.com/office/powerpoint/2010/main" val="268615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4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85E1AF6A-9067-67E0-AC24-BE056A8E7DDF}"/>
              </a:ext>
            </a:extLst>
          </p:cNvPr>
          <p:cNvSpPr>
            <a:spLocks noGrp="1"/>
          </p:cNvSpPr>
          <p:nvPr>
            <p:ph type="title"/>
          </p:nvPr>
        </p:nvSpPr>
        <p:spPr/>
        <p:txBody>
          <a:bodyPr/>
          <a:lstStyle/>
          <a:p>
            <a:r>
              <a:rPr lang="tr-TR" err="1"/>
              <a:t>Modeling</a:t>
            </a:r>
            <a:r>
              <a:rPr lang="tr-TR"/>
              <a:t> </a:t>
            </a:r>
            <a:r>
              <a:rPr lang="tr-TR" err="1"/>
              <a:t>and</a:t>
            </a:r>
            <a:r>
              <a:rPr lang="tr-TR"/>
              <a:t> </a:t>
            </a:r>
            <a:r>
              <a:rPr lang="tr-TR" err="1"/>
              <a:t>Visualization</a:t>
            </a:r>
            <a:endParaRPr lang="tr-TR"/>
          </a:p>
        </p:txBody>
      </p:sp>
      <p:sp>
        <p:nvSpPr>
          <p:cNvPr id="3" name="Metin Yer Tutucusu 2">
            <a:extLst>
              <a:ext uri="{FF2B5EF4-FFF2-40B4-BE49-F238E27FC236}">
                <a16:creationId xmlns:a16="http://schemas.microsoft.com/office/drawing/2014/main" id="{A01E3D9A-7BF6-128C-014D-6491A39CEC86}"/>
              </a:ext>
            </a:extLst>
          </p:cNvPr>
          <p:cNvSpPr>
            <a:spLocks noGrp="1"/>
          </p:cNvSpPr>
          <p:nvPr>
            <p:ph type="body" sz="quarter" idx="10"/>
          </p:nvPr>
        </p:nvSpPr>
        <p:spPr/>
        <p:txBody>
          <a:bodyPr/>
          <a:lstStyle/>
          <a:p>
            <a:r>
              <a:rPr lang="en-US"/>
              <a:t>Drawing Primitives – Move &amp; Copy</a:t>
            </a:r>
          </a:p>
          <a:p>
            <a:endParaRPr lang="tr-TR"/>
          </a:p>
        </p:txBody>
      </p:sp>
      <p:pic>
        <p:nvPicPr>
          <p:cNvPr id="5" name="DrawingPrimitives_Move_Copy">
            <a:hlinkClick r:id="" action="ppaction://media"/>
            <a:extLst>
              <a:ext uri="{FF2B5EF4-FFF2-40B4-BE49-F238E27FC236}">
                <a16:creationId xmlns:a16="http://schemas.microsoft.com/office/drawing/2014/main" id="{8A9376B3-8C6D-1E5A-7AB2-BD12E12C13BF}"/>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076450" y="1544638"/>
            <a:ext cx="8037513" cy="4521200"/>
          </a:xfrm>
        </p:spPr>
      </p:pic>
    </p:spTree>
    <p:extLst>
      <p:ext uri="{BB962C8B-B14F-4D97-AF65-F5344CB8AC3E}">
        <p14:creationId xmlns:p14="http://schemas.microsoft.com/office/powerpoint/2010/main" val="825349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tr-TR" err="1"/>
              <a:t>Modeling</a:t>
            </a:r>
            <a:r>
              <a:rPr lang="tr-TR"/>
              <a:t> </a:t>
            </a:r>
            <a:r>
              <a:rPr lang="tr-TR" err="1"/>
              <a:t>and</a:t>
            </a:r>
            <a:r>
              <a:rPr lang="tr-TR"/>
              <a:t> </a:t>
            </a:r>
            <a:r>
              <a:rPr lang="tr-TR" err="1"/>
              <a:t>Visualization</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Composite Slabs – Batch Edit</a:t>
            </a:r>
          </a:p>
        </p:txBody>
      </p:sp>
      <p:pic>
        <p:nvPicPr>
          <p:cNvPr id="3" name="Resim 28">
            <a:extLst>
              <a:ext uri="{FF2B5EF4-FFF2-40B4-BE49-F238E27FC236}">
                <a16:creationId xmlns:a16="http://schemas.microsoft.com/office/drawing/2014/main" id="{97F5AF4E-FE5A-5FF6-A67E-7523C5AC1946}"/>
              </a:ext>
            </a:extLst>
          </p:cNvPr>
          <p:cNvPicPr>
            <a:picLocks noChangeAspect="1"/>
          </p:cNvPicPr>
          <p:nvPr/>
        </p:nvPicPr>
        <p:blipFill rotWithShape="1">
          <a:blip r:embed="rId3">
            <a:extLst>
              <a:ext uri="{28A0092B-C50C-407E-A947-70E740481C1C}">
                <a14:useLocalDpi xmlns:a14="http://schemas.microsoft.com/office/drawing/2010/main" val="0"/>
              </a:ext>
            </a:extLst>
          </a:blip>
          <a:srcRect b="45971"/>
          <a:stretch>
            <a:fillRect/>
          </a:stretch>
        </p:blipFill>
        <p:spPr bwMode="auto">
          <a:xfrm>
            <a:off x="795661" y="1969665"/>
            <a:ext cx="10600678" cy="2531390"/>
          </a:xfrm>
          <a:prstGeom prst="rect">
            <a:avLst/>
          </a:prstGeom>
          <a:noFill/>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147897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5C2E7-7EE1-AA5B-9DAC-F18BAD79904D}"/>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5048B6D1-8F64-104B-30D1-B53788D14AF3}"/>
              </a:ext>
            </a:extLst>
          </p:cNvPr>
          <p:cNvSpPr>
            <a:spLocks noGrp="1"/>
          </p:cNvSpPr>
          <p:nvPr>
            <p:ph type="title"/>
          </p:nvPr>
        </p:nvSpPr>
        <p:spPr/>
        <p:txBody>
          <a:bodyPr>
            <a:normAutofit/>
          </a:bodyPr>
          <a:lstStyle/>
          <a:p>
            <a:r>
              <a:rPr lang="tr-TR" err="1"/>
              <a:t>Modeling</a:t>
            </a:r>
            <a:r>
              <a:rPr lang="tr-TR"/>
              <a:t> </a:t>
            </a:r>
            <a:r>
              <a:rPr lang="tr-TR" err="1"/>
              <a:t>and</a:t>
            </a:r>
            <a:r>
              <a:rPr lang="tr-TR"/>
              <a:t> </a:t>
            </a:r>
            <a:r>
              <a:rPr lang="tr-TR" err="1"/>
              <a:t>Visualization</a:t>
            </a:r>
            <a:endParaRPr lang="tr-TR"/>
          </a:p>
        </p:txBody>
      </p:sp>
      <p:sp>
        <p:nvSpPr>
          <p:cNvPr id="5" name="Metin Yer Tutucusu 4">
            <a:extLst>
              <a:ext uri="{FF2B5EF4-FFF2-40B4-BE49-F238E27FC236}">
                <a16:creationId xmlns:a16="http://schemas.microsoft.com/office/drawing/2014/main" id="{DD40251A-2024-3BE6-FA13-4907BC23834C}"/>
              </a:ext>
            </a:extLst>
          </p:cNvPr>
          <p:cNvSpPr>
            <a:spLocks noGrp="1"/>
          </p:cNvSpPr>
          <p:nvPr>
            <p:ph type="body" sz="quarter" idx="10"/>
          </p:nvPr>
        </p:nvSpPr>
        <p:spPr/>
        <p:txBody>
          <a:bodyPr/>
          <a:lstStyle/>
          <a:p>
            <a:r>
              <a:rPr lang="en-GB"/>
              <a:t>Analysis Results Report - Search</a:t>
            </a:r>
            <a:endParaRPr lang="tr-TR"/>
          </a:p>
        </p:txBody>
      </p:sp>
      <p:pic>
        <p:nvPicPr>
          <p:cNvPr id="6" name="Resim 5">
            <a:extLst>
              <a:ext uri="{FF2B5EF4-FFF2-40B4-BE49-F238E27FC236}">
                <a16:creationId xmlns:a16="http://schemas.microsoft.com/office/drawing/2014/main" id="{EC80795A-530E-0D5A-D8F7-E1E1CDAF65BF}"/>
              </a:ext>
            </a:extLst>
          </p:cNvPr>
          <p:cNvPicPr>
            <a:picLocks noChangeAspect="1"/>
          </p:cNvPicPr>
          <p:nvPr/>
        </p:nvPicPr>
        <p:blipFill>
          <a:blip r:embed="rId3"/>
          <a:stretch>
            <a:fillRect/>
          </a:stretch>
        </p:blipFill>
        <p:spPr>
          <a:xfrm>
            <a:off x="2671048" y="1443086"/>
            <a:ext cx="6849904" cy="397182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613221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FBBC6-9068-808E-51C9-EBB8D4E9E625}"/>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A4A1E39D-662A-9751-C480-3369503F3A54}"/>
              </a:ext>
            </a:extLst>
          </p:cNvPr>
          <p:cNvSpPr>
            <a:spLocks noGrp="1"/>
          </p:cNvSpPr>
          <p:nvPr>
            <p:ph type="title"/>
          </p:nvPr>
        </p:nvSpPr>
        <p:spPr/>
        <p:txBody>
          <a:bodyPr>
            <a:normAutofit/>
          </a:bodyPr>
          <a:lstStyle/>
          <a:p>
            <a:r>
              <a:rPr lang="tr-TR" err="1"/>
              <a:t>Modeling</a:t>
            </a:r>
            <a:r>
              <a:rPr lang="tr-TR"/>
              <a:t> </a:t>
            </a:r>
            <a:r>
              <a:rPr lang="tr-TR" err="1"/>
              <a:t>and</a:t>
            </a:r>
            <a:r>
              <a:rPr lang="tr-TR"/>
              <a:t> </a:t>
            </a:r>
            <a:r>
              <a:rPr lang="tr-TR" err="1"/>
              <a:t>Visualization</a:t>
            </a:r>
            <a:endParaRPr lang="tr-TR"/>
          </a:p>
        </p:txBody>
      </p:sp>
      <p:sp>
        <p:nvSpPr>
          <p:cNvPr id="5" name="Metin Yer Tutucusu 4">
            <a:extLst>
              <a:ext uri="{FF2B5EF4-FFF2-40B4-BE49-F238E27FC236}">
                <a16:creationId xmlns:a16="http://schemas.microsoft.com/office/drawing/2014/main" id="{499A8E10-2079-3654-CA92-9178A92E409E}"/>
              </a:ext>
            </a:extLst>
          </p:cNvPr>
          <p:cNvSpPr>
            <a:spLocks noGrp="1"/>
          </p:cNvSpPr>
          <p:nvPr>
            <p:ph type="body" sz="quarter" idx="10"/>
          </p:nvPr>
        </p:nvSpPr>
        <p:spPr/>
        <p:txBody>
          <a:bodyPr/>
          <a:lstStyle/>
          <a:p>
            <a:r>
              <a:rPr lang="en-GB"/>
              <a:t>Analysis Results Report - Search</a:t>
            </a:r>
            <a:endParaRPr lang="tr-TR"/>
          </a:p>
        </p:txBody>
      </p:sp>
      <p:pic>
        <p:nvPicPr>
          <p:cNvPr id="2" name="Resim 1">
            <a:extLst>
              <a:ext uri="{FF2B5EF4-FFF2-40B4-BE49-F238E27FC236}">
                <a16:creationId xmlns:a16="http://schemas.microsoft.com/office/drawing/2014/main" id="{5C1935B2-0227-8E98-D6D5-9D8CE4C49FB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95107" y="1260000"/>
            <a:ext cx="7601785" cy="4340700"/>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147914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12076EE-0379-433C-CEAE-80DFFECAEE8B}"/>
              </a:ext>
            </a:extLst>
          </p:cNvPr>
          <p:cNvSpPr txBox="1"/>
          <p:nvPr/>
        </p:nvSpPr>
        <p:spPr>
          <a:xfrm>
            <a:off x="1312104" y="2774795"/>
            <a:ext cx="5886700" cy="1148648"/>
          </a:xfrm>
          <a:prstGeom prst="rect">
            <a:avLst/>
          </a:prstGeom>
          <a:noFill/>
        </p:spPr>
        <p:txBody>
          <a:bodyPr wrap="square" lIns="0" rIns="0">
            <a:spAutoFit/>
          </a:bodyPr>
          <a:lstStyle/>
          <a:p>
            <a:pPr marL="0" indent="0" algn="l" defTabSz="913834" fontAlgn="base">
              <a:lnSpc>
                <a:spcPct val="110000"/>
              </a:lnSpc>
              <a:spcBef>
                <a:spcPts val="0"/>
              </a:spcBef>
              <a:spcAft>
                <a:spcPts val="1200"/>
              </a:spcAft>
              <a:buNone/>
            </a:pPr>
            <a:r>
              <a:rPr lang="en-US" sz="3200">
                <a:solidFill>
                  <a:srgbClr val="F5821F"/>
                </a:solidFill>
                <a:ea typeface="Open Sans" panose="020B0606030504020204" pitchFamily="34" charset="0"/>
                <a:cs typeface="Open Sans" panose="020B0606030504020204" pitchFamily="34" charset="0"/>
              </a:rPr>
              <a:t>Automated &amp; Interactive</a:t>
            </a:r>
            <a:br>
              <a:rPr lang="en-US" sz="3200">
                <a:solidFill>
                  <a:srgbClr val="F5821F"/>
                </a:solidFill>
                <a:ea typeface="Open Sans" panose="020B0606030504020204" pitchFamily="34" charset="0"/>
                <a:cs typeface="Open Sans" panose="020B0606030504020204" pitchFamily="34" charset="0"/>
              </a:rPr>
            </a:br>
            <a:r>
              <a:rPr lang="en-US" sz="3200">
                <a:solidFill>
                  <a:srgbClr val="F5821F"/>
                </a:solidFill>
                <a:ea typeface="Open Sans" panose="020B0606030504020204" pitchFamily="34" charset="0"/>
                <a:cs typeface="Open Sans" panose="020B0606030504020204" pitchFamily="34" charset="0"/>
              </a:rPr>
              <a:t>RC Detail Drawings</a:t>
            </a:r>
            <a:r>
              <a:rPr lang="tr-TR" sz="3200">
                <a:solidFill>
                  <a:srgbClr val="F5821F"/>
                </a:solidFill>
                <a:ea typeface="Open Sans" panose="020B0606030504020204" pitchFamily="34" charset="0"/>
                <a:cs typeface="Open Sans" panose="020B0606030504020204" pitchFamily="34" charset="0"/>
              </a:rPr>
              <a:t> </a:t>
            </a:r>
            <a:endParaRPr lang="en-US" sz="3200">
              <a:solidFill>
                <a:srgbClr val="F5821F"/>
              </a:solidFill>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70914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Lap Cranks in Columns</a:t>
            </a:r>
          </a:p>
        </p:txBody>
      </p:sp>
      <p:pic>
        <p:nvPicPr>
          <p:cNvPr id="4" name="Resim 52">
            <a:extLst>
              <a:ext uri="{FF2B5EF4-FFF2-40B4-BE49-F238E27FC236}">
                <a16:creationId xmlns:a16="http://schemas.microsoft.com/office/drawing/2014/main" id="{733D6F20-040B-482B-0EF8-7C99FEE5A8F0}"/>
              </a:ext>
            </a:extLst>
          </p:cNvPr>
          <p:cNvPicPr>
            <a:picLocks noChangeAspect="1"/>
          </p:cNvPicPr>
          <p:nvPr/>
        </p:nvPicPr>
        <p:blipFill>
          <a:blip r:embed="rId3" cstate="print">
            <a:extLst>
              <a:ext uri="{28A0092B-C50C-407E-A947-70E740481C1C}">
                <a14:useLocalDpi xmlns:a14="http://schemas.microsoft.com/office/drawing/2010/main" val="0"/>
              </a:ext>
            </a:extLst>
          </a:blip>
          <a:srcRect t="1" r="45652" b="45293"/>
          <a:stretch>
            <a:fillRect/>
          </a:stretch>
        </p:blipFill>
        <p:spPr bwMode="auto">
          <a:xfrm>
            <a:off x="391477" y="1668557"/>
            <a:ext cx="7711123" cy="3952971"/>
          </a:xfrm>
          <a:prstGeom prst="rect">
            <a:avLst/>
          </a:prstGeom>
          <a:noFill/>
          <a:effectLst>
            <a:outerShdw blurRad="50800" dist="38100" dir="2700000" algn="tl" rotWithShape="0">
              <a:prstClr val="black">
                <a:alpha val="40000"/>
              </a:prstClr>
            </a:outerShdw>
          </a:effectLst>
        </p:spPr>
      </p:pic>
      <p:pic>
        <p:nvPicPr>
          <p:cNvPr id="5" name="Resim 52">
            <a:extLst>
              <a:ext uri="{FF2B5EF4-FFF2-40B4-BE49-F238E27FC236}">
                <a16:creationId xmlns:a16="http://schemas.microsoft.com/office/drawing/2014/main" id="{40E5B52D-C00B-ABE9-04B4-E147B037E48D}"/>
              </a:ext>
            </a:extLst>
          </p:cNvPr>
          <p:cNvPicPr>
            <a:picLocks noChangeAspect="1"/>
          </p:cNvPicPr>
          <p:nvPr/>
        </p:nvPicPr>
        <p:blipFill>
          <a:blip r:embed="rId3" cstate="print">
            <a:extLst>
              <a:ext uri="{28A0092B-C50C-407E-A947-70E740481C1C}">
                <a14:useLocalDpi xmlns:a14="http://schemas.microsoft.com/office/drawing/2010/main" val="0"/>
              </a:ext>
            </a:extLst>
          </a:blip>
          <a:srcRect l="70330" t="37449" r="12413" b="24783"/>
          <a:stretch>
            <a:fillRect/>
          </a:stretch>
        </p:blipFill>
        <p:spPr bwMode="auto">
          <a:xfrm>
            <a:off x="8280399" y="1668556"/>
            <a:ext cx="3546523" cy="3952971"/>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2524326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Confinement Along Beam and Column Splices</a:t>
            </a:r>
          </a:p>
        </p:txBody>
      </p:sp>
      <p:pic>
        <p:nvPicPr>
          <p:cNvPr id="5" name="Resim 4">
            <a:extLst>
              <a:ext uri="{FF2B5EF4-FFF2-40B4-BE49-F238E27FC236}">
                <a16:creationId xmlns:a16="http://schemas.microsoft.com/office/drawing/2014/main" id="{888810FE-6502-3AD4-A30E-9E0343A61719}"/>
              </a:ext>
            </a:extLst>
          </p:cNvPr>
          <p:cNvPicPr>
            <a:picLocks noChangeAspect="1"/>
          </p:cNvPicPr>
          <p:nvPr/>
        </p:nvPicPr>
        <p:blipFill>
          <a:blip r:embed="rId3"/>
          <a:stretch>
            <a:fillRect/>
          </a:stretch>
        </p:blipFill>
        <p:spPr>
          <a:xfrm>
            <a:off x="648739" y="2057456"/>
            <a:ext cx="6813156" cy="230113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Resim 6">
            <a:extLst>
              <a:ext uri="{FF2B5EF4-FFF2-40B4-BE49-F238E27FC236}">
                <a16:creationId xmlns:a16="http://schemas.microsoft.com/office/drawing/2014/main" id="{B861A5C3-5296-094C-8564-59522D3B09AD}"/>
              </a:ext>
            </a:extLst>
          </p:cNvPr>
          <p:cNvPicPr>
            <a:picLocks noChangeAspect="1"/>
          </p:cNvPicPr>
          <p:nvPr/>
        </p:nvPicPr>
        <p:blipFill>
          <a:blip r:embed="rId4"/>
          <a:stretch>
            <a:fillRect/>
          </a:stretch>
        </p:blipFill>
        <p:spPr>
          <a:xfrm>
            <a:off x="6961283" y="1506660"/>
            <a:ext cx="2701281" cy="4869692"/>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3" name="Picture 2">
            <a:extLst>
              <a:ext uri="{FF2B5EF4-FFF2-40B4-BE49-F238E27FC236}">
                <a16:creationId xmlns:a16="http://schemas.microsoft.com/office/drawing/2014/main" id="{B3703347-D1F1-B3E6-7DD5-28B1CF641CBE}"/>
              </a:ext>
            </a:extLst>
          </p:cNvPr>
          <p:cNvPicPr>
            <a:picLocks noChangeAspect="1"/>
          </p:cNvPicPr>
          <p:nvPr/>
        </p:nvPicPr>
        <p:blipFill>
          <a:blip r:embed="rId5"/>
          <a:srcRect l="3521" t="16544" r="5385" b="4329"/>
          <a:stretch>
            <a:fillRect/>
          </a:stretch>
        </p:blipFill>
        <p:spPr>
          <a:xfrm>
            <a:off x="9725891" y="2946786"/>
            <a:ext cx="2031413" cy="223155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060438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Similar Column Detail Grouping</a:t>
            </a:r>
          </a:p>
        </p:txBody>
      </p:sp>
      <p:pic>
        <p:nvPicPr>
          <p:cNvPr id="3" name="Resim 1">
            <a:extLst>
              <a:ext uri="{FF2B5EF4-FFF2-40B4-BE49-F238E27FC236}">
                <a16:creationId xmlns:a16="http://schemas.microsoft.com/office/drawing/2014/main" id="{782FF5A4-324A-DBA6-883E-F092057ADD2B}"/>
              </a:ext>
            </a:extLst>
          </p:cNvPr>
          <p:cNvPicPr>
            <a:picLocks noChangeAspect="1"/>
          </p:cNvPicPr>
          <p:nvPr/>
        </p:nvPicPr>
        <p:blipFill>
          <a:blip r:embed="rId3"/>
          <a:stretch>
            <a:fillRect/>
          </a:stretch>
        </p:blipFill>
        <p:spPr>
          <a:xfrm>
            <a:off x="3330258" y="1447483"/>
            <a:ext cx="5416764" cy="473741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0156735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Basement Wall Detailing – Merging and Adjacent Columns</a:t>
            </a:r>
          </a:p>
        </p:txBody>
      </p:sp>
      <p:pic>
        <p:nvPicPr>
          <p:cNvPr id="4" name="Resim 50">
            <a:extLst>
              <a:ext uri="{FF2B5EF4-FFF2-40B4-BE49-F238E27FC236}">
                <a16:creationId xmlns:a16="http://schemas.microsoft.com/office/drawing/2014/main" id="{BCDFED0C-2F77-D8CC-652D-0F30C864B95C}"/>
              </a:ext>
            </a:extLst>
          </p:cNvPr>
          <p:cNvPicPr>
            <a:picLocks noChangeAspect="1"/>
          </p:cNvPicPr>
          <p:nvPr/>
        </p:nvPicPr>
        <p:blipFill>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5927607" y="1511300"/>
            <a:ext cx="5010385" cy="4402300"/>
          </a:xfrm>
          <a:prstGeom prst="rect">
            <a:avLst/>
          </a:prstGeom>
          <a:noFill/>
          <a:effectLst>
            <a:outerShdw blurRad="50800" dist="38100" dir="2700000" algn="tl" rotWithShape="0">
              <a:prstClr val="black">
                <a:alpha val="40000"/>
              </a:prstClr>
            </a:outerShdw>
          </a:effectLst>
        </p:spPr>
      </p:pic>
      <p:pic>
        <p:nvPicPr>
          <p:cNvPr id="5" name="Resim 48">
            <a:extLst>
              <a:ext uri="{FF2B5EF4-FFF2-40B4-BE49-F238E27FC236}">
                <a16:creationId xmlns:a16="http://schemas.microsoft.com/office/drawing/2014/main" id="{88C8C001-68B3-0AAD-3840-32FDFCB2D8F9}"/>
              </a:ext>
            </a:extLst>
          </p:cNvPr>
          <p:cNvPicPr>
            <a:picLocks noChangeAspect="1"/>
          </p:cNvPicPr>
          <p:nvPr/>
        </p:nvPicPr>
        <p:blipFill>
          <a:blip r:embed="rId5">
            <a:extLst>
              <a:ext uri="{28A0092B-C50C-407E-A947-70E740481C1C}">
                <a14:useLocalDpi xmlns:a14="http://schemas.microsoft.com/office/drawing/2010/main" val="0"/>
              </a:ext>
            </a:extLst>
          </a:blip>
          <a:srcRect l="5470" t="38783" r="21690" b="39544"/>
          <a:stretch>
            <a:fillRect/>
          </a:stretch>
        </p:blipFill>
        <p:spPr bwMode="auto">
          <a:xfrm>
            <a:off x="444500" y="2825750"/>
            <a:ext cx="5228166" cy="1206500"/>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2085672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B926B-BC3A-5232-911E-DC78F60F4E12}"/>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9E39925A-3A4A-C30D-7F00-9F2019E5245A}"/>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67BE4F89-43B5-68F1-0F5C-6996B5D86A7E}"/>
              </a:ext>
            </a:extLst>
          </p:cNvPr>
          <p:cNvSpPr>
            <a:spLocks noGrp="1"/>
          </p:cNvSpPr>
          <p:nvPr>
            <p:ph type="body" sz="quarter" idx="10"/>
          </p:nvPr>
        </p:nvSpPr>
        <p:spPr/>
        <p:txBody>
          <a:bodyPr/>
          <a:lstStyle/>
          <a:p>
            <a:r>
              <a:rPr lang="en-US" err="1"/>
              <a:t>Shearwall</a:t>
            </a:r>
            <a:r>
              <a:rPr lang="en-US"/>
              <a:t> Elevations with Side View</a:t>
            </a:r>
          </a:p>
        </p:txBody>
      </p:sp>
      <p:pic>
        <p:nvPicPr>
          <p:cNvPr id="7" name="Resim 6">
            <a:extLst>
              <a:ext uri="{FF2B5EF4-FFF2-40B4-BE49-F238E27FC236}">
                <a16:creationId xmlns:a16="http://schemas.microsoft.com/office/drawing/2014/main" id="{E6B6CE91-CA75-FA82-0858-B5AC6D5D455B}"/>
              </a:ext>
            </a:extLst>
          </p:cNvPr>
          <p:cNvPicPr>
            <a:picLocks noChangeAspect="1"/>
          </p:cNvPicPr>
          <p:nvPr/>
        </p:nvPicPr>
        <p:blipFill>
          <a:blip r:embed="rId3"/>
          <a:stretch>
            <a:fillRect/>
          </a:stretch>
        </p:blipFill>
        <p:spPr>
          <a:xfrm>
            <a:off x="5306692" y="2132298"/>
            <a:ext cx="6287219" cy="375070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2" name="Resim 11">
            <a:extLst>
              <a:ext uri="{FF2B5EF4-FFF2-40B4-BE49-F238E27FC236}">
                <a16:creationId xmlns:a16="http://schemas.microsoft.com/office/drawing/2014/main" id="{858F2597-571A-8D8F-780A-95763ACC6A90}"/>
              </a:ext>
            </a:extLst>
          </p:cNvPr>
          <p:cNvPicPr>
            <a:picLocks noChangeAspect="1"/>
          </p:cNvPicPr>
          <p:nvPr/>
        </p:nvPicPr>
        <p:blipFill>
          <a:blip r:embed="rId4"/>
          <a:stretch>
            <a:fillRect/>
          </a:stretch>
        </p:blipFill>
        <p:spPr>
          <a:xfrm>
            <a:off x="1000417" y="3039201"/>
            <a:ext cx="4124901" cy="1247949"/>
          </a:xfrm>
          <a:prstGeom prst="rect">
            <a:avLst/>
          </a:prstGeom>
        </p:spPr>
      </p:pic>
    </p:spTree>
    <p:extLst>
      <p:ext uri="{BB962C8B-B14F-4D97-AF65-F5344CB8AC3E}">
        <p14:creationId xmlns:p14="http://schemas.microsoft.com/office/powerpoint/2010/main" val="41914922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Basement Wall Containment Options</a:t>
            </a:r>
          </a:p>
        </p:txBody>
      </p:sp>
      <p:pic>
        <p:nvPicPr>
          <p:cNvPr id="3" name="Resim 46">
            <a:extLst>
              <a:ext uri="{FF2B5EF4-FFF2-40B4-BE49-F238E27FC236}">
                <a16:creationId xmlns:a16="http://schemas.microsoft.com/office/drawing/2014/main" id="{4AA1AB9F-3EE1-DD96-0718-02B5B24C4CA6}"/>
              </a:ext>
            </a:extLst>
          </p:cNvPr>
          <p:cNvPicPr>
            <a:picLocks noChangeAspect="1"/>
          </p:cNvPicPr>
          <p:nvPr/>
        </p:nvPicPr>
        <p:blipFill rotWithShape="1">
          <a:blip r:embed="rId3">
            <a:extLst>
              <a:ext uri="{28A0092B-C50C-407E-A947-70E740481C1C}">
                <a14:useLocalDpi xmlns:a14="http://schemas.microsoft.com/office/drawing/2010/main" val="0"/>
              </a:ext>
            </a:extLst>
          </a:blip>
          <a:srcRect b="31338"/>
          <a:stretch>
            <a:fillRect/>
          </a:stretch>
        </p:blipFill>
        <p:spPr bwMode="auto">
          <a:xfrm>
            <a:off x="1252289" y="1647507"/>
            <a:ext cx="9687422" cy="4545493"/>
          </a:xfrm>
          <a:prstGeom prst="rect">
            <a:avLst/>
          </a:prstGeom>
          <a:noFill/>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0702753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98193-65BE-E244-0A0C-CAE8CB6F6B71}"/>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CF0D6082-A8D2-24B8-A27B-71B46BEA1B45}"/>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4612ADE5-5F2F-98E3-7731-2F9A709B941D}"/>
              </a:ext>
            </a:extLst>
          </p:cNvPr>
          <p:cNvSpPr>
            <a:spLocks noGrp="1"/>
          </p:cNvSpPr>
          <p:nvPr>
            <p:ph type="body" sz="quarter" idx="10"/>
          </p:nvPr>
        </p:nvSpPr>
        <p:spPr/>
        <p:txBody>
          <a:bodyPr/>
          <a:lstStyle/>
          <a:p>
            <a:r>
              <a:rPr lang="en-GB"/>
              <a:t>Full Anchorage Length for Beam Bottom Bar</a:t>
            </a:r>
            <a:endParaRPr lang="tr-TR"/>
          </a:p>
        </p:txBody>
      </p:sp>
      <p:pic>
        <p:nvPicPr>
          <p:cNvPr id="5" name="Resim 4">
            <a:extLst>
              <a:ext uri="{FF2B5EF4-FFF2-40B4-BE49-F238E27FC236}">
                <a16:creationId xmlns:a16="http://schemas.microsoft.com/office/drawing/2014/main" id="{6AABB00E-F594-A8F7-C5E1-FC8C3EBDA650}"/>
              </a:ext>
            </a:extLst>
          </p:cNvPr>
          <p:cNvPicPr>
            <a:picLocks noChangeAspect="1"/>
          </p:cNvPicPr>
          <p:nvPr/>
        </p:nvPicPr>
        <p:blipFill>
          <a:blip r:embed="rId3"/>
          <a:stretch>
            <a:fillRect/>
          </a:stretch>
        </p:blipFill>
        <p:spPr>
          <a:xfrm>
            <a:off x="2523329" y="1260000"/>
            <a:ext cx="7145341" cy="4863997"/>
          </a:xfrm>
          <a:prstGeom prst="rect">
            <a:avLst/>
          </a:prstGeom>
        </p:spPr>
      </p:pic>
    </p:spTree>
    <p:extLst>
      <p:ext uri="{BB962C8B-B14F-4D97-AF65-F5344CB8AC3E}">
        <p14:creationId xmlns:p14="http://schemas.microsoft.com/office/powerpoint/2010/main" val="18951119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B5EAA-BFDE-5FBF-D931-09940492EC6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5099243-3B3D-D1A2-AE32-60C218C3BE65}"/>
              </a:ext>
            </a:extLst>
          </p:cNvPr>
          <p:cNvSpPr>
            <a:spLocks noGrp="1"/>
          </p:cNvSpPr>
          <p:nvPr>
            <p:ph type="title"/>
          </p:nvPr>
        </p:nvSpPr>
        <p:spPr/>
        <p:txBody>
          <a:bodyPr/>
          <a:lstStyle/>
          <a:p>
            <a:r>
              <a:rPr lang="en-US"/>
              <a:t>Key Highlights</a:t>
            </a:r>
            <a:endParaRPr lang="tr-TR"/>
          </a:p>
        </p:txBody>
      </p:sp>
      <p:sp>
        <p:nvSpPr>
          <p:cNvPr id="4" name="Text Placeholder 3">
            <a:extLst>
              <a:ext uri="{FF2B5EF4-FFF2-40B4-BE49-F238E27FC236}">
                <a16:creationId xmlns:a16="http://schemas.microsoft.com/office/drawing/2014/main" id="{46FEBED6-1A70-2446-F704-EEC33C99A29A}"/>
              </a:ext>
            </a:extLst>
          </p:cNvPr>
          <p:cNvSpPr>
            <a:spLocks noGrp="1"/>
          </p:cNvSpPr>
          <p:nvPr>
            <p:ph type="body" sz="quarter" idx="10"/>
          </p:nvPr>
        </p:nvSpPr>
        <p:spPr/>
        <p:txBody>
          <a:bodyPr/>
          <a:lstStyle/>
          <a:p>
            <a:r>
              <a:rPr lang="en-US"/>
              <a:t>Punching Reinforcement Detailing</a:t>
            </a:r>
            <a:endParaRPr lang="tr-TR"/>
          </a:p>
        </p:txBody>
      </p:sp>
      <p:pic>
        <p:nvPicPr>
          <p:cNvPr id="2" name="Resim 1">
            <a:extLst>
              <a:ext uri="{FF2B5EF4-FFF2-40B4-BE49-F238E27FC236}">
                <a16:creationId xmlns:a16="http://schemas.microsoft.com/office/drawing/2014/main" id="{5119E48D-D4F7-59ED-F588-666E4AAC48E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098163" y="1506407"/>
            <a:ext cx="5659472" cy="4436969"/>
          </a:xfrm>
          <a:prstGeom prst="rect">
            <a:avLst/>
          </a:prstGeom>
          <a:ln>
            <a:noFill/>
          </a:ln>
          <a:effectLst>
            <a:outerShdw blurRad="292100" dist="139700" dir="2700000" algn="tl" rotWithShape="0">
              <a:srgbClr val="333333">
                <a:alpha val="65000"/>
              </a:srgbClr>
            </a:outerShdw>
          </a:effectLst>
        </p:spPr>
      </p:pic>
      <p:pic>
        <p:nvPicPr>
          <p:cNvPr id="10" name="Resim 9">
            <a:extLst>
              <a:ext uri="{FF2B5EF4-FFF2-40B4-BE49-F238E27FC236}">
                <a16:creationId xmlns:a16="http://schemas.microsoft.com/office/drawing/2014/main" id="{BBD4E1F9-0087-5739-A4F6-DC938506A923}"/>
              </a:ext>
            </a:extLst>
          </p:cNvPr>
          <p:cNvPicPr>
            <a:picLocks noChangeAspect="1"/>
          </p:cNvPicPr>
          <p:nvPr/>
        </p:nvPicPr>
        <p:blipFill>
          <a:blip r:embed="rId4"/>
          <a:stretch>
            <a:fillRect/>
          </a:stretch>
        </p:blipFill>
        <p:spPr>
          <a:xfrm>
            <a:off x="1693669" y="1260001"/>
            <a:ext cx="2322677" cy="4806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35361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1B816D-3285-48D7-ACCA-84FBDCA688C2}"/>
              </a:ext>
            </a:extLst>
          </p:cNvPr>
          <p:cNvSpPr>
            <a:spLocks noGrp="1"/>
          </p:cNvSpPr>
          <p:nvPr>
            <p:ph type="title"/>
          </p:nvPr>
        </p:nvSpPr>
        <p:spPr/>
        <p:txBody>
          <a:bodyPr>
            <a:normAutofit/>
          </a:bodyPr>
          <a:lstStyle/>
          <a:p>
            <a:r>
              <a:rPr lang="en-US"/>
              <a:t>RC Detailing</a:t>
            </a:r>
            <a:endParaRPr lang="tr-TR"/>
          </a:p>
        </p:txBody>
      </p:sp>
      <p:sp>
        <p:nvSpPr>
          <p:cNvPr id="2" name="Text Placeholder 1">
            <a:extLst>
              <a:ext uri="{FF2B5EF4-FFF2-40B4-BE49-F238E27FC236}">
                <a16:creationId xmlns:a16="http://schemas.microsoft.com/office/drawing/2014/main" id="{39A2F1AB-097A-4DD8-ADAE-BA35CB782A0D}"/>
              </a:ext>
            </a:extLst>
          </p:cNvPr>
          <p:cNvSpPr>
            <a:spLocks noGrp="1"/>
          </p:cNvSpPr>
          <p:nvPr>
            <p:ph type="body" sz="quarter" idx="10"/>
          </p:nvPr>
        </p:nvSpPr>
        <p:spPr/>
        <p:txBody>
          <a:bodyPr/>
          <a:lstStyle/>
          <a:p>
            <a:r>
              <a:rPr lang="en-US"/>
              <a:t>Formwork Scaffolds Quantity Take Off</a:t>
            </a:r>
          </a:p>
        </p:txBody>
      </p:sp>
      <p:pic>
        <p:nvPicPr>
          <p:cNvPr id="4" name="Resim 1">
            <a:extLst>
              <a:ext uri="{FF2B5EF4-FFF2-40B4-BE49-F238E27FC236}">
                <a16:creationId xmlns:a16="http://schemas.microsoft.com/office/drawing/2014/main" id="{CB8A6AF0-6FBA-9D68-70D0-C211656F6E23}"/>
              </a:ext>
            </a:extLst>
          </p:cNvPr>
          <p:cNvPicPr>
            <a:picLocks noChangeAspect="1"/>
          </p:cNvPicPr>
          <p:nvPr/>
        </p:nvPicPr>
        <p:blipFill>
          <a:blip r:embed="rId3"/>
          <a:stretch>
            <a:fillRect/>
          </a:stretch>
        </p:blipFill>
        <p:spPr>
          <a:xfrm>
            <a:off x="5435379" y="1453046"/>
            <a:ext cx="5759450" cy="4392930"/>
          </a:xfrm>
          <a:prstGeom prst="rect">
            <a:avLst/>
          </a:prstGeom>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401DDBBB-698A-D17D-3AAF-4041749E265B}"/>
              </a:ext>
            </a:extLst>
          </p:cNvPr>
          <p:cNvPicPr>
            <a:picLocks noChangeAspect="1"/>
          </p:cNvPicPr>
          <p:nvPr/>
        </p:nvPicPr>
        <p:blipFill>
          <a:blip r:embed="rId4"/>
          <a:srcRect l="6361" t="5348" r="3215" b="4528"/>
          <a:stretch>
            <a:fillRect/>
          </a:stretch>
        </p:blipFill>
        <p:spPr>
          <a:xfrm>
            <a:off x="3063988" y="3156595"/>
            <a:ext cx="3589142" cy="3055000"/>
          </a:xfrm>
          <a:prstGeom prst="rect">
            <a:avLst/>
          </a:prstGeom>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22B13110-6FA2-47F3-3CD8-408E663E4D25}"/>
              </a:ext>
            </a:extLst>
          </p:cNvPr>
          <p:cNvPicPr>
            <a:picLocks noChangeAspect="1"/>
          </p:cNvPicPr>
          <p:nvPr/>
        </p:nvPicPr>
        <p:blipFill>
          <a:blip r:embed="rId5"/>
          <a:stretch>
            <a:fillRect/>
          </a:stretch>
        </p:blipFill>
        <p:spPr>
          <a:xfrm>
            <a:off x="768724" y="1453046"/>
            <a:ext cx="3816629" cy="272776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9194238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F56D87-A1D0-4B64-CAA6-F8CA96752127}"/>
              </a:ext>
            </a:extLst>
          </p:cNvPr>
          <p:cNvSpPr txBox="1"/>
          <p:nvPr/>
        </p:nvSpPr>
        <p:spPr>
          <a:xfrm>
            <a:off x="1272894" y="2794881"/>
            <a:ext cx="4653305" cy="1077218"/>
          </a:xfrm>
          <a:prstGeom prst="rect">
            <a:avLst/>
          </a:prstGeom>
          <a:noFill/>
        </p:spPr>
        <p:txBody>
          <a:bodyPr wrap="square" lIns="0" rIns="0">
            <a:spAutoFit/>
          </a:bodyPr>
          <a:lstStyle/>
          <a:p>
            <a:pPr marL="0" indent="0" defTabSz="913834" fontAlgn="base">
              <a:spcBef>
                <a:spcPts val="0"/>
              </a:spcBef>
              <a:spcAft>
                <a:spcPts val="1200"/>
              </a:spcAft>
              <a:buNone/>
            </a:pPr>
            <a:r>
              <a:rPr lang="en-US" sz="3200">
                <a:solidFill>
                  <a:srgbClr val="82AD3D"/>
                </a:solidFill>
                <a:ea typeface="Open Sans" panose="020B0606030504020204" pitchFamily="34" charset="0"/>
                <a:cs typeface="Open Sans" panose="020B0606030504020204" pitchFamily="34" charset="0"/>
              </a:rPr>
              <a:t>Steel Connection Design, </a:t>
            </a:r>
            <a:br>
              <a:rPr lang="en-US" sz="3200">
                <a:solidFill>
                  <a:srgbClr val="82AD3D"/>
                </a:solidFill>
                <a:ea typeface="Open Sans" panose="020B0606030504020204" pitchFamily="34" charset="0"/>
                <a:cs typeface="Open Sans" panose="020B0606030504020204" pitchFamily="34" charset="0"/>
              </a:rPr>
            </a:br>
            <a:r>
              <a:rPr lang="en-US" sz="3200">
                <a:solidFill>
                  <a:srgbClr val="82AD3D"/>
                </a:solidFill>
                <a:ea typeface="Open Sans" panose="020B0606030504020204" pitchFamily="34" charset="0"/>
                <a:cs typeface="Open Sans" panose="020B0606030504020204" pitchFamily="34" charset="0"/>
              </a:rPr>
              <a:t>Detailing and Fabrication</a:t>
            </a:r>
          </a:p>
        </p:txBody>
      </p:sp>
    </p:spTree>
    <p:extLst>
      <p:ext uri="{BB962C8B-B14F-4D97-AF65-F5344CB8AC3E}">
        <p14:creationId xmlns:p14="http://schemas.microsoft.com/office/powerpoint/2010/main" val="30437879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AD7DA-75D0-181F-7589-A1109A77E8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65785A-D510-0DB0-EB56-4F41B6B55BA7}"/>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3B74F481-85BF-8375-57D0-53F601949961}"/>
              </a:ext>
            </a:extLst>
          </p:cNvPr>
          <p:cNvSpPr>
            <a:spLocks noGrp="1"/>
          </p:cNvSpPr>
          <p:nvPr>
            <p:ph type="body" sz="quarter" idx="10"/>
          </p:nvPr>
        </p:nvSpPr>
        <p:spPr/>
        <p:txBody>
          <a:bodyPr vert="horz" lIns="91440" tIns="45720" rIns="91440" bIns="45720" rtlCol="0" anchor="t">
            <a:noAutofit/>
          </a:bodyPr>
          <a:lstStyle/>
          <a:p>
            <a:r>
              <a:rPr lang="en-GB"/>
              <a:t>Handrail Post Connection Types </a:t>
            </a:r>
            <a:endParaRPr lang="en-US"/>
          </a:p>
        </p:txBody>
      </p:sp>
      <p:pic>
        <p:nvPicPr>
          <p:cNvPr id="7" name="New Features ProtaSteel V2027_Handrail Post Connections">
            <a:hlinkClick r:id="" action="ppaction://media"/>
            <a:extLst>
              <a:ext uri="{FF2B5EF4-FFF2-40B4-BE49-F238E27FC236}">
                <a16:creationId xmlns:a16="http://schemas.microsoft.com/office/drawing/2014/main" id="{3FAA1DCD-0F48-FB53-440F-B0DBFE97E97D}"/>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076450" y="1544638"/>
            <a:ext cx="8037513" cy="4521200"/>
          </a:xfrm>
        </p:spPr>
      </p:pic>
    </p:spTree>
    <p:extLst>
      <p:ext uri="{BB962C8B-B14F-4D97-AF65-F5344CB8AC3E}">
        <p14:creationId xmlns:p14="http://schemas.microsoft.com/office/powerpoint/2010/main" val="327040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1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2B42C-C276-31F9-A2AF-4968C20E76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B26A16-FDB1-0067-7018-CC4731AC3EE8}"/>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C0384771-A728-F84F-761C-29DF91D2035B}"/>
              </a:ext>
            </a:extLst>
          </p:cNvPr>
          <p:cNvSpPr>
            <a:spLocks noGrp="1"/>
          </p:cNvSpPr>
          <p:nvPr>
            <p:ph type="body" sz="quarter" idx="10"/>
          </p:nvPr>
        </p:nvSpPr>
        <p:spPr/>
        <p:txBody>
          <a:bodyPr vert="horz" lIns="91440" tIns="45720" rIns="91440" bIns="45720" rtlCol="0" anchor="t">
            <a:noAutofit/>
          </a:bodyPr>
          <a:lstStyle/>
          <a:p>
            <a:r>
              <a:rPr lang="en-US"/>
              <a:t>New Macro: Purlin and Girt Flush Connections</a:t>
            </a:r>
          </a:p>
        </p:txBody>
      </p:sp>
      <p:pic>
        <p:nvPicPr>
          <p:cNvPr id="15" name="New Features ProtaSteel V2027_Purlin-Girt Connections">
            <a:hlinkClick r:id="" action="ppaction://media"/>
            <a:extLst>
              <a:ext uri="{FF2B5EF4-FFF2-40B4-BE49-F238E27FC236}">
                <a16:creationId xmlns:a16="http://schemas.microsoft.com/office/drawing/2014/main" id="{D9F8FA59-855C-97C6-85A1-D70B53E11A4B}"/>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752725" y="1544638"/>
            <a:ext cx="6781800" cy="4521200"/>
          </a:xfrm>
        </p:spPr>
      </p:pic>
    </p:spTree>
    <p:extLst>
      <p:ext uri="{BB962C8B-B14F-4D97-AF65-F5344CB8AC3E}">
        <p14:creationId xmlns:p14="http://schemas.microsoft.com/office/powerpoint/2010/main" val="291040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EC561-CE7B-948F-B389-4429D312AC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E5489A-D030-8C25-D811-885A0EB92A9D}"/>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73BA10F6-6333-B00A-6D5D-07FE187DE4AD}"/>
              </a:ext>
            </a:extLst>
          </p:cNvPr>
          <p:cNvSpPr>
            <a:spLocks noGrp="1"/>
          </p:cNvSpPr>
          <p:nvPr>
            <p:ph type="body" sz="quarter" idx="10"/>
          </p:nvPr>
        </p:nvSpPr>
        <p:spPr/>
        <p:txBody>
          <a:bodyPr vert="horz" lIns="91440" tIns="45720" rIns="91440" bIns="45720" rtlCol="0" anchor="t">
            <a:noAutofit/>
          </a:bodyPr>
          <a:lstStyle/>
          <a:p>
            <a:r>
              <a:rPr lang="en-US"/>
              <a:t>New Macro: Hollow Section End Plate Connection</a:t>
            </a:r>
            <a:endParaRPr lang="tr-TR"/>
          </a:p>
        </p:txBody>
      </p:sp>
      <p:pic>
        <p:nvPicPr>
          <p:cNvPr id="6" name="New Features ProtaSteel V2027_Hollow Section End Plate Connection 1">
            <a:hlinkClick r:id="" action="ppaction://media"/>
            <a:extLst>
              <a:ext uri="{FF2B5EF4-FFF2-40B4-BE49-F238E27FC236}">
                <a16:creationId xmlns:a16="http://schemas.microsoft.com/office/drawing/2014/main" id="{DDA750B0-C05F-D7F5-B288-BFA3B3A71812}"/>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752725" y="1544638"/>
            <a:ext cx="6781800" cy="4521200"/>
          </a:xfrm>
        </p:spPr>
      </p:pic>
    </p:spTree>
    <p:extLst>
      <p:ext uri="{BB962C8B-B14F-4D97-AF65-F5344CB8AC3E}">
        <p14:creationId xmlns:p14="http://schemas.microsoft.com/office/powerpoint/2010/main" val="6523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7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28851-4741-8E21-C418-37A92AA52C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8A888F-A225-01B8-4AE9-567389545512}"/>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3496381A-8568-2200-5260-5641163ECBCA}"/>
              </a:ext>
            </a:extLst>
          </p:cNvPr>
          <p:cNvSpPr>
            <a:spLocks noGrp="1"/>
          </p:cNvSpPr>
          <p:nvPr>
            <p:ph type="body" sz="quarter" idx="10"/>
          </p:nvPr>
        </p:nvSpPr>
        <p:spPr/>
        <p:txBody>
          <a:bodyPr vert="horz" lIns="91440" tIns="45720" rIns="91440" bIns="45720" rtlCol="0" anchor="t">
            <a:noAutofit/>
          </a:bodyPr>
          <a:lstStyle/>
          <a:p>
            <a:r>
              <a:rPr lang="en-US"/>
              <a:t>New Macro: End-Plate Splice Connection for Curved Beam</a:t>
            </a:r>
          </a:p>
        </p:txBody>
      </p:sp>
      <p:sp>
        <p:nvSpPr>
          <p:cNvPr id="4" name="Text Placeholder 3">
            <a:extLst>
              <a:ext uri="{FF2B5EF4-FFF2-40B4-BE49-F238E27FC236}">
                <a16:creationId xmlns:a16="http://schemas.microsoft.com/office/drawing/2014/main" id="{4C009BDB-94CA-D25C-E5C2-51D9CA35FD33}"/>
              </a:ext>
            </a:extLst>
          </p:cNvPr>
          <p:cNvSpPr>
            <a:spLocks noGrp="1"/>
          </p:cNvSpPr>
          <p:nvPr>
            <p:ph type="body" sz="quarter" idx="11"/>
          </p:nvPr>
        </p:nvSpPr>
        <p:spPr/>
        <p:txBody>
          <a:bodyPr/>
          <a:lstStyle/>
          <a:p>
            <a:endParaRPr lang="tr-TR"/>
          </a:p>
        </p:txBody>
      </p:sp>
      <p:pic>
        <p:nvPicPr>
          <p:cNvPr id="7" name="İçerik Yer Tutucusu 6" descr="metin, ekran görüntüsü, yazılım, multimedya yazılımı içeren bir resim&#10;&#10;Yapay zeka tarafından oluşturulmuş içerik yanlış olabilir.">
            <a:extLst>
              <a:ext uri="{FF2B5EF4-FFF2-40B4-BE49-F238E27FC236}">
                <a16:creationId xmlns:a16="http://schemas.microsoft.com/office/drawing/2014/main" id="{25E39E20-AAAC-04A6-F01B-03C5CD60820F}"/>
              </a:ext>
            </a:extLst>
          </p:cNvPr>
          <p:cNvPicPr>
            <a:picLocks noGrp="1" noChangeAspect="1"/>
          </p:cNvPicPr>
          <p:nvPr>
            <p:ph sz="quarter" idx="4294967295"/>
          </p:nvPr>
        </p:nvPicPr>
        <p:blipFill>
          <a:blip r:embed="rId3"/>
          <a:stretch>
            <a:fillRect/>
          </a:stretch>
        </p:blipFill>
        <p:spPr>
          <a:xfrm>
            <a:off x="1836234" y="1534610"/>
            <a:ext cx="8870950" cy="4821238"/>
          </a:xfrm>
          <a:prstGeom prst="rect">
            <a:avLst/>
          </a:prstGeom>
        </p:spPr>
      </p:pic>
    </p:spTree>
    <p:extLst>
      <p:ext uri="{BB962C8B-B14F-4D97-AF65-F5344CB8AC3E}">
        <p14:creationId xmlns:p14="http://schemas.microsoft.com/office/powerpoint/2010/main" val="42540061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2BEE-09D7-42FC-8517-81EC1F76F0BB}"/>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84437B46-24CC-4EBD-96F1-C17EA9AE985B}"/>
              </a:ext>
            </a:extLst>
          </p:cNvPr>
          <p:cNvSpPr>
            <a:spLocks noGrp="1"/>
          </p:cNvSpPr>
          <p:nvPr>
            <p:ph type="body" sz="quarter" idx="10"/>
          </p:nvPr>
        </p:nvSpPr>
        <p:spPr/>
        <p:txBody>
          <a:bodyPr vert="horz" lIns="91440" tIns="45720" rIns="91440" bIns="45720" rtlCol="0" anchor="t">
            <a:noAutofit/>
          </a:bodyPr>
          <a:lstStyle/>
          <a:p>
            <a:r>
              <a:rPr lang="en-US"/>
              <a:t>New Drawing Module</a:t>
            </a:r>
            <a:r>
              <a:rPr lang="tr-TR"/>
              <a:t> </a:t>
            </a:r>
            <a:r>
              <a:rPr lang="tr-TR" err="1"/>
              <a:t>with</a:t>
            </a:r>
            <a:r>
              <a:rPr lang="tr-TR"/>
              <a:t> UNDO </a:t>
            </a:r>
            <a:r>
              <a:rPr lang="tr-TR" err="1"/>
              <a:t>Functionality</a:t>
            </a:r>
            <a:endParaRPr lang="en-US">
              <a:ea typeface="Calibri" panose="020F0502020204030204"/>
              <a:cs typeface="Calibri" panose="020F0502020204030204"/>
            </a:endParaRPr>
          </a:p>
        </p:txBody>
      </p:sp>
      <p:pic>
        <p:nvPicPr>
          <p:cNvPr id="6" name="New Feature V2024_ Drawing Module">
            <a:hlinkClick r:id="" action="ppaction://media"/>
            <a:extLst>
              <a:ext uri="{FF2B5EF4-FFF2-40B4-BE49-F238E27FC236}">
                <a16:creationId xmlns:a16="http://schemas.microsoft.com/office/drawing/2014/main" id="{2DC79B0C-3E74-B72A-9C58-A495B06A0DB8}"/>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076450" y="1544638"/>
            <a:ext cx="8037513" cy="4521200"/>
          </a:xfrm>
        </p:spPr>
      </p:pic>
    </p:spTree>
    <p:extLst>
      <p:ext uri="{BB962C8B-B14F-4D97-AF65-F5344CB8AC3E}">
        <p14:creationId xmlns:p14="http://schemas.microsoft.com/office/powerpoint/2010/main" val="1110037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6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F1EB3-F63B-8997-BCD8-CE322BA40A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B3E62B-7FF6-3165-7F74-8918770F48B0}"/>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7CD9A969-1C4E-EA1E-31DF-0C4DF34BCA88}"/>
              </a:ext>
            </a:extLst>
          </p:cNvPr>
          <p:cNvSpPr>
            <a:spLocks noGrp="1"/>
          </p:cNvSpPr>
          <p:nvPr>
            <p:ph type="body" sz="quarter" idx="10"/>
          </p:nvPr>
        </p:nvSpPr>
        <p:spPr/>
        <p:txBody>
          <a:bodyPr vert="horz" lIns="91440" tIns="45720" rIns="91440" bIns="45720" rtlCol="0" anchor="t">
            <a:noAutofit/>
          </a:bodyPr>
          <a:lstStyle/>
          <a:p>
            <a:r>
              <a:rPr lang="en-GB"/>
              <a:t>Assembly and Part Drawing Improvements</a:t>
            </a:r>
            <a:endParaRPr lang="en-US"/>
          </a:p>
        </p:txBody>
      </p:sp>
      <p:pic>
        <p:nvPicPr>
          <p:cNvPr id="7" name="ProtaSteel 2027 New Features Part and Assembly Drawing Settings">
            <a:hlinkClick r:id="" action="ppaction://media"/>
            <a:extLst>
              <a:ext uri="{FF2B5EF4-FFF2-40B4-BE49-F238E27FC236}">
                <a16:creationId xmlns:a16="http://schemas.microsoft.com/office/drawing/2014/main" id="{7640723B-618D-1FED-6108-727964CD0E2F}"/>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076450" y="1620838"/>
            <a:ext cx="8039100" cy="4367212"/>
          </a:xfrm>
        </p:spPr>
      </p:pic>
    </p:spTree>
    <p:extLst>
      <p:ext uri="{BB962C8B-B14F-4D97-AF65-F5344CB8AC3E}">
        <p14:creationId xmlns:p14="http://schemas.microsoft.com/office/powerpoint/2010/main" val="2504407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2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2BEE-09D7-42FC-8517-81EC1F76F0BB}"/>
              </a:ext>
            </a:extLst>
          </p:cNvPr>
          <p:cNvSpPr>
            <a:spLocks noGrp="1"/>
          </p:cNvSpPr>
          <p:nvPr>
            <p:ph type="title"/>
          </p:nvPr>
        </p:nvSpPr>
        <p:spPr/>
        <p:txBody>
          <a:bodyPr>
            <a:normAutofit/>
          </a:bodyPr>
          <a:lstStyle/>
          <a:p>
            <a:r>
              <a:rPr lang="en-US"/>
              <a:t>ProtaSteel</a:t>
            </a:r>
            <a:endParaRPr lang="tr-TR"/>
          </a:p>
        </p:txBody>
      </p:sp>
      <p:sp>
        <p:nvSpPr>
          <p:cNvPr id="3" name="Text Placeholder 2">
            <a:extLst>
              <a:ext uri="{FF2B5EF4-FFF2-40B4-BE49-F238E27FC236}">
                <a16:creationId xmlns:a16="http://schemas.microsoft.com/office/drawing/2014/main" id="{84437B46-24CC-4EBD-96F1-C17EA9AE985B}"/>
              </a:ext>
            </a:extLst>
          </p:cNvPr>
          <p:cNvSpPr>
            <a:spLocks noGrp="1"/>
          </p:cNvSpPr>
          <p:nvPr>
            <p:ph type="body" sz="quarter" idx="10"/>
          </p:nvPr>
        </p:nvSpPr>
        <p:spPr/>
        <p:txBody>
          <a:bodyPr/>
          <a:lstStyle/>
          <a:p>
            <a:r>
              <a:rPr lang="en-US"/>
              <a:t>Export Connections to IdeaStatica</a:t>
            </a:r>
            <a:r>
              <a:rPr lang="tr-TR"/>
              <a:t> (</a:t>
            </a:r>
            <a:r>
              <a:rPr lang="tr-TR" err="1"/>
              <a:t>with</a:t>
            </a:r>
            <a:r>
              <a:rPr lang="tr-TR"/>
              <a:t> </a:t>
            </a:r>
            <a:r>
              <a:rPr lang="tr-TR" err="1"/>
              <a:t>Internal</a:t>
            </a:r>
            <a:r>
              <a:rPr lang="tr-TR"/>
              <a:t> </a:t>
            </a:r>
            <a:r>
              <a:rPr lang="tr-TR" err="1"/>
              <a:t>Forces</a:t>
            </a:r>
            <a:r>
              <a:rPr lang="tr-TR"/>
              <a:t>)</a:t>
            </a:r>
            <a:r>
              <a:rPr lang="en-US"/>
              <a:t> </a:t>
            </a:r>
          </a:p>
        </p:txBody>
      </p:sp>
      <p:pic>
        <p:nvPicPr>
          <p:cNvPr id="5" name="ProtaSteel_IdeaStatica_Force_Transfer">
            <a:hlinkClick r:id="" action="ppaction://media"/>
            <a:extLst>
              <a:ext uri="{FF2B5EF4-FFF2-40B4-BE49-F238E27FC236}">
                <a16:creationId xmlns:a16="http://schemas.microsoft.com/office/drawing/2014/main" id="{3AA775F0-473F-2DBB-3448-0A6DD350426A}"/>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5"/>
          <a:stretch>
            <a:fillRect/>
          </a:stretch>
        </p:blipFill>
        <p:spPr>
          <a:xfrm>
            <a:off x="2076450" y="1627188"/>
            <a:ext cx="8039100" cy="4354512"/>
          </a:xfrm>
        </p:spPr>
      </p:pic>
    </p:spTree>
    <p:extLst>
      <p:ext uri="{BB962C8B-B14F-4D97-AF65-F5344CB8AC3E}">
        <p14:creationId xmlns:p14="http://schemas.microsoft.com/office/powerpoint/2010/main" val="2793622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4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562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17D8F8FF-E532-C5E6-2C74-50BC7298CCA9}"/>
              </a:ext>
            </a:extLst>
          </p:cNvPr>
          <p:cNvSpPr>
            <a:spLocks noGrp="1"/>
          </p:cNvSpPr>
          <p:nvPr>
            <p:ph type="title"/>
          </p:nvPr>
        </p:nvSpPr>
        <p:spPr/>
        <p:txBody>
          <a:bodyPr/>
          <a:lstStyle/>
          <a:p>
            <a:r>
              <a:rPr lang="tr-TR" err="1">
                <a:cs typeface="Calibri"/>
              </a:rPr>
              <a:t>Prota</a:t>
            </a:r>
            <a:r>
              <a:rPr lang="tr-TR">
                <a:cs typeface="Calibri"/>
              </a:rPr>
              <a:t> Help Center</a:t>
            </a:r>
            <a:endParaRPr lang="tr-TR"/>
          </a:p>
        </p:txBody>
      </p:sp>
      <p:sp>
        <p:nvSpPr>
          <p:cNvPr id="3" name="Metin Yer Tutucusu 2">
            <a:extLst>
              <a:ext uri="{FF2B5EF4-FFF2-40B4-BE49-F238E27FC236}">
                <a16:creationId xmlns:a16="http://schemas.microsoft.com/office/drawing/2014/main" id="{F8F07C7D-37CA-9F81-2795-0D4FF7CEE7E1}"/>
              </a:ext>
            </a:extLst>
          </p:cNvPr>
          <p:cNvSpPr>
            <a:spLocks noGrp="1"/>
          </p:cNvSpPr>
          <p:nvPr>
            <p:ph type="body" sz="quarter" idx="10"/>
          </p:nvPr>
        </p:nvSpPr>
        <p:spPr/>
        <p:txBody>
          <a:bodyPr vert="horz" lIns="91440" tIns="45720" rIns="91440" bIns="45720" rtlCol="0" anchor="t">
            <a:noAutofit/>
          </a:bodyPr>
          <a:lstStyle/>
          <a:p>
            <a:r>
              <a:rPr lang="tr-TR">
                <a:cs typeface="Calibri"/>
              </a:rPr>
              <a:t>Learning </a:t>
            </a:r>
            <a:r>
              <a:rPr lang="tr-TR" err="1">
                <a:cs typeface="Calibri"/>
              </a:rPr>
              <a:t>Hub</a:t>
            </a:r>
            <a:r>
              <a:rPr lang="tr-TR">
                <a:cs typeface="Calibri"/>
              </a:rPr>
              <a:t> &amp; Technical </a:t>
            </a:r>
            <a:r>
              <a:rPr lang="tr-TR" err="1">
                <a:cs typeface="Calibri"/>
              </a:rPr>
              <a:t>Support</a:t>
            </a:r>
            <a:endParaRPr lang="tr-TR" err="1"/>
          </a:p>
        </p:txBody>
      </p:sp>
      <p:pic>
        <p:nvPicPr>
          <p:cNvPr id="5" name="Resim 4" descr="metin, ekran görüntüsü, multimedya, mobil telefon içeren bir resim&#10;&#10;Açıklama otomatik olarak oluşturuldu">
            <a:extLst>
              <a:ext uri="{FF2B5EF4-FFF2-40B4-BE49-F238E27FC236}">
                <a16:creationId xmlns:a16="http://schemas.microsoft.com/office/drawing/2014/main" id="{A0D378E4-DAA4-D6F9-8410-71970BFB8B20}"/>
              </a:ext>
            </a:extLst>
          </p:cNvPr>
          <p:cNvPicPr>
            <a:picLocks noChangeAspect="1"/>
          </p:cNvPicPr>
          <p:nvPr/>
        </p:nvPicPr>
        <p:blipFill>
          <a:blip r:embed="rId3"/>
          <a:stretch>
            <a:fillRect/>
          </a:stretch>
        </p:blipFill>
        <p:spPr>
          <a:xfrm>
            <a:off x="380048" y="1896957"/>
            <a:ext cx="6522085" cy="4196080"/>
          </a:xfrm>
          <a:prstGeom prst="rect">
            <a:avLst/>
          </a:prstGeom>
        </p:spPr>
      </p:pic>
      <p:pic>
        <p:nvPicPr>
          <p:cNvPr id="6" name="Resim 5" descr="metin, ekran görüntüsü, yazılım, web sayfası içeren bir resim&#10;&#10;Açıklama otomatik olarak oluşturuldu">
            <a:extLst>
              <a:ext uri="{FF2B5EF4-FFF2-40B4-BE49-F238E27FC236}">
                <a16:creationId xmlns:a16="http://schemas.microsoft.com/office/drawing/2014/main" id="{63E22E3D-43B1-FDCB-CAD3-F86DD720295B}"/>
              </a:ext>
            </a:extLst>
          </p:cNvPr>
          <p:cNvPicPr>
            <a:picLocks noChangeAspect="1"/>
          </p:cNvPicPr>
          <p:nvPr/>
        </p:nvPicPr>
        <p:blipFill>
          <a:blip r:embed="rId4"/>
          <a:stretch>
            <a:fillRect/>
          </a:stretch>
        </p:blipFill>
        <p:spPr>
          <a:xfrm>
            <a:off x="7316658" y="1901324"/>
            <a:ext cx="4491567" cy="4207934"/>
          </a:xfrm>
          <a:prstGeom prst="rect">
            <a:avLst/>
          </a:prstGeom>
        </p:spPr>
      </p:pic>
    </p:spTree>
    <p:extLst>
      <p:ext uri="{BB962C8B-B14F-4D97-AF65-F5344CB8AC3E}">
        <p14:creationId xmlns:p14="http://schemas.microsoft.com/office/powerpoint/2010/main" val="11975412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3CA8A-8A57-E3AF-E984-054B962EAE42}"/>
            </a:ext>
          </a:extLst>
        </p:cNvPr>
        <p:cNvGrpSpPr/>
        <p:nvPr/>
      </p:nvGrpSpPr>
      <p:grpSpPr>
        <a:xfrm>
          <a:off x="0" y="0"/>
          <a:ext cx="0" cy="0"/>
          <a:chOff x="0" y="0"/>
          <a:chExt cx="0" cy="0"/>
        </a:xfrm>
      </p:grpSpPr>
      <p:sp>
        <p:nvSpPr>
          <p:cNvPr id="2" name="Başlık 1">
            <a:extLst>
              <a:ext uri="{FF2B5EF4-FFF2-40B4-BE49-F238E27FC236}">
                <a16:creationId xmlns:a16="http://schemas.microsoft.com/office/drawing/2014/main" id="{14E38A04-16B0-2CD7-E0DB-F4DB6C75D452}"/>
              </a:ext>
            </a:extLst>
          </p:cNvPr>
          <p:cNvSpPr>
            <a:spLocks noGrp="1"/>
          </p:cNvSpPr>
          <p:nvPr>
            <p:ph type="title"/>
          </p:nvPr>
        </p:nvSpPr>
        <p:spPr/>
        <p:txBody>
          <a:bodyPr/>
          <a:lstStyle/>
          <a:p>
            <a:r>
              <a:rPr lang="tr-TR">
                <a:cs typeface="Calibri"/>
              </a:rPr>
              <a:t>New Website </a:t>
            </a:r>
            <a:endParaRPr lang="en-US"/>
          </a:p>
        </p:txBody>
      </p:sp>
      <p:sp>
        <p:nvSpPr>
          <p:cNvPr id="3" name="Metin Yer Tutucusu 2">
            <a:extLst>
              <a:ext uri="{FF2B5EF4-FFF2-40B4-BE49-F238E27FC236}">
                <a16:creationId xmlns:a16="http://schemas.microsoft.com/office/drawing/2014/main" id="{48910DDE-63D2-FC8B-3737-3EA582756F29}"/>
              </a:ext>
            </a:extLst>
          </p:cNvPr>
          <p:cNvSpPr>
            <a:spLocks noGrp="1"/>
          </p:cNvSpPr>
          <p:nvPr>
            <p:ph type="body" sz="quarter" idx="10"/>
          </p:nvPr>
        </p:nvSpPr>
        <p:spPr>
          <a:xfrm>
            <a:off x="-7327" y="755365"/>
            <a:ext cx="12192000" cy="432000"/>
          </a:xfrm>
        </p:spPr>
        <p:txBody>
          <a:bodyPr vert="horz" lIns="91440" tIns="45720" rIns="91440" bIns="45720" rtlCol="0" anchor="t">
            <a:noAutofit/>
          </a:bodyPr>
          <a:lstStyle/>
          <a:p>
            <a:r>
              <a:rPr lang="tr-TR">
                <a:cs typeface="Calibri"/>
              </a:rPr>
              <a:t>A Fully Redesigned Website</a:t>
            </a:r>
            <a:endParaRPr lang="en-US">
              <a:cs typeface="Calibri"/>
            </a:endParaRPr>
          </a:p>
          <a:p>
            <a:endParaRPr lang="tr-TR">
              <a:ea typeface="Calibri"/>
              <a:cs typeface="Calibri"/>
            </a:endParaRPr>
          </a:p>
        </p:txBody>
      </p:sp>
      <p:pic>
        <p:nvPicPr>
          <p:cNvPr id="9" name="Picture 8" descr="A screenshot of a software&#10;&#10;AI-generated content may be incorrect.">
            <a:extLst>
              <a:ext uri="{FF2B5EF4-FFF2-40B4-BE49-F238E27FC236}">
                <a16:creationId xmlns:a16="http://schemas.microsoft.com/office/drawing/2014/main" id="{8290FB86-45AE-AC7D-CE04-681C36A0E9A8}"/>
              </a:ext>
            </a:extLst>
          </p:cNvPr>
          <p:cNvPicPr>
            <a:picLocks noChangeAspect="1"/>
          </p:cNvPicPr>
          <p:nvPr/>
        </p:nvPicPr>
        <p:blipFill>
          <a:blip r:embed="rId3"/>
          <a:srcRect l="864" t="5850" r="323" b="4626"/>
          <a:stretch>
            <a:fillRect/>
          </a:stretch>
        </p:blipFill>
        <p:spPr>
          <a:xfrm>
            <a:off x="69346" y="1313087"/>
            <a:ext cx="7675997" cy="5499610"/>
          </a:xfrm>
          <a:prstGeom prst="rect">
            <a:avLst/>
          </a:prstGeom>
          <a:ln>
            <a:noFill/>
          </a:ln>
          <a:effectLst>
            <a:outerShdw blurRad="292100" dist="139700" dir="2700000" algn="tl" rotWithShape="0">
              <a:srgbClr val="333333">
                <a:alpha val="65000"/>
              </a:srgbClr>
            </a:outerShdw>
          </a:effectLst>
        </p:spPr>
      </p:pic>
      <p:pic>
        <p:nvPicPr>
          <p:cNvPr id="12" name="Picture 11" descr="A screenshot of a website&#10;&#10;AI-generated content may be incorrect.">
            <a:extLst>
              <a:ext uri="{FF2B5EF4-FFF2-40B4-BE49-F238E27FC236}">
                <a16:creationId xmlns:a16="http://schemas.microsoft.com/office/drawing/2014/main" id="{D3B5F4B7-29E7-242D-380F-EF9D9EC6A532}"/>
              </a:ext>
            </a:extLst>
          </p:cNvPr>
          <p:cNvPicPr>
            <a:picLocks noChangeAspect="1"/>
          </p:cNvPicPr>
          <p:nvPr/>
        </p:nvPicPr>
        <p:blipFill>
          <a:blip r:embed="rId4"/>
          <a:srcRect l="-324" t="2778" r="486" b="-2778"/>
          <a:stretch>
            <a:fillRect/>
          </a:stretch>
        </p:blipFill>
        <p:spPr>
          <a:xfrm>
            <a:off x="7837947" y="395653"/>
            <a:ext cx="4326615" cy="6572258"/>
          </a:xfrm>
          <a:prstGeom prst="rect">
            <a:avLst/>
          </a:prstGeom>
        </p:spPr>
      </p:pic>
      <p:pic>
        <p:nvPicPr>
          <p:cNvPr id="11" name="Picture 10" descr="A black and white website with a globe and text&#10;&#10;AI-generated content may be incorrect.">
            <a:extLst>
              <a:ext uri="{FF2B5EF4-FFF2-40B4-BE49-F238E27FC236}">
                <a16:creationId xmlns:a16="http://schemas.microsoft.com/office/drawing/2014/main" id="{EA733A86-2699-4CD4-2A1A-A839DA11EB54}"/>
              </a:ext>
            </a:extLst>
          </p:cNvPr>
          <p:cNvPicPr>
            <a:picLocks noChangeAspect="1"/>
          </p:cNvPicPr>
          <p:nvPr/>
        </p:nvPicPr>
        <p:blipFill>
          <a:blip r:embed="rId5"/>
          <a:srcRect l="5346" t="584" r="607" b="1751"/>
          <a:stretch>
            <a:fillRect/>
          </a:stretch>
        </p:blipFill>
        <p:spPr>
          <a:xfrm>
            <a:off x="4026230" y="1888823"/>
            <a:ext cx="5220625" cy="338521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584053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595856A8-8EC9-94B1-9657-670C19CA511D}"/>
              </a:ext>
            </a:extLst>
          </p:cNvPr>
          <p:cNvSpPr>
            <a:spLocks noGrp="1"/>
          </p:cNvSpPr>
          <p:nvPr>
            <p:ph type="title"/>
          </p:nvPr>
        </p:nvSpPr>
        <p:spPr/>
        <p:txBody>
          <a:bodyPr/>
          <a:lstStyle/>
          <a:p>
            <a:r>
              <a:rPr lang="tr-TR">
                <a:ea typeface="Calibri"/>
                <a:cs typeface="Calibri"/>
              </a:rPr>
              <a:t>Smarter Knowledge Base</a:t>
            </a:r>
            <a:endParaRPr lang="en-US"/>
          </a:p>
        </p:txBody>
      </p:sp>
      <p:sp>
        <p:nvSpPr>
          <p:cNvPr id="3" name="Metin Yer Tutucusu 2">
            <a:extLst>
              <a:ext uri="{FF2B5EF4-FFF2-40B4-BE49-F238E27FC236}">
                <a16:creationId xmlns:a16="http://schemas.microsoft.com/office/drawing/2014/main" id="{07B0E85D-57F6-AEAC-169E-5FA6FF4FF738}"/>
              </a:ext>
            </a:extLst>
          </p:cNvPr>
          <p:cNvSpPr>
            <a:spLocks noGrp="1"/>
          </p:cNvSpPr>
          <p:nvPr>
            <p:ph type="body" sz="quarter" idx="10"/>
          </p:nvPr>
        </p:nvSpPr>
        <p:spPr/>
        <p:txBody>
          <a:bodyPr vert="horz" lIns="91440" tIns="45720" rIns="91440" bIns="45720" rtlCol="0" anchor="t">
            <a:noAutofit/>
          </a:bodyPr>
          <a:lstStyle/>
          <a:p>
            <a:r>
              <a:rPr lang="tr-TR">
                <a:cs typeface="Calibri"/>
              </a:rPr>
              <a:t>Everything You Need, Easier to Find — Smarter Knowledge Base</a:t>
            </a:r>
            <a:endParaRPr lang="en-US">
              <a:cs typeface="Calibri"/>
            </a:endParaRPr>
          </a:p>
          <a:p>
            <a:endParaRPr lang="tr-TR">
              <a:ea typeface="Calibri"/>
              <a:cs typeface="Calibri"/>
            </a:endParaRPr>
          </a:p>
        </p:txBody>
      </p:sp>
      <p:pic>
        <p:nvPicPr>
          <p:cNvPr id="4" name="Picture 3" descr="A screenshot of a website&#10;&#10;AI-generated content may be incorrect.">
            <a:extLst>
              <a:ext uri="{FF2B5EF4-FFF2-40B4-BE49-F238E27FC236}">
                <a16:creationId xmlns:a16="http://schemas.microsoft.com/office/drawing/2014/main" id="{10CF9C8C-FC1A-9338-4CC2-F483608AA99C}"/>
              </a:ext>
            </a:extLst>
          </p:cNvPr>
          <p:cNvPicPr>
            <a:picLocks noChangeAspect="1"/>
          </p:cNvPicPr>
          <p:nvPr/>
        </p:nvPicPr>
        <p:blipFill>
          <a:blip r:embed="rId3"/>
          <a:stretch>
            <a:fillRect/>
          </a:stretch>
        </p:blipFill>
        <p:spPr>
          <a:xfrm>
            <a:off x="1598203" y="1359243"/>
            <a:ext cx="8995593" cy="5080000"/>
          </a:xfrm>
          <a:prstGeom prst="rect">
            <a:avLst/>
          </a:prstGeom>
        </p:spPr>
      </p:pic>
    </p:spTree>
    <p:extLst>
      <p:ext uri="{BB962C8B-B14F-4D97-AF65-F5344CB8AC3E}">
        <p14:creationId xmlns:p14="http://schemas.microsoft.com/office/powerpoint/2010/main" val="4614145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app&#10;&#10;AI-generated content may be incorrect.">
            <a:extLst>
              <a:ext uri="{FF2B5EF4-FFF2-40B4-BE49-F238E27FC236}">
                <a16:creationId xmlns:a16="http://schemas.microsoft.com/office/drawing/2014/main" id="{E6594493-5A25-9326-FB81-E5CA9784632A}"/>
              </a:ext>
            </a:extLst>
          </p:cNvPr>
          <p:cNvPicPr>
            <a:picLocks noChangeAspect="1"/>
          </p:cNvPicPr>
          <p:nvPr/>
        </p:nvPicPr>
        <p:blipFill>
          <a:blip r:embed="rId3"/>
          <a:stretch>
            <a:fillRect/>
          </a:stretch>
        </p:blipFill>
        <p:spPr>
          <a:xfrm>
            <a:off x="0" y="381000"/>
            <a:ext cx="12192000" cy="6096000"/>
          </a:xfrm>
          <a:prstGeom prst="rect">
            <a:avLst/>
          </a:prstGeom>
        </p:spPr>
      </p:pic>
    </p:spTree>
    <p:extLst>
      <p:ext uri="{BB962C8B-B14F-4D97-AF65-F5344CB8AC3E}">
        <p14:creationId xmlns:p14="http://schemas.microsoft.com/office/powerpoint/2010/main" val="33027252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8A40A0-7719-98B4-DA94-22D5C32342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0762231"/>
      </p:ext>
    </p:extLst>
  </p:cSld>
  <p:clrMapOvr>
    <a:masterClrMapping/>
  </p:clrMapOvr>
</p:sld>
</file>

<file path=ppt/theme/theme1.xml><?xml version="1.0" encoding="utf-8"?>
<a:theme xmlns:a="http://schemas.openxmlformats.org/drawingml/2006/main" name="Light Backgroung">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a:noAutofit/>
      </a:bodyPr>
      <a:lstStyle>
        <a:defPPr algn="l">
          <a:lnSpc>
            <a:spcPct val="110000"/>
          </a:lnSpc>
          <a:spcAft>
            <a:spcPts val="1200"/>
          </a:spcAft>
          <a:defRPr sz="2400" b="1" dirty="0">
            <a:ln cmpd="sng">
              <a:noFill/>
            </a:ln>
            <a:solidFill>
              <a:srgbClr val="AC4E5E"/>
            </a:solidFill>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ight_Background_No_Bann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a:noAutofit/>
      </a:bodyPr>
      <a:lstStyle>
        <a:defPPr algn="l">
          <a:lnSpc>
            <a:spcPct val="110000"/>
          </a:lnSpc>
          <a:spcAft>
            <a:spcPts val="1200"/>
          </a:spcAft>
          <a:defRPr sz="2400" b="1" dirty="0">
            <a:ln cmpd="sng">
              <a:noFill/>
            </a:ln>
            <a:solidFill>
              <a:srgbClr val="AC4E5E"/>
            </a:solidFill>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Light_Background_No_Bann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a:noAutofit/>
      </a:bodyPr>
      <a:lstStyle>
        <a:defPPr algn="l">
          <a:lnSpc>
            <a:spcPct val="110000"/>
          </a:lnSpc>
          <a:spcAft>
            <a:spcPts val="1200"/>
          </a:spcAft>
          <a:defRPr sz="2400" b="1" dirty="0">
            <a:ln cmpd="sng">
              <a:noFill/>
            </a:ln>
            <a:solidFill>
              <a:srgbClr val="AC4E5E"/>
            </a:solidFill>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Light_Background_No_Bann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a:noAutofit/>
      </a:bodyPr>
      <a:lstStyle>
        <a:defPPr algn="l">
          <a:lnSpc>
            <a:spcPct val="110000"/>
          </a:lnSpc>
          <a:spcAft>
            <a:spcPts val="1200"/>
          </a:spcAft>
          <a:defRPr sz="2400" b="1" dirty="0">
            <a:ln cmpd="sng">
              <a:noFill/>
            </a:ln>
            <a:solidFill>
              <a:srgbClr val="AC4E5E"/>
            </a:solidFill>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Light_Background_No_Bann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a:noAutofit/>
      </a:bodyPr>
      <a:lstStyle>
        <a:defPPr algn="l">
          <a:lnSpc>
            <a:spcPct val="110000"/>
          </a:lnSpc>
          <a:spcAft>
            <a:spcPts val="1200"/>
          </a:spcAft>
          <a:defRPr sz="2400" b="1" dirty="0">
            <a:ln cmpd="sng">
              <a:noFill/>
            </a:ln>
            <a:solidFill>
              <a:srgbClr val="AC4E5E"/>
            </a:solidFill>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Light_Background_No_Bann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a:noAutofit/>
      </a:bodyPr>
      <a:lstStyle>
        <a:defPPr algn="l">
          <a:lnSpc>
            <a:spcPct val="110000"/>
          </a:lnSpc>
          <a:spcAft>
            <a:spcPts val="1200"/>
          </a:spcAft>
          <a:defRPr sz="2400" b="1" dirty="0">
            <a:ln cmpd="sng">
              <a:noFill/>
            </a:ln>
            <a:solidFill>
              <a:srgbClr val="AC4E5E"/>
            </a:solidFill>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Belge" ma:contentTypeID="0x0101000DCDA2807B3CF54FB836F612E6F29E40" ma:contentTypeVersion="22" ma:contentTypeDescription="Yeni belge oluşturun." ma:contentTypeScope="" ma:versionID="f66c39535571c8b6e408b11c7799eff1">
  <xsd:schema xmlns:xsd="http://www.w3.org/2001/XMLSchema" xmlns:xs="http://www.w3.org/2001/XMLSchema" xmlns:p="http://schemas.microsoft.com/office/2006/metadata/properties" xmlns:ns2="197220cf-cf19-40b8-84d4-dad76be5e1e4" xmlns:ns3="e8c0520f-223f-49d3-904c-315d18d9b300" targetNamespace="http://schemas.microsoft.com/office/2006/metadata/properties" ma:root="true" ma:fieldsID="2fb6284c82dd8603ed13bd42e9da6c60" ns2:_="" ns3:_="">
    <xsd:import namespace="197220cf-cf19-40b8-84d4-dad76be5e1e4"/>
    <xsd:import namespace="e8c0520f-223f-49d3-904c-315d18d9b300"/>
    <xsd:element name="properties">
      <xsd:complexType>
        <xsd:sequence>
          <xsd:element name="documentManagement">
            <xsd:complexType>
              <xsd:all>
                <xsd:element ref="ns2:Thumbnail" minOccurs="0"/>
                <xsd:element ref="ns2:ReleaseDate" minOccurs="0"/>
                <xsd:element ref="ns2:ProjectLead" minOccurs="0"/>
                <xsd:element ref="ns2:Status" minOccurs="0"/>
                <xsd:element ref="ns2:Format" minOccurs="0"/>
                <xsd:element ref="ns2:Notes" minOccurs="0"/>
                <xsd:element ref="ns2:Approver" minOccurs="0"/>
                <xsd:element ref="ns2:Rights" minOccurs="0"/>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7220cf-cf19-40b8-84d4-dad76be5e1e4" elementFormDefault="qualified">
    <xsd:import namespace="http://schemas.microsoft.com/office/2006/documentManagement/types"/>
    <xsd:import namespace="http://schemas.microsoft.com/office/infopath/2007/PartnerControls"/>
    <xsd:element name="Thumbnail" ma:index="8" nillable="true" ma:displayName="Küçük resim" ma:format="Thumbnail" ma:internalName="Thumbnail">
      <xsd:simpleType>
        <xsd:restriction base="dms:Unknown"/>
      </xsd:simpleType>
    </xsd:element>
    <xsd:element name="ReleaseDate" ma:index="9" nillable="true" ma:displayName="Sürüm tarihi" ma:format="DateOnly" ma:internalName="ReleaseDate">
      <xsd:simpleType>
        <xsd:restriction base="dms:DateTime"/>
      </xsd:simpleType>
    </xsd:element>
    <xsd:element name="ProjectLead" ma:index="10" nillable="true" ma:displayName="Proje lideri" ma:format="Dropdown" ma:list="UserInfo" ma:SharePointGroup="0" ma:internalName="ProjectLea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atus" ma:index="11" nillable="true" ma:displayName="Durum" ma:format="Dropdown" ma:internalName="Status">
      <xsd:simpleType>
        <xsd:restriction base="dms:Choice">
          <xsd:enumeration value="Başlatılmadı"/>
          <xsd:enumeration value="Onaylandı"/>
          <xsd:enumeration value="Devam ediyor"/>
          <xsd:enumeration value="Gözden geçirilmesi gerekiyor"/>
          <xsd:enumeration value="Bitti"/>
        </xsd:restriction>
      </xsd:simpleType>
    </xsd:element>
    <xsd:element name="Format" ma:index="12" nillable="true" ma:displayName="Biçim" ma:format="Dropdown" ma:internalName="Format">
      <xsd:simpleType>
        <xsd:union memberTypes="dms:Text">
          <xsd:simpleType>
            <xsd:restriction base="dms:Choice">
              <xsd:enumeration value="SD"/>
              <xsd:enumeration value="HD"/>
              <xsd:enumeration value="Tam HD"/>
              <xsd:enumeration value="Dörtlü HD"/>
              <xsd:enumeration value="2K video"/>
              <xsd:enumeration value="4K video"/>
              <xsd:enumeration value="8K video"/>
            </xsd:restriction>
          </xsd:simpleType>
        </xsd:union>
      </xsd:simpleType>
    </xsd:element>
    <xsd:element name="Notes" ma:index="13" nillable="true" ma:displayName="Notlar" ma:format="Dropdown" ma:internalName="Notes">
      <xsd:simpleType>
        <xsd:restriction base="dms:Note">
          <xsd:maxLength value="255"/>
        </xsd:restriction>
      </xsd:simpleType>
    </xsd:element>
    <xsd:element name="Approver" ma:index="14" nillable="true" ma:displayName="Onaylayan" ma:format="Dropdown" ma:list="UserInfo" ma:SharePointGroup="0" ma:internalName="Approv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ights" ma:index="15" nillable="true" ma:displayName="Haklar" ma:format="Dropdown" ma:internalName="Rights">
      <xsd:simpleType>
        <xsd:union memberTypes="dms:Text">
          <xsd:simpleType>
            <xsd:restriction base="dms:Choice">
              <xsd:enumeration value="Ücretsiz telif hakkı"/>
              <xsd:enumeration value="Yönetilen haklar"/>
              <xsd:enumeration value="Adil kullanım"/>
            </xsd:restriction>
          </xsd:simpleType>
        </xsd:union>
      </xsd:simpleType>
    </xsd:element>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Location" ma:index="24" nillable="true" ma:displayName="Location" ma:indexed="true" ma:internalName="MediaServiceLocation" ma:readOnly="true">
      <xsd:simpleType>
        <xsd:restriction base="dms:Text"/>
      </xsd:simpleType>
    </xsd:element>
    <xsd:element name="lcf76f155ced4ddcb4097134ff3c332f" ma:index="26" nillable="true" ma:taxonomy="true" ma:internalName="lcf76f155ced4ddcb4097134ff3c332f" ma:taxonomyFieldName="MediaServiceImageTags" ma:displayName="Resim Etiketleri" ma:readOnly="false" ma:fieldId="{5cf76f15-5ced-4ddc-b409-7134ff3c332f}" ma:taxonomyMulti="true" ma:sspId="ce93c101-a2ed-45ea-be57-2e77380fb286" ma:termSetId="09814cd3-568e-fe90-9814-8d621ff8fb84" ma:anchorId="fba54fb3-c3e1-fe81-a776-ca4b69148c4d" ma:open="true" ma:isKeyword="false">
      <xsd:complexType>
        <xsd:sequence>
          <xsd:element ref="pc:Terms" minOccurs="0" maxOccurs="1"/>
        </xsd:sequence>
      </xsd:complexType>
    </xsd:element>
    <xsd:element name="MediaServiceOCR" ma:index="28" nillable="true" ma:displayName="Extracted Text" ma:internalName="MediaServiceOCR" ma:readOnly="true">
      <xsd:simpleType>
        <xsd:restriction base="dms:Note">
          <xsd:maxLength value="255"/>
        </xsd:restriction>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c0520f-223f-49d3-904c-315d18d9b300" elementFormDefault="qualified">
    <xsd:import namespace="http://schemas.microsoft.com/office/2006/documentManagement/types"/>
    <xsd:import namespace="http://schemas.microsoft.com/office/infopath/2007/PartnerControls"/>
    <xsd:element name="TaxCatchAll" ma:index="27" nillable="true" ma:displayName="Taxonomy Catch All Column" ma:hidden="true" ma:list="{29b9fc55-94cf-41b9-a176-8d4bb13cab31}" ma:internalName="TaxCatchAll" ma:showField="CatchAllData" ma:web="e8c0520f-223f-49d3-904c-315d18d9b30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rojectLead xmlns="197220cf-cf19-40b8-84d4-dad76be5e1e4">
      <UserInfo>
        <DisplayName/>
        <AccountId xsi:nil="true"/>
        <AccountType/>
      </UserInfo>
    </ProjectLead>
    <Approver xmlns="197220cf-cf19-40b8-84d4-dad76be5e1e4">
      <UserInfo>
        <DisplayName/>
        <AccountId xsi:nil="true"/>
        <AccountType/>
      </UserInfo>
    </Approver>
    <lcf76f155ced4ddcb4097134ff3c332f xmlns="197220cf-cf19-40b8-84d4-dad76be5e1e4">
      <Terms xmlns="http://schemas.microsoft.com/office/infopath/2007/PartnerControls"/>
    </lcf76f155ced4ddcb4097134ff3c332f>
    <Thumbnail xmlns="197220cf-cf19-40b8-84d4-dad76be5e1e4" xsi:nil="true"/>
    <Format xmlns="197220cf-cf19-40b8-84d4-dad76be5e1e4" xsi:nil="true"/>
    <TaxCatchAll xmlns="e8c0520f-223f-49d3-904c-315d18d9b300" xsi:nil="true"/>
    <Status xmlns="197220cf-cf19-40b8-84d4-dad76be5e1e4" xsi:nil="true"/>
    <ReleaseDate xmlns="197220cf-cf19-40b8-84d4-dad76be5e1e4" xsi:nil="true"/>
    <Rights xmlns="197220cf-cf19-40b8-84d4-dad76be5e1e4" xsi:nil="true"/>
    <Notes xmlns="197220cf-cf19-40b8-84d4-dad76be5e1e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596F6A-392C-4688-B680-015E95122DD0}">
  <ds:schemaRefs>
    <ds:schemaRef ds:uri="197220cf-cf19-40b8-84d4-dad76be5e1e4"/>
    <ds:schemaRef ds:uri="e8c0520f-223f-49d3-904c-315d18d9b30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E26E176-BFEE-431D-A123-57992F9267A0}">
  <ds:schemaRefs>
    <ds:schemaRef ds:uri="197220cf-cf19-40b8-84d4-dad76be5e1e4"/>
    <ds:schemaRef ds:uri="e8c0520f-223f-49d3-904c-315d18d9b30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3BDEC37-CD38-491E-A822-ACD6AAEF04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59</Slides>
  <Notes>59</Notes>
  <HiddenSlides>0</HiddenSlides>
  <ScaleCrop>false</ScaleCrop>
  <HeadingPairs>
    <vt:vector size="4" baseType="variant">
      <vt:variant>
        <vt:lpstr>Theme</vt:lpstr>
      </vt:variant>
      <vt:variant>
        <vt:i4>6</vt:i4>
      </vt:variant>
      <vt:variant>
        <vt:lpstr>Slide Titles</vt:lpstr>
      </vt:variant>
      <vt:variant>
        <vt:i4>59</vt:i4>
      </vt:variant>
    </vt:vector>
  </HeadingPairs>
  <TitlesOfParts>
    <vt:vector size="65" baseType="lpstr">
      <vt:lpstr>Light Backgroung</vt:lpstr>
      <vt:lpstr>Light_Background_No_Banner</vt:lpstr>
      <vt:lpstr>1_Light_Background_No_Banner</vt:lpstr>
      <vt:lpstr>2_Light_Background_No_Banner</vt:lpstr>
      <vt:lpstr>3_Light_Background_No_Banner</vt:lpstr>
      <vt:lpstr>4_Light_Background_No_Banner</vt:lpstr>
      <vt:lpstr>PowerPoint Presentation</vt:lpstr>
      <vt:lpstr>PowerPoint Presentation</vt:lpstr>
      <vt:lpstr>Major Focus of ProtaStructure 2027</vt:lpstr>
      <vt:lpstr>PowerPoint Presentation</vt:lpstr>
      <vt:lpstr>Key Highlights</vt:lpstr>
      <vt:lpstr>Key Highlights</vt:lpstr>
      <vt:lpstr>Key Highlights</vt:lpstr>
      <vt:lpstr>Key Highlights</vt:lpstr>
      <vt:lpstr>Key Highlights</vt:lpstr>
      <vt:lpstr>Key Highlights</vt:lpstr>
      <vt:lpstr>Key Highlights</vt:lpstr>
      <vt:lpstr>Key Highlights</vt:lpstr>
      <vt:lpstr>Key Highlights</vt:lpstr>
      <vt:lpstr>Key Highlights</vt:lpstr>
      <vt:lpstr>Key Highlights</vt:lpstr>
      <vt:lpstr>PowerPoint Presentation</vt:lpstr>
      <vt:lpstr>Performance Improvements</vt:lpstr>
      <vt:lpstr>Performance Improvements</vt:lpstr>
      <vt:lpstr>Performance Improvements</vt:lpstr>
      <vt:lpstr>Performance Improvements</vt:lpstr>
      <vt:lpstr>PowerPoint Presentation</vt:lpstr>
      <vt:lpstr>Design Documentation Enhancements</vt:lpstr>
      <vt:lpstr>Design Documentation Enhancements</vt:lpstr>
      <vt:lpstr>Design Documentation Enhancements</vt:lpstr>
      <vt:lpstr>Design Documentation Enhancements</vt:lpstr>
      <vt:lpstr>Design Documentation Enhancements</vt:lpstr>
      <vt:lpstr>Design Documentation Enhancements</vt:lpstr>
      <vt:lpstr>PowerPoint Presentation</vt:lpstr>
      <vt:lpstr>Modeling and Visualization</vt:lpstr>
      <vt:lpstr>Modeling and Visualization</vt:lpstr>
      <vt:lpstr>Modeling and Visualization</vt:lpstr>
      <vt:lpstr>Modeling and Visualization</vt:lpstr>
      <vt:lpstr>Modeling and Visualization</vt:lpstr>
      <vt:lpstr>Modeling and Visualization</vt:lpstr>
      <vt:lpstr>Modeling and Visualization</vt:lpstr>
      <vt:lpstr>PowerPoint Presentation</vt:lpstr>
      <vt:lpstr>RC Detailing</vt:lpstr>
      <vt:lpstr>RC Detailing</vt:lpstr>
      <vt:lpstr>RC Detailing</vt:lpstr>
      <vt:lpstr>RC Detailing</vt:lpstr>
      <vt:lpstr>RC Detailing</vt:lpstr>
      <vt:lpstr>RC Detailing</vt:lpstr>
      <vt:lpstr>RC Detailing</vt:lpstr>
      <vt:lpstr>Key Highlights</vt:lpstr>
      <vt:lpstr>RC Detailing</vt:lpstr>
      <vt:lpstr>PowerPoint Presentation</vt:lpstr>
      <vt:lpstr>ProtaSteel</vt:lpstr>
      <vt:lpstr>ProtaSteel</vt:lpstr>
      <vt:lpstr>ProtaSteel</vt:lpstr>
      <vt:lpstr>ProtaSteel</vt:lpstr>
      <vt:lpstr>ProtaSteel</vt:lpstr>
      <vt:lpstr>ProtaSteel</vt:lpstr>
      <vt:lpstr>ProtaSteel</vt:lpstr>
      <vt:lpstr>PowerPoint Presentation</vt:lpstr>
      <vt:lpstr>Prota Help Center</vt:lpstr>
      <vt:lpstr>New Website </vt:lpstr>
      <vt:lpstr>Smarter Knowledge Base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 Picak</dc:creator>
  <cp:revision>3</cp:revision>
  <dcterms:created xsi:type="dcterms:W3CDTF">2021-08-25T14:14:36Z</dcterms:created>
  <dcterms:modified xsi:type="dcterms:W3CDTF">2026-06-23T13:49:59Z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0x0101000DCDA2807B3CF54FB836F612E6F29E40</vt:lpwstr>
  </property>
  <property fmtid="{D5CDD505-2E9C-101B-9397-08002B2CF9AE}" pid="3" name="MediaServiceImageTags">
    <vt:lpwstr/>
  </property>
</Properties>
</file>